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sldIdLst>
    <p:sldId id="256" r:id="rId2"/>
    <p:sldId id="257" r:id="rId3"/>
    <p:sldId id="259" r:id="rId4"/>
    <p:sldId id="261" r:id="rId5"/>
    <p:sldId id="263" r:id="rId6"/>
    <p:sldId id="265" r:id="rId7"/>
    <p:sldId id="267" r:id="rId8"/>
    <p:sldId id="271" r:id="rId9"/>
    <p:sldId id="337" r:id="rId10"/>
    <p:sldId id="275" r:id="rId11"/>
    <p:sldId id="273" r:id="rId12"/>
    <p:sldId id="277" r:id="rId13"/>
    <p:sldId id="279" r:id="rId14"/>
    <p:sldId id="281" r:id="rId15"/>
    <p:sldId id="284" r:id="rId16"/>
    <p:sldId id="288" r:id="rId17"/>
    <p:sldId id="290" r:id="rId18"/>
    <p:sldId id="292" r:id="rId19"/>
    <p:sldId id="294" r:id="rId20"/>
    <p:sldId id="296" r:id="rId21"/>
    <p:sldId id="298" r:id="rId22"/>
    <p:sldId id="303" r:id="rId23"/>
    <p:sldId id="305" r:id="rId24"/>
    <p:sldId id="311" r:id="rId25"/>
    <p:sldId id="313" r:id="rId26"/>
    <p:sldId id="307" r:id="rId27"/>
    <p:sldId id="325" r:id="rId28"/>
    <p:sldId id="327" r:id="rId29"/>
    <p:sldId id="309" r:id="rId30"/>
    <p:sldId id="315" r:id="rId31"/>
    <p:sldId id="317" r:id="rId32"/>
    <p:sldId id="319" r:id="rId33"/>
    <p:sldId id="321" r:id="rId34"/>
    <p:sldId id="323" r:id="rId35"/>
    <p:sldId id="329" r:id="rId36"/>
    <p:sldId id="331" r:id="rId37"/>
    <p:sldId id="333" r:id="rId3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266"/>
    <p:restoredTop sz="96291"/>
  </p:normalViewPr>
  <p:slideViewPr>
    <p:cSldViewPr snapToGrid="0" snapToObjects="1">
      <p:cViewPr varScale="1">
        <p:scale>
          <a:sx n="190" d="100"/>
          <a:sy n="190" d="100"/>
        </p:scale>
        <p:origin x="1056"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2ED113-A127-734A-8B3E-960942B3CE2A}" type="datetimeFigureOut">
              <a:rPr lang="it-IT" smtClean="0"/>
              <a:t>14/10/24</a:t>
            </a:fld>
            <a:endParaRPr lang="it-IT" dirty="0"/>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it-IT"/>
              <a:t>Modifica gli stili del testo dello schema
Secondo livello
Terzo livello
Quarto livello
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8E192B-4C81-0E48-A2CC-F543D18E6120}" type="slidenum">
              <a:rPr lang="it-IT" smtClean="0"/>
              <a:t>‹N›</a:t>
            </a:fld>
            <a:endParaRPr lang="it-IT" dirty="0"/>
          </a:p>
        </p:txBody>
      </p:sp>
    </p:spTree>
    <p:extLst>
      <p:ext uri="{BB962C8B-B14F-4D97-AF65-F5344CB8AC3E}">
        <p14:creationId xmlns:p14="http://schemas.microsoft.com/office/powerpoint/2010/main" val="348464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E8E192B-4C81-0E48-A2CC-F543D18E6120}" type="slidenum">
              <a:rPr lang="it-IT" smtClean="0"/>
              <a:t>8</a:t>
            </a:fld>
            <a:endParaRPr lang="it-IT" dirty="0"/>
          </a:p>
        </p:txBody>
      </p:sp>
    </p:spTree>
    <p:extLst>
      <p:ext uri="{BB962C8B-B14F-4D97-AF65-F5344CB8AC3E}">
        <p14:creationId xmlns:p14="http://schemas.microsoft.com/office/powerpoint/2010/main" val="3916600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E8E192B-4C81-0E48-A2CC-F543D18E6120}" type="slidenum">
              <a:rPr lang="it-IT" smtClean="0"/>
              <a:t>9</a:t>
            </a:fld>
            <a:endParaRPr lang="it-IT" dirty="0"/>
          </a:p>
        </p:txBody>
      </p:sp>
    </p:spTree>
    <p:extLst>
      <p:ext uri="{BB962C8B-B14F-4D97-AF65-F5344CB8AC3E}">
        <p14:creationId xmlns:p14="http://schemas.microsoft.com/office/powerpoint/2010/main" val="27940391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E8E192B-4C81-0E48-A2CC-F543D18E6120}" type="slidenum">
              <a:rPr lang="it-IT" smtClean="0"/>
              <a:t>10</a:t>
            </a:fld>
            <a:endParaRPr lang="it-IT" dirty="0"/>
          </a:p>
        </p:txBody>
      </p:sp>
    </p:spTree>
    <p:extLst>
      <p:ext uri="{BB962C8B-B14F-4D97-AF65-F5344CB8AC3E}">
        <p14:creationId xmlns:p14="http://schemas.microsoft.com/office/powerpoint/2010/main" val="3108352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E4B2188-7B27-1648-B1FF-35452EE4A7E5}"/>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49E45E39-AE37-7442-8443-39E36031B8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DD8C08B0-4E3E-C949-9ED2-B99DE61A47C2}"/>
              </a:ext>
            </a:extLst>
          </p:cNvPr>
          <p:cNvSpPr>
            <a:spLocks noGrp="1"/>
          </p:cNvSpPr>
          <p:nvPr>
            <p:ph type="dt" sz="half" idx="10"/>
          </p:nvPr>
        </p:nvSpPr>
        <p:spPr/>
        <p:txBody>
          <a:bodyPr/>
          <a:lstStyle/>
          <a:p>
            <a:fld id="{2C090BF9-3010-C842-98B4-28D15BAB7700}" type="datetimeFigureOut">
              <a:rPr lang="it-IT" smtClean="0"/>
              <a:t>14/10/24</a:t>
            </a:fld>
            <a:endParaRPr lang="it-IT" dirty="0"/>
          </a:p>
        </p:txBody>
      </p:sp>
      <p:sp>
        <p:nvSpPr>
          <p:cNvPr id="5" name="Segnaposto piè di pagina 4">
            <a:extLst>
              <a:ext uri="{FF2B5EF4-FFF2-40B4-BE49-F238E27FC236}">
                <a16:creationId xmlns:a16="http://schemas.microsoft.com/office/drawing/2014/main" id="{D9AEEEE0-78E9-114B-AE3D-51A276F3122D}"/>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F3A25D95-8908-6240-8369-7EC2619A35F2}"/>
              </a:ext>
            </a:extLst>
          </p:cNvPr>
          <p:cNvSpPr>
            <a:spLocks noGrp="1"/>
          </p:cNvSpPr>
          <p:nvPr>
            <p:ph type="sldNum" sz="quarter" idx="12"/>
          </p:nvPr>
        </p:nvSpPr>
        <p:spPr/>
        <p:txBody>
          <a:bodyPr/>
          <a:lstStyle/>
          <a:p>
            <a:fld id="{0A0FAC62-FB94-4D40-B11A-40DA45850EBC}" type="slidenum">
              <a:rPr lang="it-IT" smtClean="0"/>
              <a:t>‹N›</a:t>
            </a:fld>
            <a:endParaRPr lang="it-IT" dirty="0"/>
          </a:p>
        </p:txBody>
      </p:sp>
    </p:spTree>
    <p:extLst>
      <p:ext uri="{BB962C8B-B14F-4D97-AF65-F5344CB8AC3E}">
        <p14:creationId xmlns:p14="http://schemas.microsoft.com/office/powerpoint/2010/main" val="2567142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E8E1516-061C-A54E-860E-3226F067A795}"/>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BA5A8C7-037B-5C42-A69E-AB46E4CB5093}"/>
              </a:ext>
            </a:extLst>
          </p:cNvPr>
          <p:cNvSpPr>
            <a:spLocks noGrp="1"/>
          </p:cNvSpPr>
          <p:nvPr>
            <p:ph type="body" orient="vert" idx="1"/>
          </p:nvPr>
        </p:nvSpPr>
        <p:spPr/>
        <p:txBody>
          <a:bodyPr vert="eaVert"/>
          <a:lstStyle/>
          <a:p>
            <a:r>
              <a:rPr lang="it-IT"/>
              <a:t>Modifica gli stili del testo dello schema
Secondo livello
Terzo livello
Quarto livello
Quinto livello</a:t>
            </a:r>
          </a:p>
        </p:txBody>
      </p:sp>
      <p:sp>
        <p:nvSpPr>
          <p:cNvPr id="4" name="Segnaposto data 3">
            <a:extLst>
              <a:ext uri="{FF2B5EF4-FFF2-40B4-BE49-F238E27FC236}">
                <a16:creationId xmlns:a16="http://schemas.microsoft.com/office/drawing/2014/main" id="{344110CA-CC17-DF4B-B302-944C9F8C60D6}"/>
              </a:ext>
            </a:extLst>
          </p:cNvPr>
          <p:cNvSpPr>
            <a:spLocks noGrp="1"/>
          </p:cNvSpPr>
          <p:nvPr>
            <p:ph type="dt" sz="half" idx="10"/>
          </p:nvPr>
        </p:nvSpPr>
        <p:spPr/>
        <p:txBody>
          <a:bodyPr/>
          <a:lstStyle/>
          <a:p>
            <a:fld id="{2C090BF9-3010-C842-98B4-28D15BAB7700}" type="datetimeFigureOut">
              <a:rPr lang="it-IT" smtClean="0"/>
              <a:t>14/10/24</a:t>
            </a:fld>
            <a:endParaRPr lang="it-IT" dirty="0"/>
          </a:p>
        </p:txBody>
      </p:sp>
      <p:sp>
        <p:nvSpPr>
          <p:cNvPr id="5" name="Segnaposto piè di pagina 4">
            <a:extLst>
              <a:ext uri="{FF2B5EF4-FFF2-40B4-BE49-F238E27FC236}">
                <a16:creationId xmlns:a16="http://schemas.microsoft.com/office/drawing/2014/main" id="{77A57F4F-8854-7743-ADB7-32149B09D696}"/>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6493AAFA-AEBB-D440-A7F9-579444BD5205}"/>
              </a:ext>
            </a:extLst>
          </p:cNvPr>
          <p:cNvSpPr>
            <a:spLocks noGrp="1"/>
          </p:cNvSpPr>
          <p:nvPr>
            <p:ph type="sldNum" sz="quarter" idx="12"/>
          </p:nvPr>
        </p:nvSpPr>
        <p:spPr/>
        <p:txBody>
          <a:bodyPr/>
          <a:lstStyle/>
          <a:p>
            <a:fld id="{0A0FAC62-FB94-4D40-B11A-40DA45850EBC}" type="slidenum">
              <a:rPr lang="it-IT" smtClean="0"/>
              <a:t>‹N›</a:t>
            </a:fld>
            <a:endParaRPr lang="it-IT" dirty="0"/>
          </a:p>
        </p:txBody>
      </p:sp>
    </p:spTree>
    <p:extLst>
      <p:ext uri="{BB962C8B-B14F-4D97-AF65-F5344CB8AC3E}">
        <p14:creationId xmlns:p14="http://schemas.microsoft.com/office/powerpoint/2010/main" val="4110630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E25F8B76-121C-5042-9BEE-16E57CE2E221}"/>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284665FD-8D76-9949-89AA-0394E38DE9E7}"/>
              </a:ext>
            </a:extLst>
          </p:cNvPr>
          <p:cNvSpPr>
            <a:spLocks noGrp="1"/>
          </p:cNvSpPr>
          <p:nvPr>
            <p:ph type="body" orient="vert" idx="1"/>
          </p:nvPr>
        </p:nvSpPr>
        <p:spPr>
          <a:xfrm>
            <a:off x="838200" y="365125"/>
            <a:ext cx="7734300" cy="5811838"/>
          </a:xfrm>
        </p:spPr>
        <p:txBody>
          <a:bodyPr vert="eaVert"/>
          <a:lstStyle/>
          <a:p>
            <a:r>
              <a:rPr lang="it-IT"/>
              <a:t>Modifica gli stili del testo dello schema
Secondo livello
Terzo livello
Quarto livello
Quinto livello</a:t>
            </a:r>
          </a:p>
        </p:txBody>
      </p:sp>
      <p:sp>
        <p:nvSpPr>
          <p:cNvPr id="4" name="Segnaposto data 3">
            <a:extLst>
              <a:ext uri="{FF2B5EF4-FFF2-40B4-BE49-F238E27FC236}">
                <a16:creationId xmlns:a16="http://schemas.microsoft.com/office/drawing/2014/main" id="{243A2FBE-68C4-1A46-B072-52479B560AE5}"/>
              </a:ext>
            </a:extLst>
          </p:cNvPr>
          <p:cNvSpPr>
            <a:spLocks noGrp="1"/>
          </p:cNvSpPr>
          <p:nvPr>
            <p:ph type="dt" sz="half" idx="10"/>
          </p:nvPr>
        </p:nvSpPr>
        <p:spPr/>
        <p:txBody>
          <a:bodyPr/>
          <a:lstStyle/>
          <a:p>
            <a:fld id="{2C090BF9-3010-C842-98B4-28D15BAB7700}" type="datetimeFigureOut">
              <a:rPr lang="it-IT" smtClean="0"/>
              <a:t>14/10/24</a:t>
            </a:fld>
            <a:endParaRPr lang="it-IT" dirty="0"/>
          </a:p>
        </p:txBody>
      </p:sp>
      <p:sp>
        <p:nvSpPr>
          <p:cNvPr id="5" name="Segnaposto piè di pagina 4">
            <a:extLst>
              <a:ext uri="{FF2B5EF4-FFF2-40B4-BE49-F238E27FC236}">
                <a16:creationId xmlns:a16="http://schemas.microsoft.com/office/drawing/2014/main" id="{D7707A37-ED61-E244-B914-9ECF1052FA3E}"/>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3731A195-809E-CD45-9677-4D867816F151}"/>
              </a:ext>
            </a:extLst>
          </p:cNvPr>
          <p:cNvSpPr>
            <a:spLocks noGrp="1"/>
          </p:cNvSpPr>
          <p:nvPr>
            <p:ph type="sldNum" sz="quarter" idx="12"/>
          </p:nvPr>
        </p:nvSpPr>
        <p:spPr/>
        <p:txBody>
          <a:bodyPr/>
          <a:lstStyle/>
          <a:p>
            <a:fld id="{0A0FAC62-FB94-4D40-B11A-40DA45850EBC}" type="slidenum">
              <a:rPr lang="it-IT" smtClean="0"/>
              <a:t>‹N›</a:t>
            </a:fld>
            <a:endParaRPr lang="it-IT" dirty="0"/>
          </a:p>
        </p:txBody>
      </p:sp>
    </p:spTree>
    <p:extLst>
      <p:ext uri="{BB962C8B-B14F-4D97-AF65-F5344CB8AC3E}">
        <p14:creationId xmlns:p14="http://schemas.microsoft.com/office/powerpoint/2010/main" val="2367547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BC0FA27-7A66-6D42-82F3-FF18AC0D739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4FDA8C9-5CF3-F440-AD69-C83835590BEB}"/>
              </a:ext>
            </a:extLst>
          </p:cNvPr>
          <p:cNvSpPr>
            <a:spLocks noGrp="1"/>
          </p:cNvSpPr>
          <p:nvPr>
            <p:ph idx="1"/>
          </p:nvPr>
        </p:nvSpPr>
        <p:spPr/>
        <p:txBody>
          <a:bodyPr/>
          <a:lstStyle/>
          <a:p>
            <a:r>
              <a:rPr lang="it-IT"/>
              <a:t>Modifica gli stili del testo dello schema
Secondo livello
Terzo livello
Quarto livello
Quinto livello</a:t>
            </a:r>
          </a:p>
        </p:txBody>
      </p:sp>
      <p:sp>
        <p:nvSpPr>
          <p:cNvPr id="4" name="Segnaposto data 3">
            <a:extLst>
              <a:ext uri="{FF2B5EF4-FFF2-40B4-BE49-F238E27FC236}">
                <a16:creationId xmlns:a16="http://schemas.microsoft.com/office/drawing/2014/main" id="{8BE5816E-AC52-BB47-A6C5-458D96519468}"/>
              </a:ext>
            </a:extLst>
          </p:cNvPr>
          <p:cNvSpPr>
            <a:spLocks noGrp="1"/>
          </p:cNvSpPr>
          <p:nvPr>
            <p:ph type="dt" sz="half" idx="10"/>
          </p:nvPr>
        </p:nvSpPr>
        <p:spPr/>
        <p:txBody>
          <a:bodyPr/>
          <a:lstStyle/>
          <a:p>
            <a:fld id="{2C090BF9-3010-C842-98B4-28D15BAB7700}" type="datetimeFigureOut">
              <a:rPr lang="it-IT" smtClean="0"/>
              <a:t>14/10/24</a:t>
            </a:fld>
            <a:endParaRPr lang="it-IT" dirty="0"/>
          </a:p>
        </p:txBody>
      </p:sp>
      <p:sp>
        <p:nvSpPr>
          <p:cNvPr id="5" name="Segnaposto piè di pagina 4">
            <a:extLst>
              <a:ext uri="{FF2B5EF4-FFF2-40B4-BE49-F238E27FC236}">
                <a16:creationId xmlns:a16="http://schemas.microsoft.com/office/drawing/2014/main" id="{882A8CA0-94D1-2842-9662-F8A20CFBAF4F}"/>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3CD94A1B-D116-B14F-A4E6-2B083A6FAF14}"/>
              </a:ext>
            </a:extLst>
          </p:cNvPr>
          <p:cNvSpPr>
            <a:spLocks noGrp="1"/>
          </p:cNvSpPr>
          <p:nvPr>
            <p:ph type="sldNum" sz="quarter" idx="12"/>
          </p:nvPr>
        </p:nvSpPr>
        <p:spPr/>
        <p:txBody>
          <a:bodyPr/>
          <a:lstStyle/>
          <a:p>
            <a:fld id="{0A0FAC62-FB94-4D40-B11A-40DA45850EBC}" type="slidenum">
              <a:rPr lang="it-IT" smtClean="0"/>
              <a:t>‹N›</a:t>
            </a:fld>
            <a:endParaRPr lang="it-IT" dirty="0"/>
          </a:p>
        </p:txBody>
      </p:sp>
    </p:spTree>
    <p:extLst>
      <p:ext uri="{BB962C8B-B14F-4D97-AF65-F5344CB8AC3E}">
        <p14:creationId xmlns:p14="http://schemas.microsoft.com/office/powerpoint/2010/main" val="549722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C4480C5-BD70-4C46-8C2A-D99AAE55774D}"/>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E619FEC6-D6CF-3244-9DA0-54AE7019041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it-IT"/>
              <a:t>Modifica gli stili del testo dello schema
Secondo livello
Terzo livello
Quarto livello
Quinto livello</a:t>
            </a:r>
          </a:p>
        </p:txBody>
      </p:sp>
      <p:sp>
        <p:nvSpPr>
          <p:cNvPr id="4" name="Segnaposto data 3">
            <a:extLst>
              <a:ext uri="{FF2B5EF4-FFF2-40B4-BE49-F238E27FC236}">
                <a16:creationId xmlns:a16="http://schemas.microsoft.com/office/drawing/2014/main" id="{CDCE4D53-C134-0A46-AD29-97DB6B310BD6}"/>
              </a:ext>
            </a:extLst>
          </p:cNvPr>
          <p:cNvSpPr>
            <a:spLocks noGrp="1"/>
          </p:cNvSpPr>
          <p:nvPr>
            <p:ph type="dt" sz="half" idx="10"/>
          </p:nvPr>
        </p:nvSpPr>
        <p:spPr/>
        <p:txBody>
          <a:bodyPr/>
          <a:lstStyle/>
          <a:p>
            <a:fld id="{2C090BF9-3010-C842-98B4-28D15BAB7700}" type="datetimeFigureOut">
              <a:rPr lang="it-IT" smtClean="0"/>
              <a:t>14/10/24</a:t>
            </a:fld>
            <a:endParaRPr lang="it-IT" dirty="0"/>
          </a:p>
        </p:txBody>
      </p:sp>
      <p:sp>
        <p:nvSpPr>
          <p:cNvPr id="5" name="Segnaposto piè di pagina 4">
            <a:extLst>
              <a:ext uri="{FF2B5EF4-FFF2-40B4-BE49-F238E27FC236}">
                <a16:creationId xmlns:a16="http://schemas.microsoft.com/office/drawing/2014/main" id="{16FFD4D0-5B2D-B34E-912D-27595DD50600}"/>
              </a:ext>
            </a:extLst>
          </p:cNvPr>
          <p:cNvSpPr>
            <a:spLocks noGrp="1"/>
          </p:cNvSpPr>
          <p:nvPr>
            <p:ph type="ftr" sz="quarter" idx="11"/>
          </p:nvPr>
        </p:nvSpPr>
        <p:spPr/>
        <p:txBody>
          <a:bodyPr/>
          <a:lstStyle/>
          <a:p>
            <a:endParaRPr lang="it-IT" dirty="0"/>
          </a:p>
        </p:txBody>
      </p:sp>
      <p:sp>
        <p:nvSpPr>
          <p:cNvPr id="6" name="Segnaposto numero diapositiva 5">
            <a:extLst>
              <a:ext uri="{FF2B5EF4-FFF2-40B4-BE49-F238E27FC236}">
                <a16:creationId xmlns:a16="http://schemas.microsoft.com/office/drawing/2014/main" id="{888678B8-D10B-F448-B2E4-BA39D80FB477}"/>
              </a:ext>
            </a:extLst>
          </p:cNvPr>
          <p:cNvSpPr>
            <a:spLocks noGrp="1"/>
          </p:cNvSpPr>
          <p:nvPr>
            <p:ph type="sldNum" sz="quarter" idx="12"/>
          </p:nvPr>
        </p:nvSpPr>
        <p:spPr/>
        <p:txBody>
          <a:bodyPr/>
          <a:lstStyle/>
          <a:p>
            <a:fld id="{0A0FAC62-FB94-4D40-B11A-40DA45850EBC}" type="slidenum">
              <a:rPr lang="it-IT" smtClean="0"/>
              <a:t>‹N›</a:t>
            </a:fld>
            <a:endParaRPr lang="it-IT" dirty="0"/>
          </a:p>
        </p:txBody>
      </p:sp>
    </p:spTree>
    <p:extLst>
      <p:ext uri="{BB962C8B-B14F-4D97-AF65-F5344CB8AC3E}">
        <p14:creationId xmlns:p14="http://schemas.microsoft.com/office/powerpoint/2010/main" val="103503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B2C349A-7F56-F243-ABAB-3F1BE3CB7C57}"/>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6023192-5058-304F-9A57-4583A4BB1AA3}"/>
              </a:ext>
            </a:extLst>
          </p:cNvPr>
          <p:cNvSpPr>
            <a:spLocks noGrp="1"/>
          </p:cNvSpPr>
          <p:nvPr>
            <p:ph sz="half" idx="1"/>
          </p:nvPr>
        </p:nvSpPr>
        <p:spPr>
          <a:xfrm>
            <a:off x="838200" y="1825625"/>
            <a:ext cx="5181600" cy="4351338"/>
          </a:xfrm>
        </p:spPr>
        <p:txBody>
          <a:bodyPr/>
          <a:lstStyle/>
          <a:p>
            <a:r>
              <a:rPr lang="it-IT"/>
              <a:t>Modifica gli stili del testo dello schema
Secondo livello
Terzo livello
Quarto livello
Quinto livello</a:t>
            </a:r>
          </a:p>
        </p:txBody>
      </p:sp>
      <p:sp>
        <p:nvSpPr>
          <p:cNvPr id="4" name="Segnaposto contenuto 3">
            <a:extLst>
              <a:ext uri="{FF2B5EF4-FFF2-40B4-BE49-F238E27FC236}">
                <a16:creationId xmlns:a16="http://schemas.microsoft.com/office/drawing/2014/main" id="{F923ED99-FBC1-2E4E-A241-D2222E932453}"/>
              </a:ext>
            </a:extLst>
          </p:cNvPr>
          <p:cNvSpPr>
            <a:spLocks noGrp="1"/>
          </p:cNvSpPr>
          <p:nvPr>
            <p:ph sz="half" idx="2"/>
          </p:nvPr>
        </p:nvSpPr>
        <p:spPr>
          <a:xfrm>
            <a:off x="6172200" y="1825625"/>
            <a:ext cx="5181600" cy="4351338"/>
          </a:xfrm>
        </p:spPr>
        <p:txBody>
          <a:bodyPr/>
          <a:lstStyle/>
          <a:p>
            <a:r>
              <a:rPr lang="it-IT"/>
              <a:t>Modifica gli stili del testo dello schema
Secondo livello
Terzo livello
Quarto livello
Quinto livello</a:t>
            </a:r>
          </a:p>
        </p:txBody>
      </p:sp>
      <p:sp>
        <p:nvSpPr>
          <p:cNvPr id="5" name="Segnaposto data 4">
            <a:extLst>
              <a:ext uri="{FF2B5EF4-FFF2-40B4-BE49-F238E27FC236}">
                <a16:creationId xmlns:a16="http://schemas.microsoft.com/office/drawing/2014/main" id="{DD5AB138-216E-9F44-BD77-F801D165BB24}"/>
              </a:ext>
            </a:extLst>
          </p:cNvPr>
          <p:cNvSpPr>
            <a:spLocks noGrp="1"/>
          </p:cNvSpPr>
          <p:nvPr>
            <p:ph type="dt" sz="half" idx="10"/>
          </p:nvPr>
        </p:nvSpPr>
        <p:spPr/>
        <p:txBody>
          <a:bodyPr/>
          <a:lstStyle/>
          <a:p>
            <a:fld id="{2C090BF9-3010-C842-98B4-28D15BAB7700}" type="datetimeFigureOut">
              <a:rPr lang="it-IT" smtClean="0"/>
              <a:t>14/10/24</a:t>
            </a:fld>
            <a:endParaRPr lang="it-IT" dirty="0"/>
          </a:p>
        </p:txBody>
      </p:sp>
      <p:sp>
        <p:nvSpPr>
          <p:cNvPr id="6" name="Segnaposto piè di pagina 5">
            <a:extLst>
              <a:ext uri="{FF2B5EF4-FFF2-40B4-BE49-F238E27FC236}">
                <a16:creationId xmlns:a16="http://schemas.microsoft.com/office/drawing/2014/main" id="{73C6574F-6BFE-BB48-8D34-AEEEA1B119CE}"/>
              </a:ext>
            </a:extLst>
          </p:cNvPr>
          <p:cNvSpPr>
            <a:spLocks noGrp="1"/>
          </p:cNvSpPr>
          <p:nvPr>
            <p:ph type="ftr" sz="quarter" idx="11"/>
          </p:nvPr>
        </p:nvSpPr>
        <p:spPr/>
        <p:txBody>
          <a:bodyPr/>
          <a:lstStyle/>
          <a:p>
            <a:endParaRPr lang="it-IT" dirty="0"/>
          </a:p>
        </p:txBody>
      </p:sp>
      <p:sp>
        <p:nvSpPr>
          <p:cNvPr id="7" name="Segnaposto numero diapositiva 6">
            <a:extLst>
              <a:ext uri="{FF2B5EF4-FFF2-40B4-BE49-F238E27FC236}">
                <a16:creationId xmlns:a16="http://schemas.microsoft.com/office/drawing/2014/main" id="{5EA8A691-DDE7-0140-BFCF-DC142CB9D621}"/>
              </a:ext>
            </a:extLst>
          </p:cNvPr>
          <p:cNvSpPr>
            <a:spLocks noGrp="1"/>
          </p:cNvSpPr>
          <p:nvPr>
            <p:ph type="sldNum" sz="quarter" idx="12"/>
          </p:nvPr>
        </p:nvSpPr>
        <p:spPr/>
        <p:txBody>
          <a:bodyPr/>
          <a:lstStyle/>
          <a:p>
            <a:fld id="{0A0FAC62-FB94-4D40-B11A-40DA45850EBC}" type="slidenum">
              <a:rPr lang="it-IT" smtClean="0"/>
              <a:t>‹N›</a:t>
            </a:fld>
            <a:endParaRPr lang="it-IT" dirty="0"/>
          </a:p>
        </p:txBody>
      </p:sp>
    </p:spTree>
    <p:extLst>
      <p:ext uri="{BB962C8B-B14F-4D97-AF65-F5344CB8AC3E}">
        <p14:creationId xmlns:p14="http://schemas.microsoft.com/office/powerpoint/2010/main" val="3805911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15A3A7-C878-1C4A-95A8-B94F2069DD5D}"/>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40ED7C8F-6940-004C-BE3C-7FDBDDF61C5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it-IT"/>
              <a:t>Modifica gli stili del testo dello schema
Secondo livello
Terzo livello
Quarto livello
Quinto livello</a:t>
            </a:r>
          </a:p>
        </p:txBody>
      </p:sp>
      <p:sp>
        <p:nvSpPr>
          <p:cNvPr id="4" name="Segnaposto contenuto 3">
            <a:extLst>
              <a:ext uri="{FF2B5EF4-FFF2-40B4-BE49-F238E27FC236}">
                <a16:creationId xmlns:a16="http://schemas.microsoft.com/office/drawing/2014/main" id="{142F8F99-D0DA-D947-B436-FBABDDDC4C99}"/>
              </a:ext>
            </a:extLst>
          </p:cNvPr>
          <p:cNvSpPr>
            <a:spLocks noGrp="1"/>
          </p:cNvSpPr>
          <p:nvPr>
            <p:ph sz="half" idx="2"/>
          </p:nvPr>
        </p:nvSpPr>
        <p:spPr>
          <a:xfrm>
            <a:off x="839788" y="2505075"/>
            <a:ext cx="5157787" cy="3684588"/>
          </a:xfrm>
        </p:spPr>
        <p:txBody>
          <a:bodyPr/>
          <a:lstStyle/>
          <a:p>
            <a:r>
              <a:rPr lang="it-IT"/>
              <a:t>Modifica gli stili del testo dello schema
Secondo livello
Terzo livello
Quarto livello
Quinto livello</a:t>
            </a:r>
          </a:p>
        </p:txBody>
      </p:sp>
      <p:sp>
        <p:nvSpPr>
          <p:cNvPr id="5" name="Segnaposto testo 4">
            <a:extLst>
              <a:ext uri="{FF2B5EF4-FFF2-40B4-BE49-F238E27FC236}">
                <a16:creationId xmlns:a16="http://schemas.microsoft.com/office/drawing/2014/main" id="{9585CAE4-551A-4C44-9480-1201E9585B0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it-IT"/>
              <a:t>Modifica gli stili del testo dello schema
Secondo livello
Terzo livello
Quarto livello
Quinto livello</a:t>
            </a:r>
          </a:p>
        </p:txBody>
      </p:sp>
      <p:sp>
        <p:nvSpPr>
          <p:cNvPr id="6" name="Segnaposto contenuto 5">
            <a:extLst>
              <a:ext uri="{FF2B5EF4-FFF2-40B4-BE49-F238E27FC236}">
                <a16:creationId xmlns:a16="http://schemas.microsoft.com/office/drawing/2014/main" id="{BAA3E136-654D-4D4E-B3C1-70185879B101}"/>
              </a:ext>
            </a:extLst>
          </p:cNvPr>
          <p:cNvSpPr>
            <a:spLocks noGrp="1"/>
          </p:cNvSpPr>
          <p:nvPr>
            <p:ph sz="quarter" idx="4"/>
          </p:nvPr>
        </p:nvSpPr>
        <p:spPr>
          <a:xfrm>
            <a:off x="6172200" y="2505075"/>
            <a:ext cx="5183188" cy="3684588"/>
          </a:xfrm>
        </p:spPr>
        <p:txBody>
          <a:bodyPr/>
          <a:lstStyle/>
          <a:p>
            <a:r>
              <a:rPr lang="it-IT"/>
              <a:t>Modifica gli stili del testo dello schema
Secondo livello
Terzo livello
Quarto livello
Quinto livello</a:t>
            </a:r>
          </a:p>
        </p:txBody>
      </p:sp>
      <p:sp>
        <p:nvSpPr>
          <p:cNvPr id="7" name="Segnaposto data 6">
            <a:extLst>
              <a:ext uri="{FF2B5EF4-FFF2-40B4-BE49-F238E27FC236}">
                <a16:creationId xmlns:a16="http://schemas.microsoft.com/office/drawing/2014/main" id="{6C742785-3043-6743-855A-66FBABB61E56}"/>
              </a:ext>
            </a:extLst>
          </p:cNvPr>
          <p:cNvSpPr>
            <a:spLocks noGrp="1"/>
          </p:cNvSpPr>
          <p:nvPr>
            <p:ph type="dt" sz="half" idx="10"/>
          </p:nvPr>
        </p:nvSpPr>
        <p:spPr/>
        <p:txBody>
          <a:bodyPr/>
          <a:lstStyle/>
          <a:p>
            <a:fld id="{2C090BF9-3010-C842-98B4-28D15BAB7700}" type="datetimeFigureOut">
              <a:rPr lang="it-IT" smtClean="0"/>
              <a:t>14/10/24</a:t>
            </a:fld>
            <a:endParaRPr lang="it-IT" dirty="0"/>
          </a:p>
        </p:txBody>
      </p:sp>
      <p:sp>
        <p:nvSpPr>
          <p:cNvPr id="8" name="Segnaposto piè di pagina 7">
            <a:extLst>
              <a:ext uri="{FF2B5EF4-FFF2-40B4-BE49-F238E27FC236}">
                <a16:creationId xmlns:a16="http://schemas.microsoft.com/office/drawing/2014/main" id="{C1B61093-4696-534F-8750-847ECF901FC0}"/>
              </a:ext>
            </a:extLst>
          </p:cNvPr>
          <p:cNvSpPr>
            <a:spLocks noGrp="1"/>
          </p:cNvSpPr>
          <p:nvPr>
            <p:ph type="ftr" sz="quarter" idx="11"/>
          </p:nvPr>
        </p:nvSpPr>
        <p:spPr/>
        <p:txBody>
          <a:bodyPr/>
          <a:lstStyle/>
          <a:p>
            <a:endParaRPr lang="it-IT" dirty="0"/>
          </a:p>
        </p:txBody>
      </p:sp>
      <p:sp>
        <p:nvSpPr>
          <p:cNvPr id="9" name="Segnaposto numero diapositiva 8">
            <a:extLst>
              <a:ext uri="{FF2B5EF4-FFF2-40B4-BE49-F238E27FC236}">
                <a16:creationId xmlns:a16="http://schemas.microsoft.com/office/drawing/2014/main" id="{33F8B6CC-23D6-5641-9E4B-8239837688B6}"/>
              </a:ext>
            </a:extLst>
          </p:cNvPr>
          <p:cNvSpPr>
            <a:spLocks noGrp="1"/>
          </p:cNvSpPr>
          <p:nvPr>
            <p:ph type="sldNum" sz="quarter" idx="12"/>
          </p:nvPr>
        </p:nvSpPr>
        <p:spPr/>
        <p:txBody>
          <a:bodyPr/>
          <a:lstStyle/>
          <a:p>
            <a:fld id="{0A0FAC62-FB94-4D40-B11A-40DA45850EBC}" type="slidenum">
              <a:rPr lang="it-IT" smtClean="0"/>
              <a:t>‹N›</a:t>
            </a:fld>
            <a:endParaRPr lang="it-IT" dirty="0"/>
          </a:p>
        </p:txBody>
      </p:sp>
    </p:spTree>
    <p:extLst>
      <p:ext uri="{BB962C8B-B14F-4D97-AF65-F5344CB8AC3E}">
        <p14:creationId xmlns:p14="http://schemas.microsoft.com/office/powerpoint/2010/main" val="4027185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E646843-6046-3A49-9D98-3F5376CBB64C}"/>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F7F7F8BC-0924-1A42-8EEC-3B19740BD21F}"/>
              </a:ext>
            </a:extLst>
          </p:cNvPr>
          <p:cNvSpPr>
            <a:spLocks noGrp="1"/>
          </p:cNvSpPr>
          <p:nvPr>
            <p:ph type="dt" sz="half" idx="10"/>
          </p:nvPr>
        </p:nvSpPr>
        <p:spPr/>
        <p:txBody>
          <a:bodyPr/>
          <a:lstStyle/>
          <a:p>
            <a:fld id="{2C090BF9-3010-C842-98B4-28D15BAB7700}" type="datetimeFigureOut">
              <a:rPr lang="it-IT" smtClean="0"/>
              <a:t>14/10/24</a:t>
            </a:fld>
            <a:endParaRPr lang="it-IT" dirty="0"/>
          </a:p>
        </p:txBody>
      </p:sp>
      <p:sp>
        <p:nvSpPr>
          <p:cNvPr id="4" name="Segnaposto piè di pagina 3">
            <a:extLst>
              <a:ext uri="{FF2B5EF4-FFF2-40B4-BE49-F238E27FC236}">
                <a16:creationId xmlns:a16="http://schemas.microsoft.com/office/drawing/2014/main" id="{F91B0ACE-4704-1A47-AE1D-7506402D1843}"/>
              </a:ext>
            </a:extLst>
          </p:cNvPr>
          <p:cNvSpPr>
            <a:spLocks noGrp="1"/>
          </p:cNvSpPr>
          <p:nvPr>
            <p:ph type="ftr" sz="quarter" idx="11"/>
          </p:nvPr>
        </p:nvSpPr>
        <p:spPr/>
        <p:txBody>
          <a:bodyPr/>
          <a:lstStyle/>
          <a:p>
            <a:endParaRPr lang="it-IT" dirty="0"/>
          </a:p>
        </p:txBody>
      </p:sp>
      <p:sp>
        <p:nvSpPr>
          <p:cNvPr id="5" name="Segnaposto numero diapositiva 4">
            <a:extLst>
              <a:ext uri="{FF2B5EF4-FFF2-40B4-BE49-F238E27FC236}">
                <a16:creationId xmlns:a16="http://schemas.microsoft.com/office/drawing/2014/main" id="{C5F55F9F-19B0-9C4D-B674-BE6FC6564456}"/>
              </a:ext>
            </a:extLst>
          </p:cNvPr>
          <p:cNvSpPr>
            <a:spLocks noGrp="1"/>
          </p:cNvSpPr>
          <p:nvPr>
            <p:ph type="sldNum" sz="quarter" idx="12"/>
          </p:nvPr>
        </p:nvSpPr>
        <p:spPr/>
        <p:txBody>
          <a:bodyPr/>
          <a:lstStyle/>
          <a:p>
            <a:fld id="{0A0FAC62-FB94-4D40-B11A-40DA45850EBC}" type="slidenum">
              <a:rPr lang="it-IT" smtClean="0"/>
              <a:t>‹N›</a:t>
            </a:fld>
            <a:endParaRPr lang="it-IT" dirty="0"/>
          </a:p>
        </p:txBody>
      </p:sp>
    </p:spTree>
    <p:extLst>
      <p:ext uri="{BB962C8B-B14F-4D97-AF65-F5344CB8AC3E}">
        <p14:creationId xmlns:p14="http://schemas.microsoft.com/office/powerpoint/2010/main" val="2633380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441FA993-879D-2645-A1AE-66A44EA4B1A2}"/>
              </a:ext>
            </a:extLst>
          </p:cNvPr>
          <p:cNvSpPr>
            <a:spLocks noGrp="1"/>
          </p:cNvSpPr>
          <p:nvPr>
            <p:ph type="dt" sz="half" idx="10"/>
          </p:nvPr>
        </p:nvSpPr>
        <p:spPr/>
        <p:txBody>
          <a:bodyPr/>
          <a:lstStyle/>
          <a:p>
            <a:fld id="{2C090BF9-3010-C842-98B4-28D15BAB7700}" type="datetimeFigureOut">
              <a:rPr lang="it-IT" smtClean="0"/>
              <a:t>14/10/24</a:t>
            </a:fld>
            <a:endParaRPr lang="it-IT" dirty="0"/>
          </a:p>
        </p:txBody>
      </p:sp>
      <p:sp>
        <p:nvSpPr>
          <p:cNvPr id="3" name="Segnaposto piè di pagina 2">
            <a:extLst>
              <a:ext uri="{FF2B5EF4-FFF2-40B4-BE49-F238E27FC236}">
                <a16:creationId xmlns:a16="http://schemas.microsoft.com/office/drawing/2014/main" id="{6150E537-B847-B646-BE6E-0EAB8E1B2523}"/>
              </a:ext>
            </a:extLst>
          </p:cNvPr>
          <p:cNvSpPr>
            <a:spLocks noGrp="1"/>
          </p:cNvSpPr>
          <p:nvPr>
            <p:ph type="ftr" sz="quarter" idx="11"/>
          </p:nvPr>
        </p:nvSpPr>
        <p:spPr/>
        <p:txBody>
          <a:bodyPr/>
          <a:lstStyle/>
          <a:p>
            <a:endParaRPr lang="it-IT" dirty="0"/>
          </a:p>
        </p:txBody>
      </p:sp>
      <p:sp>
        <p:nvSpPr>
          <p:cNvPr id="4" name="Segnaposto numero diapositiva 3">
            <a:extLst>
              <a:ext uri="{FF2B5EF4-FFF2-40B4-BE49-F238E27FC236}">
                <a16:creationId xmlns:a16="http://schemas.microsoft.com/office/drawing/2014/main" id="{061529E1-D8DA-7341-85E4-E32156C86F46}"/>
              </a:ext>
            </a:extLst>
          </p:cNvPr>
          <p:cNvSpPr>
            <a:spLocks noGrp="1"/>
          </p:cNvSpPr>
          <p:nvPr>
            <p:ph type="sldNum" sz="quarter" idx="12"/>
          </p:nvPr>
        </p:nvSpPr>
        <p:spPr/>
        <p:txBody>
          <a:bodyPr/>
          <a:lstStyle/>
          <a:p>
            <a:fld id="{0A0FAC62-FB94-4D40-B11A-40DA45850EBC}" type="slidenum">
              <a:rPr lang="it-IT" smtClean="0"/>
              <a:t>‹N›</a:t>
            </a:fld>
            <a:endParaRPr lang="it-IT" dirty="0"/>
          </a:p>
        </p:txBody>
      </p:sp>
    </p:spTree>
    <p:extLst>
      <p:ext uri="{BB962C8B-B14F-4D97-AF65-F5344CB8AC3E}">
        <p14:creationId xmlns:p14="http://schemas.microsoft.com/office/powerpoint/2010/main" val="3923381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EB8AAF-37E0-1140-A5AE-90F791DFD30C}"/>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639476E-3BD4-9B46-AA14-205AE5E66C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it-IT"/>
              <a:t>Modifica gli stili del testo dello schema
Secondo livello
Terzo livello
Quarto livello
Quinto livello</a:t>
            </a:r>
          </a:p>
        </p:txBody>
      </p:sp>
      <p:sp>
        <p:nvSpPr>
          <p:cNvPr id="4" name="Segnaposto testo 3">
            <a:extLst>
              <a:ext uri="{FF2B5EF4-FFF2-40B4-BE49-F238E27FC236}">
                <a16:creationId xmlns:a16="http://schemas.microsoft.com/office/drawing/2014/main" id="{0F675138-CB30-DD4C-B5E4-2178EAC5B8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it-IT"/>
              <a:t>Modifica gli stili del testo dello schema
Secondo livello
Terzo livello
Quarto livello
Quinto livello</a:t>
            </a:r>
          </a:p>
        </p:txBody>
      </p:sp>
      <p:sp>
        <p:nvSpPr>
          <p:cNvPr id="5" name="Segnaposto data 4">
            <a:extLst>
              <a:ext uri="{FF2B5EF4-FFF2-40B4-BE49-F238E27FC236}">
                <a16:creationId xmlns:a16="http://schemas.microsoft.com/office/drawing/2014/main" id="{52AC2EC7-F650-7846-99E8-38CCB8683A58}"/>
              </a:ext>
            </a:extLst>
          </p:cNvPr>
          <p:cNvSpPr>
            <a:spLocks noGrp="1"/>
          </p:cNvSpPr>
          <p:nvPr>
            <p:ph type="dt" sz="half" idx="10"/>
          </p:nvPr>
        </p:nvSpPr>
        <p:spPr/>
        <p:txBody>
          <a:bodyPr/>
          <a:lstStyle/>
          <a:p>
            <a:fld id="{2C090BF9-3010-C842-98B4-28D15BAB7700}" type="datetimeFigureOut">
              <a:rPr lang="it-IT" smtClean="0"/>
              <a:t>14/10/24</a:t>
            </a:fld>
            <a:endParaRPr lang="it-IT" dirty="0"/>
          </a:p>
        </p:txBody>
      </p:sp>
      <p:sp>
        <p:nvSpPr>
          <p:cNvPr id="6" name="Segnaposto piè di pagina 5">
            <a:extLst>
              <a:ext uri="{FF2B5EF4-FFF2-40B4-BE49-F238E27FC236}">
                <a16:creationId xmlns:a16="http://schemas.microsoft.com/office/drawing/2014/main" id="{11B7273A-BBBC-CD4E-A8C4-79C0594FEA8F}"/>
              </a:ext>
            </a:extLst>
          </p:cNvPr>
          <p:cNvSpPr>
            <a:spLocks noGrp="1"/>
          </p:cNvSpPr>
          <p:nvPr>
            <p:ph type="ftr" sz="quarter" idx="11"/>
          </p:nvPr>
        </p:nvSpPr>
        <p:spPr/>
        <p:txBody>
          <a:bodyPr/>
          <a:lstStyle/>
          <a:p>
            <a:endParaRPr lang="it-IT" dirty="0"/>
          </a:p>
        </p:txBody>
      </p:sp>
      <p:sp>
        <p:nvSpPr>
          <p:cNvPr id="7" name="Segnaposto numero diapositiva 6">
            <a:extLst>
              <a:ext uri="{FF2B5EF4-FFF2-40B4-BE49-F238E27FC236}">
                <a16:creationId xmlns:a16="http://schemas.microsoft.com/office/drawing/2014/main" id="{19A69C07-329C-B34E-9533-53C507F55BCA}"/>
              </a:ext>
            </a:extLst>
          </p:cNvPr>
          <p:cNvSpPr>
            <a:spLocks noGrp="1"/>
          </p:cNvSpPr>
          <p:nvPr>
            <p:ph type="sldNum" sz="quarter" idx="12"/>
          </p:nvPr>
        </p:nvSpPr>
        <p:spPr/>
        <p:txBody>
          <a:bodyPr/>
          <a:lstStyle/>
          <a:p>
            <a:fld id="{0A0FAC62-FB94-4D40-B11A-40DA45850EBC}" type="slidenum">
              <a:rPr lang="it-IT" smtClean="0"/>
              <a:t>‹N›</a:t>
            </a:fld>
            <a:endParaRPr lang="it-IT" dirty="0"/>
          </a:p>
        </p:txBody>
      </p:sp>
    </p:spTree>
    <p:extLst>
      <p:ext uri="{BB962C8B-B14F-4D97-AF65-F5344CB8AC3E}">
        <p14:creationId xmlns:p14="http://schemas.microsoft.com/office/powerpoint/2010/main" val="3747379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511C8A6-52F6-0A4E-8CD9-872692BC5FBC}"/>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9D05111D-E5BF-AB4C-A98C-C69B9D0588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a:extLst>
              <a:ext uri="{FF2B5EF4-FFF2-40B4-BE49-F238E27FC236}">
                <a16:creationId xmlns:a16="http://schemas.microsoft.com/office/drawing/2014/main" id="{81C19CB5-FB60-1344-8559-7067157873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it-IT"/>
              <a:t>Modifica gli stili del testo dello schema
Secondo livello
Terzo livello
Quarto livello
Quinto livello</a:t>
            </a:r>
          </a:p>
        </p:txBody>
      </p:sp>
      <p:sp>
        <p:nvSpPr>
          <p:cNvPr id="5" name="Segnaposto data 4">
            <a:extLst>
              <a:ext uri="{FF2B5EF4-FFF2-40B4-BE49-F238E27FC236}">
                <a16:creationId xmlns:a16="http://schemas.microsoft.com/office/drawing/2014/main" id="{0A837D5D-A25D-124A-ADC9-62DFC4E5E4B5}"/>
              </a:ext>
            </a:extLst>
          </p:cNvPr>
          <p:cNvSpPr>
            <a:spLocks noGrp="1"/>
          </p:cNvSpPr>
          <p:nvPr>
            <p:ph type="dt" sz="half" idx="10"/>
          </p:nvPr>
        </p:nvSpPr>
        <p:spPr/>
        <p:txBody>
          <a:bodyPr/>
          <a:lstStyle/>
          <a:p>
            <a:fld id="{2C090BF9-3010-C842-98B4-28D15BAB7700}" type="datetimeFigureOut">
              <a:rPr lang="it-IT" smtClean="0"/>
              <a:t>14/10/24</a:t>
            </a:fld>
            <a:endParaRPr lang="it-IT" dirty="0"/>
          </a:p>
        </p:txBody>
      </p:sp>
      <p:sp>
        <p:nvSpPr>
          <p:cNvPr id="6" name="Segnaposto piè di pagina 5">
            <a:extLst>
              <a:ext uri="{FF2B5EF4-FFF2-40B4-BE49-F238E27FC236}">
                <a16:creationId xmlns:a16="http://schemas.microsoft.com/office/drawing/2014/main" id="{C3EC288F-D1BD-CC42-8252-516511FFE726}"/>
              </a:ext>
            </a:extLst>
          </p:cNvPr>
          <p:cNvSpPr>
            <a:spLocks noGrp="1"/>
          </p:cNvSpPr>
          <p:nvPr>
            <p:ph type="ftr" sz="quarter" idx="11"/>
          </p:nvPr>
        </p:nvSpPr>
        <p:spPr/>
        <p:txBody>
          <a:bodyPr/>
          <a:lstStyle/>
          <a:p>
            <a:endParaRPr lang="it-IT" dirty="0"/>
          </a:p>
        </p:txBody>
      </p:sp>
      <p:sp>
        <p:nvSpPr>
          <p:cNvPr id="7" name="Segnaposto numero diapositiva 6">
            <a:extLst>
              <a:ext uri="{FF2B5EF4-FFF2-40B4-BE49-F238E27FC236}">
                <a16:creationId xmlns:a16="http://schemas.microsoft.com/office/drawing/2014/main" id="{C0582302-5D9F-2748-864F-BCEB4B6DF943}"/>
              </a:ext>
            </a:extLst>
          </p:cNvPr>
          <p:cNvSpPr>
            <a:spLocks noGrp="1"/>
          </p:cNvSpPr>
          <p:nvPr>
            <p:ph type="sldNum" sz="quarter" idx="12"/>
          </p:nvPr>
        </p:nvSpPr>
        <p:spPr/>
        <p:txBody>
          <a:bodyPr/>
          <a:lstStyle/>
          <a:p>
            <a:fld id="{0A0FAC62-FB94-4D40-B11A-40DA45850EBC}" type="slidenum">
              <a:rPr lang="it-IT" smtClean="0"/>
              <a:t>‹N›</a:t>
            </a:fld>
            <a:endParaRPr lang="it-IT" dirty="0"/>
          </a:p>
        </p:txBody>
      </p:sp>
    </p:spTree>
    <p:extLst>
      <p:ext uri="{BB962C8B-B14F-4D97-AF65-F5344CB8AC3E}">
        <p14:creationId xmlns:p14="http://schemas.microsoft.com/office/powerpoint/2010/main" val="30918628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D5103C11-9FC3-0D40-9F39-0FBDD768D3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16CCD5AE-BBB6-714A-B7CA-BB8F634207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it-IT"/>
              <a:t>Modifica gli stili del testo dello schema
Secondo livello
Terzo livello
Quarto livello
Quinto livello</a:t>
            </a:r>
          </a:p>
        </p:txBody>
      </p:sp>
      <p:sp>
        <p:nvSpPr>
          <p:cNvPr id="4" name="Segnaposto data 3">
            <a:extLst>
              <a:ext uri="{FF2B5EF4-FFF2-40B4-BE49-F238E27FC236}">
                <a16:creationId xmlns:a16="http://schemas.microsoft.com/office/drawing/2014/main" id="{FD2D9C0F-1198-9846-B2AB-D21CF834FF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090BF9-3010-C842-98B4-28D15BAB7700}" type="datetimeFigureOut">
              <a:rPr lang="it-IT" smtClean="0"/>
              <a:t>14/10/24</a:t>
            </a:fld>
            <a:endParaRPr lang="it-IT" dirty="0"/>
          </a:p>
        </p:txBody>
      </p:sp>
      <p:sp>
        <p:nvSpPr>
          <p:cNvPr id="5" name="Segnaposto piè di pagina 4">
            <a:extLst>
              <a:ext uri="{FF2B5EF4-FFF2-40B4-BE49-F238E27FC236}">
                <a16:creationId xmlns:a16="http://schemas.microsoft.com/office/drawing/2014/main" id="{7E62E2C1-3222-AE49-A69D-A74CB73483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dirty="0"/>
          </a:p>
        </p:txBody>
      </p:sp>
      <p:sp>
        <p:nvSpPr>
          <p:cNvPr id="6" name="Segnaposto numero diapositiva 5">
            <a:extLst>
              <a:ext uri="{FF2B5EF4-FFF2-40B4-BE49-F238E27FC236}">
                <a16:creationId xmlns:a16="http://schemas.microsoft.com/office/drawing/2014/main" id="{DCB0B4C0-EE6A-8540-BDAA-49E51D2069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0FAC62-FB94-4D40-B11A-40DA45850EBC}" type="slidenum">
              <a:rPr lang="it-IT" smtClean="0"/>
              <a:t>‹N›</a:t>
            </a:fld>
            <a:endParaRPr lang="it-IT" dirty="0"/>
          </a:p>
        </p:txBody>
      </p:sp>
    </p:spTree>
    <p:extLst>
      <p:ext uri="{BB962C8B-B14F-4D97-AF65-F5344CB8AC3E}">
        <p14:creationId xmlns:p14="http://schemas.microsoft.com/office/powerpoint/2010/main" val="32806422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0B8E24-02B1-8941-AD17-318384FCAF50}"/>
              </a:ext>
            </a:extLst>
          </p:cNvPr>
          <p:cNvSpPr>
            <a:spLocks noGrp="1"/>
          </p:cNvSpPr>
          <p:nvPr>
            <p:ph type="ctrTitle"/>
          </p:nvPr>
        </p:nvSpPr>
        <p:spPr>
          <a:xfrm>
            <a:off x="1453896" y="0"/>
            <a:ext cx="9214104" cy="2834640"/>
          </a:xfrm>
        </p:spPr>
        <p:txBody>
          <a:bodyPr>
            <a:noAutofit/>
          </a:bodyPr>
          <a:lstStyle/>
          <a:p>
            <a:r>
              <a:rPr lang="it-IT" sz="5400" b="1" cap="all" dirty="0"/>
              <a:t>TERMINI, PARTI, CRITERI DI REDAZIONE E LIMITI DIMENSIONALI</a:t>
            </a:r>
            <a:endParaRPr lang="it-IT" sz="5400" b="1" dirty="0"/>
          </a:p>
        </p:txBody>
      </p:sp>
      <p:sp>
        <p:nvSpPr>
          <p:cNvPr id="3" name="Sottotitolo 2">
            <a:extLst>
              <a:ext uri="{FF2B5EF4-FFF2-40B4-BE49-F238E27FC236}">
                <a16:creationId xmlns:a16="http://schemas.microsoft.com/office/drawing/2014/main" id="{481F091E-B4AC-F24C-9B3C-3EBCC1CBA722}"/>
              </a:ext>
            </a:extLst>
          </p:cNvPr>
          <p:cNvSpPr>
            <a:spLocks noGrp="1"/>
          </p:cNvSpPr>
          <p:nvPr>
            <p:ph type="subTitle" idx="1"/>
          </p:nvPr>
        </p:nvSpPr>
        <p:spPr>
          <a:xfrm>
            <a:off x="1695237" y="2763748"/>
            <a:ext cx="9054956" cy="3030877"/>
          </a:xfrm>
        </p:spPr>
        <p:txBody>
          <a:bodyPr>
            <a:normAutofit fontScale="25000" lnSpcReduction="20000"/>
          </a:bodyPr>
          <a:lstStyle/>
          <a:p>
            <a:endParaRPr lang="it-IT" sz="12000" dirty="0"/>
          </a:p>
          <a:p>
            <a:r>
              <a:rPr lang="it-IT" sz="11200" b="1" dirty="0"/>
              <a:t>Unione Nazionale Avvocati Amministrativisti </a:t>
            </a:r>
          </a:p>
          <a:p>
            <a:r>
              <a:rPr lang="it-IT" sz="11200" b="1" dirty="0"/>
              <a:t>Scuola di alta formazione</a:t>
            </a:r>
          </a:p>
          <a:p>
            <a:r>
              <a:rPr lang="it-IT" sz="11200" dirty="0"/>
              <a:t>«</a:t>
            </a:r>
            <a:r>
              <a:rPr lang="it-IT" sz="11200" i="1" dirty="0"/>
              <a:t>Il processo amministrativo</a:t>
            </a:r>
            <a:r>
              <a:rPr lang="it-IT" sz="11200" dirty="0"/>
              <a:t>»</a:t>
            </a:r>
          </a:p>
          <a:p>
            <a:r>
              <a:rPr lang="it-IT" sz="11200" dirty="0" err="1"/>
              <a:t>webinar</a:t>
            </a:r>
            <a:r>
              <a:rPr lang="it-IT" sz="11200" dirty="0"/>
              <a:t>, 14 ottobre 2024</a:t>
            </a:r>
          </a:p>
          <a:p>
            <a:endParaRPr lang="it-IT" sz="12000" dirty="0"/>
          </a:p>
          <a:p>
            <a:endParaRPr lang="it-IT" dirty="0"/>
          </a:p>
          <a:p>
            <a:pPr algn="r"/>
            <a:endParaRPr lang="it-IT" sz="8000" dirty="0"/>
          </a:p>
          <a:p>
            <a:r>
              <a:rPr lang="it-IT" sz="8000" dirty="0"/>
              <a:t>Alessandro Veronese</a:t>
            </a:r>
          </a:p>
          <a:p>
            <a:r>
              <a:rPr lang="it-IT" sz="8000" dirty="0"/>
              <a:t>MDA Studio legale e tributario</a:t>
            </a:r>
          </a:p>
        </p:txBody>
      </p:sp>
    </p:spTree>
    <p:extLst>
      <p:ext uri="{BB962C8B-B14F-4D97-AF65-F5344CB8AC3E}">
        <p14:creationId xmlns:p14="http://schemas.microsoft.com/office/powerpoint/2010/main" val="19187828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TERMINI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p:txBody>
          <a:bodyPr>
            <a:noAutofit/>
          </a:bodyPr>
          <a:lstStyle/>
          <a:p>
            <a:pPr marL="0" indent="0" algn="just">
              <a:buNone/>
            </a:pPr>
            <a:r>
              <a:rPr lang="it-IT" sz="3600" b="1" u="sng" dirty="0">
                <a:solidFill>
                  <a:srgbClr val="FF0000"/>
                </a:solidFill>
              </a:rPr>
              <a:t>Termine di deposito</a:t>
            </a:r>
            <a:r>
              <a:rPr lang="it-IT" sz="3600" b="1" dirty="0">
                <a:solidFill>
                  <a:srgbClr val="FF0000"/>
                </a:solidFill>
              </a:rPr>
              <a:t> </a:t>
            </a:r>
            <a:r>
              <a:rPr lang="it-IT" sz="3600" dirty="0"/>
              <a:t>del ricorso e degli atti processuali soggetti a previa notificazione, 30 gg. dal perfezionamento dell’ultima notificazione anche per il destinatario (aumentati nei casi di cui all’art. 41, c. 5, </a:t>
            </a:r>
            <a:r>
              <a:rPr lang="it-IT" sz="3600" dirty="0" err="1"/>
              <a:t>cpa</a:t>
            </a:r>
            <a:r>
              <a:rPr lang="it-IT" sz="3600" dirty="0"/>
              <a:t>, nella misura ivi indicata). Possibile il deposito dal momento in cui la notificazione si è perfezionata per il notificante, ma non ancora per il destinatario (art. 45 </a:t>
            </a:r>
            <a:r>
              <a:rPr lang="it-IT" sz="3600" dirty="0" err="1"/>
              <a:t>cpa</a:t>
            </a:r>
            <a:r>
              <a:rPr lang="it-IT" sz="3600" dirty="0"/>
              <a:t>).</a:t>
            </a:r>
            <a:endParaRPr lang="it-IT" sz="3600" u="sng" dirty="0"/>
          </a:p>
          <a:p>
            <a:pPr marL="0" indent="0" algn="just">
              <a:buNone/>
            </a:pPr>
            <a:endParaRPr lang="it-IT" sz="3600" dirty="0"/>
          </a:p>
          <a:p>
            <a:pPr marL="0" indent="0" algn="just">
              <a:buNone/>
            </a:pPr>
            <a:endParaRPr lang="it-IT" sz="2600" dirty="0"/>
          </a:p>
        </p:txBody>
      </p:sp>
    </p:spTree>
    <p:extLst>
      <p:ext uri="{BB962C8B-B14F-4D97-AF65-F5344CB8AC3E}">
        <p14:creationId xmlns:p14="http://schemas.microsoft.com/office/powerpoint/2010/main" val="3276467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TERMINI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2600" b="1" u="sng" dirty="0">
                <a:solidFill>
                  <a:srgbClr val="FF0000"/>
                </a:solidFill>
              </a:rPr>
              <a:t>Il computo dei termini</a:t>
            </a:r>
            <a:r>
              <a:rPr lang="it-IT" sz="2600" dirty="0"/>
              <a:t>.</a:t>
            </a:r>
          </a:p>
          <a:p>
            <a:pPr marL="0" indent="0" algn="just">
              <a:buNone/>
            </a:pPr>
            <a:r>
              <a:rPr lang="it-IT" sz="2600" dirty="0"/>
              <a:t>Nei termini a giorni o ad ore vale la regola per cui non si computa il giorno nel corso del quale cade il momento iniziale del termine, mentre si computa il giorno finale, salvo che non cada in un giorno festivo: in tal caso la scadenza è prorogata al primo giorno seguente non festivo (</a:t>
            </a:r>
            <a:r>
              <a:rPr lang="it-IT" sz="2600" dirty="0" err="1"/>
              <a:t>Cons</a:t>
            </a:r>
            <a:r>
              <a:rPr lang="it-IT" sz="2600" dirty="0"/>
              <a:t>. St., Ad. </a:t>
            </a:r>
            <a:r>
              <a:rPr lang="it-IT" sz="2600" dirty="0" err="1"/>
              <a:t>Plen</a:t>
            </a:r>
            <a:r>
              <a:rPr lang="it-IT" sz="2600" dirty="0"/>
              <a:t>., 11/2022). Sospensione feriale del termine di impugnazione (1-31 agosto), il termine viene «allungato» di 31 gg. (</a:t>
            </a:r>
            <a:r>
              <a:rPr lang="it-IT" sz="2600" dirty="0" err="1"/>
              <a:t>Cons</a:t>
            </a:r>
            <a:r>
              <a:rPr lang="it-IT" sz="2600" dirty="0"/>
              <a:t>. St., Ad. </a:t>
            </a:r>
            <a:r>
              <a:rPr lang="it-IT" sz="2600" dirty="0" err="1"/>
              <a:t>Plen</a:t>
            </a:r>
            <a:r>
              <a:rPr lang="it-IT" sz="2600" dirty="0"/>
              <a:t>., 11/2022). </a:t>
            </a:r>
          </a:p>
          <a:p>
            <a:pPr marL="0" indent="0" algn="just">
              <a:buNone/>
            </a:pPr>
            <a:r>
              <a:rPr lang="it-IT" sz="2600" dirty="0"/>
              <a:t>La festività del </a:t>
            </a:r>
            <a:r>
              <a:rPr lang="it-IT" sz="2600" dirty="0">
                <a:solidFill>
                  <a:srgbClr val="FF0000"/>
                </a:solidFill>
              </a:rPr>
              <a:t>Santo Patrono</a:t>
            </a:r>
            <a:r>
              <a:rPr lang="it-IT" sz="2600" dirty="0"/>
              <a:t> della città è considerata giorno festivo?</a:t>
            </a:r>
          </a:p>
          <a:p>
            <a:pPr marL="0" indent="0" algn="just">
              <a:buNone/>
            </a:pPr>
            <a:r>
              <a:rPr lang="it-IT" sz="2600" dirty="0"/>
              <a:t>In generale no, siccome tale giorno non compreso nell’elenco dei giorni festivi dalla L. n. 260/1949 (art. 2) e </a:t>
            </a:r>
            <a:r>
              <a:rPr lang="it-IT" sz="2600" dirty="0" err="1"/>
              <a:t>s.m.i.</a:t>
            </a:r>
            <a:r>
              <a:rPr lang="it-IT" sz="2600" dirty="0"/>
              <a:t> (</a:t>
            </a:r>
            <a:r>
              <a:rPr lang="it-IT" sz="2600" dirty="0" err="1"/>
              <a:t>Cons</a:t>
            </a:r>
            <a:r>
              <a:rPr lang="it-IT" sz="2600" dirty="0"/>
              <a:t>. St., V, n. 1725/01; CGA, n. 261/2007). </a:t>
            </a:r>
          </a:p>
          <a:p>
            <a:pPr marL="0" indent="0" algn="just">
              <a:buNone/>
            </a:pPr>
            <a:endParaRPr lang="it-IT" dirty="0"/>
          </a:p>
        </p:txBody>
      </p:sp>
    </p:spTree>
    <p:extLst>
      <p:ext uri="{BB962C8B-B14F-4D97-AF65-F5344CB8AC3E}">
        <p14:creationId xmlns:p14="http://schemas.microsoft.com/office/powerpoint/2010/main" val="16774516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TERMINI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2700" b="1" u="sng" dirty="0">
                <a:solidFill>
                  <a:srgbClr val="FF0000"/>
                </a:solidFill>
              </a:rPr>
              <a:t>Il computo dei termini</a:t>
            </a:r>
            <a:r>
              <a:rPr lang="it-IT" sz="2700" dirty="0"/>
              <a:t> (art. 52 </a:t>
            </a:r>
            <a:r>
              <a:rPr lang="it-IT" sz="2700" dirty="0" err="1"/>
              <a:t>cpa</a:t>
            </a:r>
            <a:r>
              <a:rPr lang="it-IT" sz="2700" dirty="0"/>
              <a:t>).</a:t>
            </a:r>
          </a:p>
          <a:p>
            <a:pPr marL="0" indent="0" algn="just">
              <a:buNone/>
            </a:pPr>
            <a:r>
              <a:rPr lang="it-IT" sz="2700" dirty="0"/>
              <a:t>I termini assegnati dal giudice sono perentori, salvo diversa previsione.</a:t>
            </a:r>
          </a:p>
          <a:p>
            <a:pPr marL="0" indent="0" algn="just">
              <a:buNone/>
            </a:pPr>
            <a:r>
              <a:rPr lang="it-IT" sz="2700" dirty="0"/>
              <a:t>Per i termini computati «a ritroso» la scadenza è anticipata al primo giorno antecedente non festivo.</a:t>
            </a:r>
          </a:p>
          <a:p>
            <a:pPr marL="0" indent="0" algn="just">
              <a:buNone/>
            </a:pPr>
            <a:r>
              <a:rPr lang="it-IT" sz="2700" dirty="0"/>
              <a:t>Per i termini da computare «in avanti» la proroga al primo giorno non festivo si applica anche ai termini che scadono di sabato.</a:t>
            </a:r>
          </a:p>
          <a:p>
            <a:pPr marL="0" indent="0" algn="just">
              <a:buNone/>
            </a:pPr>
            <a:r>
              <a:rPr lang="it-IT" sz="2700" u="sng" dirty="0">
                <a:solidFill>
                  <a:srgbClr val="FF0000"/>
                </a:solidFill>
              </a:rPr>
              <a:t>Possibile abbreviazione dei termini</a:t>
            </a:r>
            <a:r>
              <a:rPr lang="it-IT" sz="2700" dirty="0"/>
              <a:t> (art. 53 </a:t>
            </a:r>
            <a:r>
              <a:rPr lang="it-IT" sz="2700" dirty="0" err="1"/>
              <a:t>cpa</a:t>
            </a:r>
            <a:r>
              <a:rPr lang="it-IT" sz="2700" dirty="0"/>
              <a:t>): in casi di urgenza, istanza di parte e decreto presidenziale in calce ad essa. Il decreto va notificato alla parte intimata e ai controinteressati ed il termine abbreviato comincia a decorrere dall’avvenuta notificazione del decreto.</a:t>
            </a:r>
          </a:p>
        </p:txBody>
      </p:sp>
    </p:spTree>
    <p:extLst>
      <p:ext uri="{BB962C8B-B14F-4D97-AF65-F5344CB8AC3E}">
        <p14:creationId xmlns:p14="http://schemas.microsoft.com/office/powerpoint/2010/main" val="33744566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TERMINI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3000" b="1" u="sng" dirty="0">
                <a:solidFill>
                  <a:srgbClr val="FF0000"/>
                </a:solidFill>
              </a:rPr>
              <a:t>Art. 54, sospensione feriale termini e depositi tardivi</a:t>
            </a:r>
          </a:p>
          <a:p>
            <a:pPr marL="0" indent="0" algn="just">
              <a:buNone/>
            </a:pPr>
            <a:r>
              <a:rPr lang="it-IT" sz="3000" dirty="0"/>
              <a:t>Sospensione feriale termini 1-31 agosto. Vale anche per i termini «a ritroso»: documenti, memoria conclusiva e memoria di replica. I cui termini di deposito vengono anticipati.</a:t>
            </a:r>
          </a:p>
          <a:p>
            <a:pPr marL="0" indent="0" algn="just">
              <a:buNone/>
            </a:pPr>
            <a:r>
              <a:rPr lang="it-IT" sz="3000" dirty="0"/>
              <a:t>La sospensione dei termini non vale per il procedimento cautelare.</a:t>
            </a:r>
          </a:p>
          <a:p>
            <a:pPr marL="0" indent="0" algn="just">
              <a:buNone/>
            </a:pPr>
            <a:r>
              <a:rPr lang="it-IT" sz="3000" u="sng" dirty="0"/>
              <a:t>Eccezionale autorizzazione al deposito tardivo</a:t>
            </a:r>
            <a:r>
              <a:rPr lang="it-IT" sz="3000" dirty="0"/>
              <a:t> di memorie e documenti su istanza di parte rivolta al collegio, assicurando comunque il contraddittorio e qualora la produzione sia risultata estremamente difficile.</a:t>
            </a:r>
          </a:p>
          <a:p>
            <a:pPr marL="0" indent="0" algn="just">
              <a:buNone/>
            </a:pPr>
            <a:endParaRPr lang="it-IT" dirty="0"/>
          </a:p>
        </p:txBody>
      </p:sp>
    </p:spTree>
    <p:extLst>
      <p:ext uri="{BB962C8B-B14F-4D97-AF65-F5344CB8AC3E}">
        <p14:creationId xmlns:p14="http://schemas.microsoft.com/office/powerpoint/2010/main" val="1074104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TERMINI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2900" b="1" u="sng" dirty="0">
                <a:solidFill>
                  <a:srgbClr val="FF0000"/>
                </a:solidFill>
              </a:rPr>
              <a:t>Udienza cautelare e termini</a:t>
            </a:r>
            <a:r>
              <a:rPr lang="it-IT" sz="2900" dirty="0"/>
              <a:t>, art. 55</a:t>
            </a:r>
            <a:endParaRPr lang="it-IT" sz="2900" b="1" u="sng" dirty="0">
              <a:solidFill>
                <a:srgbClr val="FF0000"/>
              </a:solidFill>
            </a:endParaRPr>
          </a:p>
          <a:p>
            <a:pPr marL="0" indent="0" algn="just">
              <a:buNone/>
            </a:pPr>
            <a:r>
              <a:rPr lang="it-IT" sz="2900" dirty="0"/>
              <a:t>Fissazione alla prima camera di consiglio utile, successiva (termini a difesa </a:t>
            </a:r>
            <a:r>
              <a:rPr lang="it-IT" sz="2900" dirty="0" err="1"/>
              <a:t>ctp</a:t>
            </a:r>
            <a:r>
              <a:rPr lang="it-IT" sz="2900" dirty="0"/>
              <a:t>) a 20 gg. dal perfezionamento anche per il destinatario dell’ultima notificazione e (condizione cumulativa) a 10 gg. dal deposito del ricorso. Vale anche l’attestazione di consegna del servizio postale.</a:t>
            </a:r>
          </a:p>
          <a:p>
            <a:pPr marL="0" indent="0" algn="just">
              <a:buNone/>
            </a:pPr>
            <a:r>
              <a:rPr lang="it-IT" sz="2900" dirty="0"/>
              <a:t>Le parti (tutte, anche il ricorrente) possono depositare documenti e memorie fino a due giorni liberi prima dell’udienza (es. udienza di giovedì, deposito entro lunedì).</a:t>
            </a:r>
          </a:p>
          <a:p>
            <a:pPr marL="0" indent="0" algn="just">
              <a:buNone/>
            </a:pPr>
            <a:r>
              <a:rPr lang="it-IT" sz="2900" dirty="0"/>
              <a:t>Dimezzamento termini per particolari riti (art. 119 e 120 </a:t>
            </a:r>
            <a:r>
              <a:rPr lang="it-IT" sz="2900" dirty="0" err="1"/>
              <a:t>cpa</a:t>
            </a:r>
            <a:r>
              <a:rPr lang="it-IT" sz="2900" dirty="0"/>
              <a:t>).</a:t>
            </a:r>
          </a:p>
          <a:p>
            <a:pPr marL="0" indent="0" algn="just">
              <a:buNone/>
            </a:pPr>
            <a:endParaRPr lang="it-IT" sz="3000" dirty="0"/>
          </a:p>
        </p:txBody>
      </p:sp>
    </p:spTree>
    <p:extLst>
      <p:ext uri="{BB962C8B-B14F-4D97-AF65-F5344CB8AC3E}">
        <p14:creationId xmlns:p14="http://schemas.microsoft.com/office/powerpoint/2010/main" val="9535398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TERMINI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3000" b="1" u="sng" dirty="0">
                <a:solidFill>
                  <a:srgbClr val="FF0000"/>
                </a:solidFill>
              </a:rPr>
              <a:t>Udienza cautelare</a:t>
            </a:r>
            <a:r>
              <a:rPr lang="it-IT" sz="3000" dirty="0"/>
              <a:t> (55 </a:t>
            </a:r>
            <a:r>
              <a:rPr lang="it-IT" sz="3000" dirty="0" err="1"/>
              <a:t>cpa</a:t>
            </a:r>
            <a:r>
              <a:rPr lang="it-IT" sz="3000" dirty="0"/>
              <a:t>)</a:t>
            </a:r>
          </a:p>
          <a:p>
            <a:pPr marL="0" indent="0" algn="just">
              <a:buNone/>
            </a:pPr>
            <a:r>
              <a:rPr lang="it-IT" sz="3000" dirty="0"/>
              <a:t>Costituzione delle parti diverse dal ricorrente anche in udienza (senza produzione di documenti e memorie).</a:t>
            </a:r>
          </a:p>
          <a:p>
            <a:pPr marL="0" indent="0" algn="just">
              <a:buNone/>
            </a:pPr>
            <a:r>
              <a:rPr lang="it-IT" sz="3000" dirty="0"/>
              <a:t>Eccezionale facoltà in capo al collegio di autorizzare la produzione in camera di consiglio di documenti, con consegna alle </a:t>
            </a:r>
            <a:r>
              <a:rPr lang="it-IT" sz="3000" dirty="0" err="1"/>
              <a:t>ctp</a:t>
            </a:r>
            <a:r>
              <a:rPr lang="it-IT" sz="3000" dirty="0"/>
              <a:t> fino all’inizio della discussione.</a:t>
            </a:r>
          </a:p>
          <a:p>
            <a:pPr marL="0" indent="0" algn="just">
              <a:buNone/>
            </a:pPr>
            <a:r>
              <a:rPr lang="it-IT" sz="3000" b="1" u="sng" dirty="0">
                <a:solidFill>
                  <a:srgbClr val="FF0000"/>
                </a:solidFill>
              </a:rPr>
              <a:t>Appello cautelare</a:t>
            </a:r>
            <a:r>
              <a:rPr lang="it-IT" sz="3000" dirty="0"/>
              <a:t> (art. 62 </a:t>
            </a:r>
            <a:r>
              <a:rPr lang="it-IT" sz="3000" dirty="0" err="1"/>
              <a:t>cpa</a:t>
            </a:r>
            <a:r>
              <a:rPr lang="it-IT" sz="3000" dirty="0"/>
              <a:t>), avverso l’ordinanza cautelare, entro 30 gg. da notificazione ordinanza o 60 gg. dalla sua pubblicazione. Termini per deposito ex art. 45 </a:t>
            </a:r>
            <a:r>
              <a:rPr lang="it-IT" sz="3000" dirty="0" err="1"/>
              <a:t>cpa</a:t>
            </a:r>
            <a:r>
              <a:rPr lang="it-IT" sz="3000" dirty="0"/>
              <a:t>.</a:t>
            </a:r>
          </a:p>
          <a:p>
            <a:pPr marL="0" indent="0" algn="just">
              <a:buNone/>
            </a:pPr>
            <a:endParaRPr lang="it-IT" sz="3000" dirty="0"/>
          </a:p>
        </p:txBody>
      </p:sp>
    </p:spTree>
    <p:extLst>
      <p:ext uri="{BB962C8B-B14F-4D97-AF65-F5344CB8AC3E}">
        <p14:creationId xmlns:p14="http://schemas.microsoft.com/office/powerpoint/2010/main" val="2485436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TERMINI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3600" b="1" u="sng" dirty="0">
                <a:solidFill>
                  <a:srgbClr val="FF0000"/>
                </a:solidFill>
              </a:rPr>
              <a:t>Le ore 12</a:t>
            </a:r>
            <a:r>
              <a:rPr lang="it-IT" sz="3600" dirty="0"/>
              <a:t>.</a:t>
            </a:r>
          </a:p>
          <a:p>
            <a:pPr marL="0" indent="0" algn="just">
              <a:buNone/>
            </a:pPr>
            <a:r>
              <a:rPr lang="it-IT" sz="3600" dirty="0"/>
              <a:t>Nonostante il processo telematico, l’art. 4, c. 4, </a:t>
            </a:r>
            <a:r>
              <a:rPr lang="it-IT" sz="3600" dirty="0" err="1"/>
              <a:t>disp</a:t>
            </a:r>
            <a:r>
              <a:rPr lang="it-IT" sz="3600" dirty="0"/>
              <a:t>. </a:t>
            </a:r>
            <a:r>
              <a:rPr lang="it-IT" sz="3600" dirty="0" err="1"/>
              <a:t>att</a:t>
            </a:r>
            <a:r>
              <a:rPr lang="it-IT" sz="3600" dirty="0"/>
              <a:t>., </a:t>
            </a:r>
            <a:r>
              <a:rPr lang="it-IT" sz="3600" dirty="0" err="1"/>
              <a:t>cpa</a:t>
            </a:r>
            <a:r>
              <a:rPr lang="it-IT" sz="3600" dirty="0"/>
              <a:t> prevede che </a:t>
            </a:r>
            <a:r>
              <a:rPr lang="it-IT" sz="3600" b="1" u="sng" dirty="0">
                <a:solidFill>
                  <a:srgbClr val="FF0000"/>
                </a:solidFill>
              </a:rPr>
              <a:t>il deposito di atti e documenti in vista di udienze camerali e pubbliche debbano avvenire entro le ore 12</a:t>
            </a:r>
            <a:r>
              <a:rPr lang="it-IT" sz="3600" dirty="0"/>
              <a:t>; oltre le ore 12 il deposito si considera effettuato il giorno successivo. Quindi deposito </a:t>
            </a:r>
            <a:r>
              <a:rPr lang="it-IT" sz="3600" dirty="0">
                <a:solidFill>
                  <a:srgbClr val="FF0000"/>
                </a:solidFill>
              </a:rPr>
              <a:t>tardivo</a:t>
            </a:r>
            <a:r>
              <a:rPr lang="it-IT" sz="3600" dirty="0"/>
              <a:t> (</a:t>
            </a:r>
            <a:r>
              <a:rPr lang="it-IT" sz="3600" dirty="0" err="1"/>
              <a:t>Cons</a:t>
            </a:r>
            <a:r>
              <a:rPr lang="it-IT" sz="3600" dirty="0"/>
              <a:t>. St., VII, 3236/2024; V, n. 10636/2022; IV, 7977/2022).</a:t>
            </a:r>
          </a:p>
          <a:p>
            <a:pPr marL="0" indent="0" algn="just">
              <a:buNone/>
            </a:pPr>
            <a:endParaRPr lang="it-IT" sz="3000" dirty="0"/>
          </a:p>
          <a:p>
            <a:pPr marL="0" indent="0" algn="just">
              <a:buNone/>
            </a:pPr>
            <a:endParaRPr lang="it-IT" sz="3000" dirty="0"/>
          </a:p>
        </p:txBody>
      </p:sp>
    </p:spTree>
    <p:extLst>
      <p:ext uri="{BB962C8B-B14F-4D97-AF65-F5344CB8AC3E}">
        <p14:creationId xmlns:p14="http://schemas.microsoft.com/office/powerpoint/2010/main" val="19142247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TERMINI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2900" b="1" u="sng" dirty="0">
                <a:solidFill>
                  <a:srgbClr val="FF0000"/>
                </a:solidFill>
              </a:rPr>
              <a:t>Fissazione udienza merito</a:t>
            </a:r>
            <a:r>
              <a:rPr lang="it-IT" sz="2900" dirty="0"/>
              <a:t>, art. 71 </a:t>
            </a:r>
            <a:r>
              <a:rPr lang="it-IT" sz="2900" dirty="0" err="1"/>
              <a:t>cpa</a:t>
            </a:r>
            <a:r>
              <a:rPr lang="it-IT" sz="2900" dirty="0"/>
              <a:t>.</a:t>
            </a:r>
            <a:endParaRPr lang="it-IT" sz="2900" b="1" u="sng" dirty="0">
              <a:solidFill>
                <a:srgbClr val="FF0000"/>
              </a:solidFill>
            </a:endParaRPr>
          </a:p>
          <a:p>
            <a:pPr marL="0" indent="0" algn="just">
              <a:buNone/>
            </a:pPr>
            <a:r>
              <a:rPr lang="it-IT" sz="2900" dirty="0"/>
              <a:t>La particolarità del giudizio amministrativo: l’</a:t>
            </a:r>
            <a:r>
              <a:rPr lang="it-IT" sz="2900" dirty="0">
                <a:solidFill>
                  <a:srgbClr val="FF0000"/>
                </a:solidFill>
              </a:rPr>
              <a:t>istanza di fissazione dell’udienza</a:t>
            </a:r>
            <a:r>
              <a:rPr lang="it-IT" sz="2900" dirty="0"/>
              <a:t>, da presentare nel termine ordinario massimo di 1 anno dal deposito del ricorso o dalla cancellazione della causa dal ruolo. Se non avviene il deposito della </a:t>
            </a:r>
            <a:r>
              <a:rPr lang="it-IT" sz="2900" dirty="0" err="1"/>
              <a:t>dfu</a:t>
            </a:r>
            <a:r>
              <a:rPr lang="it-IT" sz="2900" dirty="0"/>
              <a:t> nei termini indicati, si ha la </a:t>
            </a:r>
            <a:r>
              <a:rPr lang="it-IT" sz="2900" dirty="0">
                <a:solidFill>
                  <a:srgbClr val="FF0000"/>
                </a:solidFill>
              </a:rPr>
              <a:t>perenzione</a:t>
            </a:r>
            <a:r>
              <a:rPr lang="it-IT" sz="2900" dirty="0"/>
              <a:t> del ricorso (art. 81 </a:t>
            </a:r>
            <a:r>
              <a:rPr lang="it-IT" sz="2900" dirty="0" err="1"/>
              <a:t>cpa</a:t>
            </a:r>
            <a:r>
              <a:rPr lang="it-IT" sz="2900" dirty="0"/>
              <a:t>).</a:t>
            </a:r>
          </a:p>
          <a:p>
            <a:pPr marL="0" indent="0" algn="just">
              <a:buNone/>
            </a:pPr>
            <a:r>
              <a:rPr lang="it-IT" sz="2900" dirty="0"/>
              <a:t>Non necessaria </a:t>
            </a:r>
            <a:r>
              <a:rPr lang="it-IT" sz="2900" dirty="0" err="1"/>
              <a:t>dfu</a:t>
            </a:r>
            <a:r>
              <a:rPr lang="it-IT" sz="2900" dirty="0"/>
              <a:t> per rito appalti (art. 120 </a:t>
            </a:r>
            <a:r>
              <a:rPr lang="it-IT" sz="2900" dirty="0" err="1"/>
              <a:t>cpa</a:t>
            </a:r>
            <a:r>
              <a:rPr lang="it-IT" sz="2900" dirty="0"/>
              <a:t>).</a:t>
            </a:r>
          </a:p>
          <a:p>
            <a:pPr marL="0" indent="0" algn="just">
              <a:buNone/>
            </a:pPr>
            <a:r>
              <a:rPr lang="it-IT" sz="2900" dirty="0" err="1"/>
              <a:t>Dfu</a:t>
            </a:r>
            <a:r>
              <a:rPr lang="it-IT" sz="2900" dirty="0"/>
              <a:t> necessaria anche per l’istanza cautelare, senza </a:t>
            </a:r>
            <a:r>
              <a:rPr lang="it-IT" sz="2900" dirty="0" err="1"/>
              <a:t>dfu</a:t>
            </a:r>
            <a:r>
              <a:rPr lang="it-IT" sz="2900" dirty="0"/>
              <a:t> la domanda cautelare è improcedibile (art. 55, c. 4), salvo che debba essere fissata d’ufficio.</a:t>
            </a:r>
          </a:p>
          <a:p>
            <a:pPr marL="0" indent="0" algn="just">
              <a:buNone/>
            </a:pPr>
            <a:endParaRPr lang="it-IT" sz="3000" dirty="0"/>
          </a:p>
        </p:txBody>
      </p:sp>
    </p:spTree>
    <p:extLst>
      <p:ext uri="{BB962C8B-B14F-4D97-AF65-F5344CB8AC3E}">
        <p14:creationId xmlns:p14="http://schemas.microsoft.com/office/powerpoint/2010/main" val="17164494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TERMINI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b="1" u="sng" dirty="0">
                <a:solidFill>
                  <a:srgbClr val="FF0000"/>
                </a:solidFill>
              </a:rPr>
              <a:t>Istanza prelievo</a:t>
            </a:r>
            <a:r>
              <a:rPr lang="it-IT" dirty="0"/>
              <a:t>, art. 71, c. 2, </a:t>
            </a:r>
            <a:r>
              <a:rPr lang="it-IT" dirty="0" err="1"/>
              <a:t>cpa</a:t>
            </a:r>
            <a:r>
              <a:rPr lang="it-IT" dirty="0"/>
              <a:t>.</a:t>
            </a:r>
            <a:endParaRPr lang="it-IT" b="1" u="sng" dirty="0">
              <a:solidFill>
                <a:srgbClr val="FF0000"/>
              </a:solidFill>
            </a:endParaRPr>
          </a:p>
          <a:p>
            <a:pPr marL="0" indent="0" algn="just">
              <a:buNone/>
            </a:pPr>
            <a:r>
              <a:rPr lang="it-IT" dirty="0"/>
              <a:t>Ulteriore particolarità del giudizio amministrativo: al ricorso (con rito ordinario) non consegue la fissazione dell’udienza, salvo  riti speciali o istanza cautelare.</a:t>
            </a:r>
          </a:p>
          <a:p>
            <a:pPr marL="0" indent="0" algn="just">
              <a:buNone/>
            </a:pPr>
            <a:r>
              <a:rPr lang="it-IT" dirty="0"/>
              <a:t>Se non ci sono gli estremi per la tutela cautelare, il ricorrente può segnalare l’urgenza del ricorso, depositando l’istanza di prelievo.</a:t>
            </a:r>
          </a:p>
          <a:p>
            <a:pPr marL="0" indent="0" algn="just">
              <a:buNone/>
            </a:pPr>
            <a:r>
              <a:rPr lang="it-IT" dirty="0"/>
              <a:t>Per i ricorsi </a:t>
            </a:r>
            <a:r>
              <a:rPr lang="it-IT" dirty="0" err="1"/>
              <a:t>ultraquinquennali</a:t>
            </a:r>
            <a:r>
              <a:rPr lang="it-IT" dirty="0"/>
              <a:t>, la segreteria comunica alle parti costituite l’avviso, con cui onera il ricorrente a presentare istanza di fissazione d’udienza nel termine di 120 gg. dalla ricezione dell’avviso; se non avviene tale deposito, il ricorso è dichiarato perento.</a:t>
            </a:r>
          </a:p>
          <a:p>
            <a:pPr marL="0" indent="0" algn="just">
              <a:buNone/>
            </a:pPr>
            <a:endParaRPr lang="it-IT" sz="3000" dirty="0"/>
          </a:p>
          <a:p>
            <a:pPr marL="0" indent="0" algn="just">
              <a:buNone/>
            </a:pPr>
            <a:endParaRPr lang="it-IT" sz="3000" dirty="0"/>
          </a:p>
        </p:txBody>
      </p:sp>
    </p:spTree>
    <p:extLst>
      <p:ext uri="{BB962C8B-B14F-4D97-AF65-F5344CB8AC3E}">
        <p14:creationId xmlns:p14="http://schemas.microsoft.com/office/powerpoint/2010/main" val="17943067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TERMINI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3400" u="sng" dirty="0">
                <a:solidFill>
                  <a:srgbClr val="FF0000"/>
                </a:solidFill>
              </a:rPr>
              <a:t>L’udienza di merito</a:t>
            </a:r>
            <a:r>
              <a:rPr lang="it-IT" sz="3400" dirty="0"/>
              <a:t> (udienza pubblica, discussione in toga, art. 10 </a:t>
            </a:r>
            <a:r>
              <a:rPr lang="it-IT" sz="3400" dirty="0" err="1"/>
              <a:t>disp</a:t>
            </a:r>
            <a:r>
              <a:rPr lang="it-IT" sz="3400" dirty="0"/>
              <a:t>. </a:t>
            </a:r>
            <a:r>
              <a:rPr lang="it-IT" sz="3400" dirty="0" err="1"/>
              <a:t>att</a:t>
            </a:r>
            <a:r>
              <a:rPr lang="it-IT" sz="3400" dirty="0"/>
              <a:t>. </a:t>
            </a:r>
            <a:r>
              <a:rPr lang="it-IT" sz="3400" dirty="0" err="1"/>
              <a:t>cpa</a:t>
            </a:r>
            <a:r>
              <a:rPr lang="it-IT" sz="3400" dirty="0"/>
              <a:t>) stabilita con decreto di fissazione, comunicato dalla cancelleria almeno 60 gg. prima dell’udienza a tutte le parti costituite. Termine ridotto a 45 gg. su accordo delle parti, se l’udienza di merito è fissata a seguito della rinuncia alla domanda cautelare.</a:t>
            </a:r>
          </a:p>
          <a:p>
            <a:pPr marL="0" indent="0" algn="just">
              <a:buNone/>
            </a:pPr>
            <a:r>
              <a:rPr lang="it-IT" sz="3400" u="sng" dirty="0">
                <a:solidFill>
                  <a:srgbClr val="00B050"/>
                </a:solidFill>
              </a:rPr>
              <a:t>Attenzione</a:t>
            </a:r>
            <a:r>
              <a:rPr lang="it-IT" sz="3400" dirty="0"/>
              <a:t>: </a:t>
            </a:r>
            <a:r>
              <a:rPr lang="it-IT" sz="3400" dirty="0">
                <a:solidFill>
                  <a:srgbClr val="FF0000"/>
                </a:solidFill>
              </a:rPr>
              <a:t>le parti non costituite non ricevono la fissazione udienza, opportuna quindi la costituzione in giudizio</a:t>
            </a:r>
            <a:r>
              <a:rPr lang="it-IT" sz="3400" dirty="0"/>
              <a:t>.</a:t>
            </a:r>
          </a:p>
          <a:p>
            <a:pPr marL="0" indent="0" algn="just">
              <a:buNone/>
            </a:pPr>
            <a:endParaRPr lang="it-IT" sz="3000" dirty="0"/>
          </a:p>
        </p:txBody>
      </p:sp>
    </p:spTree>
    <p:extLst>
      <p:ext uri="{BB962C8B-B14F-4D97-AF65-F5344CB8AC3E}">
        <p14:creationId xmlns:p14="http://schemas.microsoft.com/office/powerpoint/2010/main" val="953559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TERMINI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690688"/>
            <a:ext cx="10515600" cy="4351338"/>
          </a:xfrm>
        </p:spPr>
        <p:txBody>
          <a:bodyPr>
            <a:noAutofit/>
          </a:bodyPr>
          <a:lstStyle/>
          <a:p>
            <a:pPr marL="0" indent="0" algn="just">
              <a:buNone/>
            </a:pPr>
            <a:r>
              <a:rPr lang="it-IT" sz="2700" dirty="0"/>
              <a:t>Codice processo amministrativo - </a:t>
            </a:r>
            <a:r>
              <a:rPr lang="it-IT" sz="2700" dirty="0" err="1"/>
              <a:t>cpa</a:t>
            </a:r>
            <a:r>
              <a:rPr lang="it-IT" sz="2700" dirty="0"/>
              <a:t> - d.lgs. 2.7.2010, n. 104.</a:t>
            </a:r>
          </a:p>
          <a:p>
            <a:pPr marL="0" indent="0" algn="just">
              <a:buNone/>
            </a:pPr>
            <a:r>
              <a:rPr lang="it-IT" sz="2700" b="1" u="sng" dirty="0">
                <a:solidFill>
                  <a:srgbClr val="FF0000"/>
                </a:solidFill>
              </a:rPr>
              <a:t>I termini</a:t>
            </a:r>
            <a:r>
              <a:rPr lang="it-IT" sz="2700" dirty="0"/>
              <a:t>.</a:t>
            </a:r>
          </a:p>
          <a:p>
            <a:pPr marL="0" indent="0" algn="just">
              <a:buNone/>
            </a:pPr>
            <a:r>
              <a:rPr lang="it-IT" sz="2700" u="sng" dirty="0">
                <a:solidFill>
                  <a:srgbClr val="FF0000"/>
                </a:solidFill>
              </a:rPr>
              <a:t>Regolamento preventivo di giurisdizione</a:t>
            </a:r>
            <a:r>
              <a:rPr lang="it-IT" sz="2700" dirty="0"/>
              <a:t> alle Sezioni Unite della Corte di Cassazione (giudice del riparto giurisdizionale), art. 10 </a:t>
            </a:r>
            <a:r>
              <a:rPr lang="it-IT" sz="2700" dirty="0" err="1"/>
              <a:t>cpa</a:t>
            </a:r>
            <a:r>
              <a:rPr lang="it-IT" sz="2700" dirty="0"/>
              <a:t>.</a:t>
            </a:r>
          </a:p>
          <a:p>
            <a:pPr marL="0" indent="0" algn="just">
              <a:buNone/>
            </a:pPr>
            <a:r>
              <a:rPr lang="it-IT" sz="2700" dirty="0"/>
              <a:t>Rinvio all’art. 41 </a:t>
            </a:r>
            <a:r>
              <a:rPr lang="it-IT" sz="2700" dirty="0" err="1"/>
              <a:t>cpc</a:t>
            </a:r>
            <a:r>
              <a:rPr lang="it-IT" sz="2700" dirty="0"/>
              <a:t>: il regolamento preventivo di giurisdizione può essere proposto «</a:t>
            </a:r>
            <a:r>
              <a:rPr lang="it-IT" sz="2700" i="1" dirty="0"/>
              <a:t>finché la causa non sia decisa nel merito in primo grado</a:t>
            </a:r>
            <a:r>
              <a:rPr lang="it-IT" sz="2700" dirty="0"/>
              <a:t>».</a:t>
            </a:r>
          </a:p>
          <a:p>
            <a:pPr marL="0" indent="0" algn="just">
              <a:buNone/>
            </a:pPr>
            <a:r>
              <a:rPr lang="it-IT" sz="2700" dirty="0"/>
              <a:t>Rinvio anche all’art. 367 </a:t>
            </a:r>
            <a:r>
              <a:rPr lang="it-IT" sz="2700" dirty="0" err="1"/>
              <a:t>cpc</a:t>
            </a:r>
            <a:r>
              <a:rPr lang="it-IT" sz="2700" dirty="0"/>
              <a:t>: «</a:t>
            </a:r>
            <a:r>
              <a:rPr lang="it-IT" sz="2700" i="1" dirty="0"/>
              <a:t>se la Corte di cassazione dichiara la giurisdizione del giudice ordinario, le parti devono riassumere il processo entro il termine perentorio di sei mesi dalla comunicazione della sentenza</a:t>
            </a:r>
            <a:r>
              <a:rPr lang="it-IT" sz="2700" dirty="0"/>
              <a:t>».</a:t>
            </a:r>
          </a:p>
        </p:txBody>
      </p:sp>
    </p:spTree>
    <p:extLst>
      <p:ext uri="{BB962C8B-B14F-4D97-AF65-F5344CB8AC3E}">
        <p14:creationId xmlns:p14="http://schemas.microsoft.com/office/powerpoint/2010/main" val="42737396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TERMINI</a:t>
            </a:r>
            <a:endParaRPr lang="it-IT" b="1" dirty="0">
              <a:highlight>
                <a:srgbClr val="FFFF00"/>
              </a:highlight>
            </a:endParaRP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2600" b="1" u="sng" dirty="0">
                <a:solidFill>
                  <a:srgbClr val="FF0000"/>
                </a:solidFill>
              </a:rPr>
              <a:t>Termini in vista dell’udienza merito</a:t>
            </a:r>
            <a:r>
              <a:rPr lang="it-IT" sz="2600" dirty="0"/>
              <a:t>, art. 73 </a:t>
            </a:r>
            <a:r>
              <a:rPr lang="it-IT" sz="2600" dirty="0" err="1"/>
              <a:t>cpa</a:t>
            </a:r>
            <a:r>
              <a:rPr lang="it-IT" sz="2600" dirty="0"/>
              <a:t>.</a:t>
            </a:r>
            <a:endParaRPr lang="it-IT" sz="2600" b="1" u="sng" dirty="0">
              <a:solidFill>
                <a:srgbClr val="FF0000"/>
              </a:solidFill>
            </a:endParaRPr>
          </a:p>
          <a:p>
            <a:pPr marL="0" indent="0" algn="just">
              <a:buNone/>
            </a:pPr>
            <a:r>
              <a:rPr lang="it-IT" sz="2600" dirty="0"/>
              <a:t>Possibile produrre: </a:t>
            </a:r>
            <a:r>
              <a:rPr lang="it-IT" sz="2600" dirty="0">
                <a:solidFill>
                  <a:srgbClr val="FF0000"/>
                </a:solidFill>
              </a:rPr>
              <a:t>documenti</a:t>
            </a:r>
            <a:r>
              <a:rPr lang="it-IT" sz="2600" dirty="0"/>
              <a:t>, fino a 40 gg. </a:t>
            </a:r>
            <a:r>
              <a:rPr lang="it-IT" sz="2600" dirty="0">
                <a:solidFill>
                  <a:srgbClr val="FF0000"/>
                </a:solidFill>
              </a:rPr>
              <a:t>liberi</a:t>
            </a:r>
            <a:r>
              <a:rPr lang="it-IT" sz="2600" dirty="0"/>
              <a:t> prima dell’udienza; </a:t>
            </a:r>
            <a:r>
              <a:rPr lang="it-IT" sz="2600" dirty="0">
                <a:solidFill>
                  <a:srgbClr val="FF0000"/>
                </a:solidFill>
              </a:rPr>
              <a:t>memorie</a:t>
            </a:r>
            <a:r>
              <a:rPr lang="it-IT" sz="2600" dirty="0"/>
              <a:t> fino a 30 gg, </a:t>
            </a:r>
            <a:r>
              <a:rPr lang="it-IT" sz="2600" dirty="0">
                <a:solidFill>
                  <a:srgbClr val="FF0000"/>
                </a:solidFill>
              </a:rPr>
              <a:t>liberi</a:t>
            </a:r>
            <a:r>
              <a:rPr lang="it-IT" sz="2600" dirty="0"/>
              <a:t> prima dell’udienza; </a:t>
            </a:r>
            <a:r>
              <a:rPr lang="it-IT" sz="2600" dirty="0">
                <a:solidFill>
                  <a:srgbClr val="FF0000"/>
                </a:solidFill>
              </a:rPr>
              <a:t>repliche</a:t>
            </a:r>
            <a:r>
              <a:rPr lang="it-IT" sz="2600" dirty="0"/>
              <a:t> sino a 20 gg. </a:t>
            </a:r>
            <a:r>
              <a:rPr lang="it-IT" sz="2600" dirty="0">
                <a:solidFill>
                  <a:srgbClr val="FF0000"/>
                </a:solidFill>
              </a:rPr>
              <a:t>liberi</a:t>
            </a:r>
            <a:r>
              <a:rPr lang="it-IT" sz="2600" dirty="0"/>
              <a:t> prima dell’udienza. </a:t>
            </a:r>
          </a:p>
          <a:p>
            <a:pPr marL="0" indent="0" algn="just">
              <a:buNone/>
            </a:pPr>
            <a:r>
              <a:rPr lang="it-IT" sz="2600" dirty="0"/>
              <a:t>Eccezionalità del rinvio, discussione sintetica, passaggio in decisione della causa.</a:t>
            </a:r>
          </a:p>
          <a:p>
            <a:pPr marL="0" indent="0" algn="just">
              <a:buNone/>
            </a:pPr>
            <a:r>
              <a:rPr lang="it-IT" sz="2600" dirty="0"/>
              <a:t>Se il giudice ritiene di porre a fondamento della decisione una questione rilevata d’ufficio, la indica in udienza (e le parti possono discutere al riguardo). Se la questione emerge dopo il passaggio in decisione, la rileva e assegna con ordinanza alle parti un termine di 30 gg. per il deposito di memorie</a:t>
            </a:r>
            <a:r>
              <a:rPr lang="it-IT" sz="2600"/>
              <a:t>. 									            </a:t>
            </a:r>
            <a:r>
              <a:rPr lang="it-IT" sz="2600" b="1">
                <a:highlight>
                  <a:srgbClr val="FFFF00"/>
                </a:highlight>
              </a:rPr>
              <a:t>©</a:t>
            </a:r>
            <a:endParaRPr lang="it-IT" sz="2600" dirty="0"/>
          </a:p>
        </p:txBody>
      </p:sp>
    </p:spTree>
    <p:extLst>
      <p:ext uri="{BB962C8B-B14F-4D97-AF65-F5344CB8AC3E}">
        <p14:creationId xmlns:p14="http://schemas.microsoft.com/office/powerpoint/2010/main" val="26080209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PARTI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dirty="0"/>
              <a:t>La parte sta in giudizio con il </a:t>
            </a:r>
            <a:r>
              <a:rPr lang="it-IT" u="sng" dirty="0">
                <a:solidFill>
                  <a:srgbClr val="FF0000"/>
                </a:solidFill>
              </a:rPr>
              <a:t>patrocinio obbligatorio dell’avvocato</a:t>
            </a:r>
            <a:r>
              <a:rPr lang="it-IT" dirty="0">
                <a:solidFill>
                  <a:srgbClr val="FF0000"/>
                </a:solidFill>
              </a:rPr>
              <a:t> </a:t>
            </a:r>
            <a:r>
              <a:rPr lang="it-IT" dirty="0"/>
              <a:t>(art. 22 </a:t>
            </a:r>
            <a:r>
              <a:rPr lang="it-IT" dirty="0" err="1"/>
              <a:t>cpa</a:t>
            </a:r>
            <a:r>
              <a:rPr lang="it-IT" dirty="0"/>
              <a:t>). Avanti il Consiglio di Stato, l’avvocato dev’essere abilitato al patrocinio avanti le giurisdizioni superiori.</a:t>
            </a:r>
          </a:p>
          <a:p>
            <a:pPr marL="0" indent="0" algn="just">
              <a:buNone/>
            </a:pPr>
            <a:r>
              <a:rPr lang="it-IT" u="sng" dirty="0">
                <a:solidFill>
                  <a:srgbClr val="FF0000"/>
                </a:solidFill>
              </a:rPr>
              <a:t>La parte può stare eccezionalmente in giudizio da sola</a:t>
            </a:r>
            <a:r>
              <a:rPr lang="it-IT" dirty="0"/>
              <a:t> (art. 23 </a:t>
            </a:r>
            <a:r>
              <a:rPr lang="it-IT" dirty="0" err="1"/>
              <a:t>cpa</a:t>
            </a:r>
            <a:r>
              <a:rPr lang="it-IT" dirty="0"/>
              <a:t>) nei giudizi in materia di accesso e trasparenza amministrativa, elettorali e relativi al diritto dei cittadini dell’Unione europea e dei loro familiari di circolare e soggiornare liberamente nel territorio degli Stati membri.</a:t>
            </a:r>
          </a:p>
          <a:p>
            <a:pPr marL="0" indent="0" algn="just">
              <a:buNone/>
            </a:pPr>
            <a:r>
              <a:rPr lang="it-IT" u="sng" dirty="0">
                <a:solidFill>
                  <a:srgbClr val="FF0000"/>
                </a:solidFill>
              </a:rPr>
              <a:t>Procura alle liti</a:t>
            </a:r>
            <a:r>
              <a:rPr lang="it-IT" dirty="0"/>
              <a:t> (art. 24 </a:t>
            </a:r>
            <a:r>
              <a:rPr lang="it-IT" dirty="0" err="1"/>
              <a:t>cpa</a:t>
            </a:r>
            <a:r>
              <a:rPr lang="it-IT" dirty="0"/>
              <a:t>) con specifica indicazione dei provvedimenti impugnati e delle parti. La procura rilasciata si intende conferita anche per i motivi aggiunti ed il ricorso incidentale.</a:t>
            </a:r>
          </a:p>
        </p:txBody>
      </p:sp>
    </p:spTree>
    <p:extLst>
      <p:ext uri="{BB962C8B-B14F-4D97-AF65-F5344CB8AC3E}">
        <p14:creationId xmlns:p14="http://schemas.microsoft.com/office/powerpoint/2010/main" val="15403636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PARTI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2500" u="sng" dirty="0">
                <a:solidFill>
                  <a:srgbClr val="FF0000"/>
                </a:solidFill>
              </a:rPr>
              <a:t>Procura alle liti</a:t>
            </a:r>
            <a:r>
              <a:rPr lang="it-IT" sz="2500" dirty="0"/>
              <a:t> (art. 40, c. 1) dev’essere </a:t>
            </a:r>
            <a:r>
              <a:rPr lang="it-IT" sz="2500" dirty="0">
                <a:solidFill>
                  <a:srgbClr val="FF0000"/>
                </a:solidFill>
              </a:rPr>
              <a:t>speciale</a:t>
            </a:r>
            <a:r>
              <a:rPr lang="it-IT" sz="2500" dirty="0"/>
              <a:t>, non generica, rilasciata anteriormente o contestualmente alla notificazione del ricorso (</a:t>
            </a:r>
            <a:r>
              <a:rPr lang="it-IT" sz="2500" dirty="0" err="1"/>
              <a:t>Cons</a:t>
            </a:r>
            <a:r>
              <a:rPr lang="it-IT" sz="2500" dirty="0"/>
              <a:t>. St., III, n. 2143/2024; </a:t>
            </a:r>
            <a:r>
              <a:rPr lang="it-IT" sz="2500" dirty="0" err="1"/>
              <a:t>Cass</a:t>
            </a:r>
            <a:r>
              <a:rPr lang="it-IT" sz="2500" dirty="0"/>
              <a:t>., SSUU, </a:t>
            </a:r>
            <a:r>
              <a:rPr lang="it-IT" sz="2500" dirty="0" err="1"/>
              <a:t>nn</a:t>
            </a:r>
            <a:r>
              <a:rPr lang="it-IT" sz="2500" dirty="0"/>
              <a:t>. 2075 e 2077/2024).</a:t>
            </a:r>
          </a:p>
          <a:p>
            <a:pPr marL="0" indent="0" algn="just">
              <a:buNone/>
            </a:pPr>
            <a:r>
              <a:rPr lang="it-IT" sz="2500" dirty="0"/>
              <a:t>«</a:t>
            </a:r>
            <a:r>
              <a:rPr lang="it-IT" sz="2500" i="1" dirty="0"/>
              <a:t>In proposito si evidenzia che, ai sensi dell'art. 40, comma 1, </a:t>
            </a:r>
            <a:r>
              <a:rPr lang="it-IT" sz="2500" i="1" dirty="0" err="1"/>
              <a:t>c.p.a</a:t>
            </a:r>
            <a:r>
              <a:rPr lang="it-IT" sz="2500" i="1" dirty="0"/>
              <a:t>., al fine dell'introduzione di un'impugnazione dinanzi al giudice amministrativo, occorre necessariamente una procura </a:t>
            </a:r>
            <a:r>
              <a:rPr lang="it-IT" sz="2500" dirty="0"/>
              <a:t>ad </a:t>
            </a:r>
            <a:r>
              <a:rPr lang="it-IT" sz="2500" dirty="0" err="1"/>
              <a:t>litem</a:t>
            </a:r>
            <a:r>
              <a:rPr lang="it-IT" sz="2500" dirty="0"/>
              <a:t> </a:t>
            </a:r>
            <a:r>
              <a:rPr lang="it-IT" sz="2500" i="1" dirty="0"/>
              <a:t>di tipo speciale, conferita anteriormente o contestualmente alla data di sottoscrizione del ricorso da parte del difensore (cfr., </a:t>
            </a:r>
            <a:r>
              <a:rPr lang="it-IT" sz="2500" dirty="0"/>
              <a:t>ex </a:t>
            </a:r>
            <a:r>
              <a:rPr lang="it-IT" sz="2500" dirty="0" err="1"/>
              <a:t>aliis</a:t>
            </a:r>
            <a:r>
              <a:rPr lang="it-IT" sz="2500" i="1" dirty="0"/>
              <a:t>, Consiglio di Stato, sezione V, sentenza 4 ottobre 2021, n. 6606), pena la sua radicale nullità sancita dall'art. 44, comma 1, lettera a), del medesimo codice, che rende l'impugnazione inammissibile (cfr., </a:t>
            </a:r>
            <a:r>
              <a:rPr lang="it-IT" sz="2500" dirty="0"/>
              <a:t>ex </a:t>
            </a:r>
            <a:r>
              <a:rPr lang="it-IT" sz="2500" dirty="0" err="1"/>
              <a:t>aliis</a:t>
            </a:r>
            <a:r>
              <a:rPr lang="it-IT" sz="2500" i="1" dirty="0"/>
              <a:t>, Consiglio di Stato, sezione VI, 7 maggio 2019, n. 2922).(cfr. da ultimo, </a:t>
            </a:r>
            <a:r>
              <a:rPr lang="it-IT" sz="2500" i="1" dirty="0" err="1"/>
              <a:t>Cons</a:t>
            </a:r>
            <a:r>
              <a:rPr lang="it-IT" sz="2500" i="1" dirty="0"/>
              <a:t>. Stato, Sez. II, 9/02/2023, n. 1446)</a:t>
            </a:r>
            <a:r>
              <a:rPr lang="it-IT" sz="2500" dirty="0"/>
              <a:t>» (</a:t>
            </a:r>
            <a:r>
              <a:rPr lang="it-IT" sz="2500" dirty="0" err="1"/>
              <a:t>Cons</a:t>
            </a:r>
            <a:r>
              <a:rPr lang="it-IT" sz="2500" dirty="0"/>
              <a:t>. St., III, n. 2143/2024).</a:t>
            </a:r>
          </a:p>
        </p:txBody>
      </p:sp>
    </p:spTree>
    <p:extLst>
      <p:ext uri="{BB962C8B-B14F-4D97-AF65-F5344CB8AC3E}">
        <p14:creationId xmlns:p14="http://schemas.microsoft.com/office/powerpoint/2010/main" val="19758001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PARTI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2500" u="sng" dirty="0">
                <a:solidFill>
                  <a:srgbClr val="FF0000"/>
                </a:solidFill>
              </a:rPr>
              <a:t>Art. 41 </a:t>
            </a:r>
            <a:r>
              <a:rPr lang="it-IT" sz="2500" u="sng" dirty="0" err="1">
                <a:solidFill>
                  <a:srgbClr val="FF0000"/>
                </a:solidFill>
              </a:rPr>
              <a:t>cpa</a:t>
            </a:r>
            <a:r>
              <a:rPr lang="it-IT" sz="2500" dirty="0"/>
              <a:t>.</a:t>
            </a:r>
          </a:p>
          <a:p>
            <a:pPr marL="0" indent="0" algn="just">
              <a:buNone/>
            </a:pPr>
            <a:r>
              <a:rPr lang="it-IT" sz="2500" dirty="0"/>
              <a:t>Il ricorso dev’essere notificato dalla </a:t>
            </a:r>
            <a:r>
              <a:rPr lang="it-IT" sz="2500" u="sng" dirty="0">
                <a:solidFill>
                  <a:srgbClr val="FF0000"/>
                </a:solidFill>
              </a:rPr>
              <a:t>parte ricorrente</a:t>
            </a:r>
            <a:r>
              <a:rPr lang="it-IT" sz="2500" dirty="0"/>
              <a:t> alla </a:t>
            </a:r>
            <a:r>
              <a:rPr lang="it-IT" sz="2500" u="sng" dirty="0">
                <a:solidFill>
                  <a:srgbClr val="FF0000"/>
                </a:solidFill>
              </a:rPr>
              <a:t>pubblica amministrazione (parte resistente)</a:t>
            </a:r>
            <a:r>
              <a:rPr lang="it-IT" sz="2500" dirty="0"/>
              <a:t>, che ha assunto il provvedimento e ad almeno uno dei </a:t>
            </a:r>
            <a:r>
              <a:rPr lang="it-IT" sz="2500" u="sng" dirty="0">
                <a:solidFill>
                  <a:srgbClr val="FF0000"/>
                </a:solidFill>
              </a:rPr>
              <a:t>controinteressati</a:t>
            </a:r>
            <a:r>
              <a:rPr lang="it-IT" sz="2500" dirty="0"/>
              <a:t>, che sia individuato nel provvedimento impugnato. Es. l’aggiudicatario in una gara d’appalto rispetto al ricorso del secondo graduato; il titolare del permesso di costruire rispetto al ricorso avverso il titolo edilizio proposto dal vicino di casa.</a:t>
            </a:r>
          </a:p>
          <a:p>
            <a:pPr marL="0" indent="0" algn="just">
              <a:buNone/>
            </a:pPr>
            <a:r>
              <a:rPr lang="it-IT" sz="2500" u="sng" dirty="0">
                <a:solidFill>
                  <a:srgbClr val="00B050"/>
                </a:solidFill>
              </a:rPr>
              <a:t>Attenzione</a:t>
            </a:r>
            <a:r>
              <a:rPr lang="it-IT" sz="2500" dirty="0"/>
              <a:t>: l’omessa notificazione ad almeno uno dei controinteressati (parte necessaria) rende inammissibile il ricorso. La notifica ad uno solo dei controinteressati, quando sono più d’uno, obbliga all’integrazione del contraddittorio (art. 49 </a:t>
            </a:r>
            <a:r>
              <a:rPr lang="it-IT" sz="2500" dirty="0" err="1"/>
              <a:t>cpa</a:t>
            </a:r>
            <a:r>
              <a:rPr lang="it-IT" sz="2500" dirty="0"/>
              <a:t>).</a:t>
            </a:r>
          </a:p>
        </p:txBody>
      </p:sp>
    </p:spTree>
    <p:extLst>
      <p:ext uri="{BB962C8B-B14F-4D97-AF65-F5344CB8AC3E}">
        <p14:creationId xmlns:p14="http://schemas.microsoft.com/office/powerpoint/2010/main" val="21102396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PARTI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2600" u="sng" dirty="0">
                <a:solidFill>
                  <a:srgbClr val="FF0000"/>
                </a:solidFill>
              </a:rPr>
              <a:t>Focus sul controinteressato secondo la giurisprudenza</a:t>
            </a:r>
            <a:r>
              <a:rPr lang="it-IT" sz="2600" dirty="0"/>
              <a:t> (</a:t>
            </a:r>
            <a:r>
              <a:rPr lang="it-IT" sz="2600" dirty="0" err="1"/>
              <a:t>Cons</a:t>
            </a:r>
            <a:r>
              <a:rPr lang="it-IT" sz="2600" dirty="0"/>
              <a:t>. St., III, 3475/2023).</a:t>
            </a:r>
          </a:p>
          <a:p>
            <a:pPr marL="0" indent="0" algn="just">
              <a:buNone/>
            </a:pPr>
            <a:r>
              <a:rPr lang="it-IT" sz="2600" dirty="0"/>
              <a:t>«</a:t>
            </a:r>
            <a:r>
              <a:rPr lang="it-IT" sz="2600" i="1" dirty="0"/>
              <a:t>Nel processo amministrativo la nozione di controinteressato al ricorso si fonda sulla simultanea sussistenza di due elementi: a) quello </a:t>
            </a:r>
            <a:r>
              <a:rPr lang="it-IT" sz="2600" i="1" u="sng" dirty="0">
                <a:solidFill>
                  <a:srgbClr val="FF0000"/>
                </a:solidFill>
              </a:rPr>
              <a:t>formale</a:t>
            </a:r>
            <a:r>
              <a:rPr lang="it-IT" sz="2600" i="1" dirty="0"/>
              <a:t>, rappresentato dalla contemplazione nominativa del soggetto nel provvedimento impugnato, tale da consentirne alla parte ricorrente l'agevole individuazione; b) quello </a:t>
            </a:r>
            <a:r>
              <a:rPr lang="it-IT" sz="2600" i="1" u="sng" dirty="0">
                <a:solidFill>
                  <a:srgbClr val="FF0000"/>
                </a:solidFill>
              </a:rPr>
              <a:t>sostanziale</a:t>
            </a:r>
            <a:r>
              <a:rPr lang="it-IT" sz="2600" i="1" dirty="0"/>
              <a:t>, derivante dall'esistenza in capo a tale soggetto di un interesse legittimo uguale e contrario a quello fatto valere attraverso l'azione </a:t>
            </a:r>
            <a:r>
              <a:rPr lang="it-IT" sz="2600" i="1" dirty="0" err="1"/>
              <a:t>impugnatoria</a:t>
            </a:r>
            <a:r>
              <a:rPr lang="it-IT" sz="2600" i="1" dirty="0"/>
              <a:t>, e cioè di un interesse al mantenimento della situazione esistente - messa in forse dal ricorso avversario - fonte di una posizione qualificata meritevole di tutela conservativa (cfr., tra le tante, </a:t>
            </a:r>
            <a:r>
              <a:rPr lang="it-IT" sz="2600" i="1" dirty="0" err="1"/>
              <a:t>Cons</a:t>
            </a:r>
            <a:r>
              <a:rPr lang="it-IT" sz="2600" i="1" dirty="0"/>
              <a:t>. Stato, sez. V, 30 dicembre 2022, n. 11721)</a:t>
            </a:r>
            <a:r>
              <a:rPr lang="it-IT" sz="2600" dirty="0"/>
              <a:t>».</a:t>
            </a:r>
          </a:p>
          <a:p>
            <a:pPr marL="0" indent="0" algn="just">
              <a:buNone/>
            </a:pPr>
            <a:endParaRPr lang="it-IT" sz="2500" dirty="0"/>
          </a:p>
        </p:txBody>
      </p:sp>
    </p:spTree>
    <p:extLst>
      <p:ext uri="{BB962C8B-B14F-4D97-AF65-F5344CB8AC3E}">
        <p14:creationId xmlns:p14="http://schemas.microsoft.com/office/powerpoint/2010/main" val="11465849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PARTI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2500" u="sng" dirty="0">
                <a:solidFill>
                  <a:srgbClr val="FF0000"/>
                </a:solidFill>
              </a:rPr>
              <a:t>Focus sul controinteressato secondo la giurisprudenza</a:t>
            </a:r>
            <a:r>
              <a:rPr lang="it-IT" sz="2500" dirty="0"/>
              <a:t> (ancora, </a:t>
            </a:r>
            <a:r>
              <a:rPr lang="it-IT" sz="2500" dirty="0" err="1"/>
              <a:t>Cons</a:t>
            </a:r>
            <a:r>
              <a:rPr lang="it-IT" sz="2500" dirty="0"/>
              <a:t>. St., III, 3475/2023).</a:t>
            </a:r>
          </a:p>
          <a:p>
            <a:pPr marL="0" indent="0" algn="just">
              <a:buNone/>
            </a:pPr>
            <a:r>
              <a:rPr lang="it-IT" sz="2500" dirty="0"/>
              <a:t>«</a:t>
            </a:r>
            <a:r>
              <a:rPr lang="it-IT" sz="2500" i="1" dirty="0"/>
              <a:t>Nell'ambito del giudizio amministrativo, la qualifica di controinteressato, a cui il ricorso deve essere notificato, deve essere riconosciuta non a chi abbia un interesse, anche legittimo, a mantenere in vita il provvedimento impugnato, bensì soltanto a chi riceva un vantaggio diretto e immediato dal provvedimento (cfr. </a:t>
            </a:r>
            <a:r>
              <a:rPr lang="it-IT" sz="2500" i="1" dirty="0" err="1"/>
              <a:t>Cons</a:t>
            </a:r>
            <a:r>
              <a:rPr lang="it-IT" sz="2500" i="1" dirty="0"/>
              <a:t>. Stato sez. IV, 28 giugno 2022, n. 5374; </a:t>
            </a:r>
            <a:r>
              <a:rPr lang="it-IT" sz="2500" i="1" dirty="0" err="1"/>
              <a:t>Cons</a:t>
            </a:r>
            <a:r>
              <a:rPr lang="it-IT" sz="2500" i="1" dirty="0"/>
              <a:t>. Stato, sez. VI, 3 febbraio 2022, n. 771). Nel caso di specie, manca il requisito formale, in quanto, nel provvedimento impugnato, non sono indicati i soggetti titolari di una posizione di </a:t>
            </a:r>
            <a:r>
              <a:rPr lang="it-IT" sz="2500" i="1" dirty="0" err="1"/>
              <a:t>controinteresse</a:t>
            </a:r>
            <a:r>
              <a:rPr lang="it-IT" sz="2500" i="1" dirty="0"/>
              <a:t>; difetta anche il requisito sostanziale, poiché dalla determinazione impugnata non è derivata, in modo diretto ed immediato, una posizione di vantaggio a carico di determinati soggetti facilmente individuabili</a:t>
            </a:r>
            <a:r>
              <a:rPr lang="it-IT" sz="2500" dirty="0"/>
              <a:t>».</a:t>
            </a:r>
          </a:p>
          <a:p>
            <a:pPr marL="0" indent="0" algn="just">
              <a:buNone/>
            </a:pPr>
            <a:endParaRPr lang="it-IT" sz="2500" dirty="0"/>
          </a:p>
        </p:txBody>
      </p:sp>
    </p:spTree>
    <p:extLst>
      <p:ext uri="{BB962C8B-B14F-4D97-AF65-F5344CB8AC3E}">
        <p14:creationId xmlns:p14="http://schemas.microsoft.com/office/powerpoint/2010/main" val="13460007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PARTI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2500" u="sng" dirty="0">
                <a:solidFill>
                  <a:srgbClr val="FF0000"/>
                </a:solidFill>
              </a:rPr>
              <a:t>Non sempre resistente è la pubblica amministrazione</a:t>
            </a:r>
            <a:r>
              <a:rPr lang="it-IT" sz="2500" dirty="0"/>
              <a:t>, essa può anche essere ricorrente, nel caso impugni il provvedimento di altra amministrazione o nel caso ricorra contro un privato, con «ribaltamento» della tradizionale impostazione di ricorrente (privato) e resistente (PA).</a:t>
            </a:r>
          </a:p>
          <a:p>
            <a:pPr marL="0" indent="0" algn="just">
              <a:buNone/>
            </a:pPr>
            <a:r>
              <a:rPr lang="it-IT" sz="2500" dirty="0"/>
              <a:t>Es. in materia di giurisdizione esclusiva del GA (art. 133 </a:t>
            </a:r>
            <a:r>
              <a:rPr lang="it-IT" sz="2500" dirty="0" err="1"/>
              <a:t>cpa</a:t>
            </a:r>
            <a:r>
              <a:rPr lang="it-IT" sz="2500" dirty="0"/>
              <a:t>), quando il Comune agisca contro il privato per l’inadempimento di una convenzione urbanistica, chiedendo </a:t>
            </a:r>
            <a:r>
              <a:rPr lang="it-IT" sz="2500" i="1" dirty="0"/>
              <a:t>ex</a:t>
            </a:r>
            <a:r>
              <a:rPr lang="it-IT" sz="2500" dirty="0"/>
              <a:t> art. 2932 cod. civ. la pronuncia traslativa del diritto di proprietà delle opere di urbanizzazione non cedute.</a:t>
            </a:r>
          </a:p>
          <a:p>
            <a:pPr marL="0" indent="0" algn="just">
              <a:buNone/>
            </a:pPr>
            <a:r>
              <a:rPr lang="it-IT" sz="2500" dirty="0"/>
              <a:t>La particolare posizione delle Amministrazioni statali e la difesa </a:t>
            </a:r>
            <a:r>
              <a:rPr lang="it-IT" sz="2500" i="1" dirty="0"/>
              <a:t>ex </a:t>
            </a:r>
            <a:r>
              <a:rPr lang="it-IT" sz="2500" i="1" dirty="0" err="1"/>
              <a:t>lege</a:t>
            </a:r>
            <a:r>
              <a:rPr lang="it-IT" sz="2500" i="1" dirty="0"/>
              <a:t> </a:t>
            </a:r>
            <a:r>
              <a:rPr lang="it-IT" sz="2500" dirty="0"/>
              <a:t>in capo all’Avvocatura dello Stato.</a:t>
            </a:r>
          </a:p>
          <a:p>
            <a:pPr marL="0" indent="0" algn="just">
              <a:buNone/>
            </a:pPr>
            <a:r>
              <a:rPr lang="it-IT" sz="2500" u="sng" dirty="0">
                <a:solidFill>
                  <a:srgbClr val="00B050"/>
                </a:solidFill>
              </a:rPr>
              <a:t>Attenzione</a:t>
            </a:r>
            <a:r>
              <a:rPr lang="it-IT" sz="2500" dirty="0"/>
              <a:t> alla notificazione, che deve essere fatta all’Avvocatura erariale.</a:t>
            </a:r>
          </a:p>
        </p:txBody>
      </p:sp>
    </p:spTree>
    <p:extLst>
      <p:ext uri="{BB962C8B-B14F-4D97-AF65-F5344CB8AC3E}">
        <p14:creationId xmlns:p14="http://schemas.microsoft.com/office/powerpoint/2010/main" val="34214288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PARTI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2400" b="1" u="sng" dirty="0">
                <a:solidFill>
                  <a:srgbClr val="FF0000"/>
                </a:solidFill>
              </a:rPr>
              <a:t>Oltre alle parti necessari indicate dal </a:t>
            </a:r>
            <a:r>
              <a:rPr lang="it-IT" sz="2400" b="1" u="sng" dirty="0" err="1">
                <a:solidFill>
                  <a:srgbClr val="FF0000"/>
                </a:solidFill>
              </a:rPr>
              <a:t>cpa</a:t>
            </a:r>
            <a:r>
              <a:rPr lang="it-IT" sz="2400" dirty="0"/>
              <a:t>, ve ne possono essere altre, individuate in base a disposizioni speciali, che non sempre vengono trasfuse nel </a:t>
            </a:r>
            <a:r>
              <a:rPr lang="it-IT" sz="2400" dirty="0" err="1"/>
              <a:t>cpa</a:t>
            </a:r>
            <a:r>
              <a:rPr lang="it-IT" sz="2400" dirty="0"/>
              <a:t>.</a:t>
            </a:r>
          </a:p>
          <a:p>
            <a:pPr marL="0" indent="0" algn="just">
              <a:buNone/>
            </a:pPr>
            <a:r>
              <a:rPr lang="it-IT" sz="2400" b="1" u="sng" dirty="0">
                <a:solidFill>
                  <a:srgbClr val="00B050"/>
                </a:solidFill>
              </a:rPr>
              <a:t>Attenzione</a:t>
            </a:r>
            <a:r>
              <a:rPr lang="it-IT" sz="2400" dirty="0"/>
              <a:t>, es. art. 12-</a:t>
            </a:r>
            <a:r>
              <a:rPr lang="it-IT" sz="2400" i="1" dirty="0"/>
              <a:t>bis</a:t>
            </a:r>
            <a:r>
              <a:rPr lang="it-IT" sz="2400" dirty="0"/>
              <a:t>, c. 4, DL 68/2022, parti necessarie per progetti finanziati nell’ambito del PNRR sono «</a:t>
            </a:r>
            <a:r>
              <a:rPr lang="it-IT" sz="2400" i="1" dirty="0"/>
              <a:t>le amministrazioni centrali titolari degli interventi previsti nel PNRR … si applica l’art. 49 del codice del processo amministrativo</a:t>
            </a:r>
            <a:r>
              <a:rPr lang="it-IT" sz="2400" dirty="0"/>
              <a:t>».</a:t>
            </a:r>
          </a:p>
          <a:p>
            <a:pPr marL="0" indent="0" algn="just">
              <a:buNone/>
            </a:pPr>
            <a:r>
              <a:rPr lang="it-IT" sz="2400" dirty="0"/>
              <a:t>Non è precisato se le amministrazioni centrali debbano essere citate in qualità di </a:t>
            </a:r>
            <a:r>
              <a:rPr lang="it-IT" sz="2400" u="sng" dirty="0">
                <a:solidFill>
                  <a:srgbClr val="00B050"/>
                </a:solidFill>
              </a:rPr>
              <a:t>resistenti</a:t>
            </a:r>
            <a:r>
              <a:rPr lang="it-IT" sz="2400" dirty="0"/>
              <a:t> ovvero di </a:t>
            </a:r>
            <a:r>
              <a:rPr lang="it-IT" sz="2400" u="sng" dirty="0" err="1">
                <a:solidFill>
                  <a:srgbClr val="00B050"/>
                </a:solidFill>
              </a:rPr>
              <a:t>controinteressate</a:t>
            </a:r>
            <a:r>
              <a:rPr lang="it-IT" sz="2400" dirty="0"/>
              <a:t>. Differenza rilevante. La mancata notifica alle amministrazioni centrali quali resistenti determina l’inammissibilità del ricorso, mentre la mancata notifica all’amministrazione centrale quale </a:t>
            </a:r>
            <a:r>
              <a:rPr lang="it-IT" sz="2400" dirty="0" err="1"/>
              <a:t>controinteressata</a:t>
            </a:r>
            <a:r>
              <a:rPr lang="it-IT" sz="2400" dirty="0"/>
              <a:t> non comporta necessariamente l’inammissibilità, essendo possibile integrare il contraddittorio ai sensi dell’art. 49 </a:t>
            </a:r>
            <a:r>
              <a:rPr lang="it-IT" sz="2400" dirty="0" err="1"/>
              <a:t>cpa</a:t>
            </a:r>
            <a:r>
              <a:rPr lang="it-IT" sz="2400" dirty="0"/>
              <a:t>, nei casi in cui il ricorso sia stato notificato ad almeno uno dei controinteressati </a:t>
            </a:r>
            <a:r>
              <a:rPr lang="it-IT" sz="2400" i="1" dirty="0"/>
              <a:t>ex </a:t>
            </a:r>
            <a:r>
              <a:rPr lang="it-IT" sz="2400" dirty="0"/>
              <a:t>art. 41, c. 2, </a:t>
            </a:r>
            <a:r>
              <a:rPr lang="it-IT" sz="2400" dirty="0" err="1"/>
              <a:t>cpa</a:t>
            </a:r>
            <a:r>
              <a:rPr lang="it-IT" sz="2400" dirty="0"/>
              <a:t>.</a:t>
            </a:r>
          </a:p>
        </p:txBody>
      </p:sp>
    </p:spTree>
    <p:extLst>
      <p:ext uri="{BB962C8B-B14F-4D97-AF65-F5344CB8AC3E}">
        <p14:creationId xmlns:p14="http://schemas.microsoft.com/office/powerpoint/2010/main" val="1817792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PARTI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2500" dirty="0"/>
              <a:t>Parte della giurisprudenza qualifica le amministrazioni centrali come </a:t>
            </a:r>
            <a:r>
              <a:rPr lang="it-IT" sz="2500" dirty="0" err="1">
                <a:solidFill>
                  <a:srgbClr val="FF0000"/>
                </a:solidFill>
              </a:rPr>
              <a:t>controinteressate</a:t>
            </a:r>
            <a:r>
              <a:rPr lang="it-IT" sz="2500" dirty="0"/>
              <a:t> (TAR Sicilia, Catania, III, n. 1635/2024; TAR Campania, Salerno, I, n. 1605/2024) ed ammette l’integrazione del contraddittorio</a:t>
            </a:r>
            <a:r>
              <a:rPr lang="it-IT" sz="2500" i="1" dirty="0"/>
              <a:t> ex </a:t>
            </a:r>
            <a:r>
              <a:rPr lang="it-IT" sz="2500" dirty="0"/>
              <a:t>art. 49 </a:t>
            </a:r>
            <a:r>
              <a:rPr lang="it-IT" sz="2500" dirty="0" err="1"/>
              <a:t>cpa</a:t>
            </a:r>
            <a:r>
              <a:rPr lang="it-IT" sz="2500" dirty="0"/>
              <a:t>.</a:t>
            </a:r>
          </a:p>
          <a:p>
            <a:pPr marL="0" indent="0" algn="just">
              <a:buNone/>
            </a:pPr>
            <a:r>
              <a:rPr lang="it-IT" sz="2500" dirty="0"/>
              <a:t>Parte della giurisprudenza qualifica le amministrazioni centrali come «</a:t>
            </a:r>
            <a:r>
              <a:rPr lang="it-IT" sz="2500" i="1" dirty="0">
                <a:solidFill>
                  <a:srgbClr val="FF0000"/>
                </a:solidFill>
              </a:rPr>
              <a:t>nuova figura processuale atipica</a:t>
            </a:r>
            <a:r>
              <a:rPr lang="it-IT" sz="2500" dirty="0"/>
              <a:t>», cui è possibile estendere il contraddittorio in via postuma (TAR Veneto, IV, n. 1008/2023).</a:t>
            </a:r>
          </a:p>
          <a:p>
            <a:pPr marL="0" indent="0" algn="just">
              <a:buNone/>
            </a:pPr>
            <a:r>
              <a:rPr lang="it-IT" sz="2500" dirty="0"/>
              <a:t>Parte della giurisprudenza qualifica le amministrazioni centrali come </a:t>
            </a:r>
            <a:r>
              <a:rPr lang="it-IT" sz="2500" dirty="0">
                <a:solidFill>
                  <a:srgbClr val="FF0000"/>
                </a:solidFill>
              </a:rPr>
              <a:t>litisconsorti necessari, non necessariamente </a:t>
            </a:r>
            <a:r>
              <a:rPr lang="it-IT" sz="2500" dirty="0" err="1">
                <a:solidFill>
                  <a:srgbClr val="FF0000"/>
                </a:solidFill>
              </a:rPr>
              <a:t>controinteressate</a:t>
            </a:r>
            <a:r>
              <a:rPr lang="it-IT" sz="2500" dirty="0">
                <a:solidFill>
                  <a:srgbClr val="FF0000"/>
                </a:solidFill>
              </a:rPr>
              <a:t> </a:t>
            </a:r>
            <a:r>
              <a:rPr lang="it-IT" sz="2500" dirty="0"/>
              <a:t>(lo sarebbero solo se ricorressero sia il requisito formale, sia quello sostanziale), rispetto alle quali deve comunque essere esteso il contraddittorio, con rimessione al giudice di primo grado, nel caso in cui ciò non sia avvenuto (</a:t>
            </a:r>
            <a:r>
              <a:rPr lang="it-IT" sz="2500" dirty="0" err="1"/>
              <a:t>Cons</a:t>
            </a:r>
            <a:r>
              <a:rPr lang="it-IT" sz="2500" dirty="0"/>
              <a:t>. St., V, </a:t>
            </a:r>
            <a:r>
              <a:rPr lang="it-IT" sz="2500" dirty="0" err="1"/>
              <a:t>nn</a:t>
            </a:r>
            <a:r>
              <a:rPr lang="it-IT" sz="2500" dirty="0"/>
              <a:t>. 6525 e 9005/2023).</a:t>
            </a:r>
          </a:p>
          <a:p>
            <a:pPr marL="0" indent="0" algn="just">
              <a:buNone/>
            </a:pPr>
            <a:endParaRPr lang="it-IT" sz="2400" dirty="0"/>
          </a:p>
        </p:txBody>
      </p:sp>
    </p:spTree>
    <p:extLst>
      <p:ext uri="{BB962C8B-B14F-4D97-AF65-F5344CB8AC3E}">
        <p14:creationId xmlns:p14="http://schemas.microsoft.com/office/powerpoint/2010/main" val="36818909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PARTI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2700" dirty="0"/>
              <a:t>Oltre alle </a:t>
            </a:r>
            <a:r>
              <a:rPr lang="it-IT" sz="2700" u="sng" dirty="0">
                <a:solidFill>
                  <a:srgbClr val="FF0000"/>
                </a:solidFill>
              </a:rPr>
              <a:t>parti necessarie</a:t>
            </a:r>
            <a:r>
              <a:rPr lang="it-IT" sz="2700" dirty="0"/>
              <a:t> anzi viste, ci possono essere </a:t>
            </a:r>
            <a:r>
              <a:rPr lang="it-IT" sz="2700" u="sng" dirty="0">
                <a:solidFill>
                  <a:srgbClr val="FF0000"/>
                </a:solidFill>
              </a:rPr>
              <a:t>parti «accessorie»</a:t>
            </a:r>
            <a:r>
              <a:rPr lang="it-IT" sz="2700" dirty="0"/>
              <a:t>.</a:t>
            </a:r>
          </a:p>
          <a:p>
            <a:pPr marL="0" indent="0" algn="just">
              <a:buNone/>
            </a:pPr>
            <a:r>
              <a:rPr lang="it-IT" sz="2700" dirty="0"/>
              <a:t>L’</a:t>
            </a:r>
            <a:r>
              <a:rPr lang="it-IT" sz="2700" dirty="0">
                <a:solidFill>
                  <a:srgbClr val="FF0000"/>
                </a:solidFill>
              </a:rPr>
              <a:t>intervento in giudizio </a:t>
            </a:r>
            <a:r>
              <a:rPr lang="it-IT" sz="2700" dirty="0"/>
              <a:t>di tipo </a:t>
            </a:r>
            <a:r>
              <a:rPr lang="it-IT" sz="2700" dirty="0">
                <a:solidFill>
                  <a:srgbClr val="FF0000"/>
                </a:solidFill>
              </a:rPr>
              <a:t>volontario</a:t>
            </a:r>
            <a:r>
              <a:rPr lang="it-IT" sz="2700" dirty="0"/>
              <a:t> (art. 50 </a:t>
            </a:r>
            <a:r>
              <a:rPr lang="it-IT" sz="2700" dirty="0" err="1"/>
              <a:t>cpa</a:t>
            </a:r>
            <a:r>
              <a:rPr lang="it-IT" sz="2700" dirty="0"/>
              <a:t>), notificato e depositato in giudizio nei termini visti (art. 45 </a:t>
            </a:r>
            <a:r>
              <a:rPr lang="it-IT" sz="2700" dirty="0" err="1"/>
              <a:t>cpa</a:t>
            </a:r>
            <a:r>
              <a:rPr lang="it-IT" sz="2700" dirty="0"/>
              <a:t>).</a:t>
            </a:r>
          </a:p>
          <a:p>
            <a:pPr marL="0" indent="0" algn="just">
              <a:buNone/>
            </a:pPr>
            <a:r>
              <a:rPr lang="it-IT" sz="2700" dirty="0"/>
              <a:t>L’</a:t>
            </a:r>
            <a:r>
              <a:rPr lang="it-IT" sz="2700" dirty="0" err="1"/>
              <a:t>interventore</a:t>
            </a:r>
            <a:r>
              <a:rPr lang="it-IT" sz="2700" dirty="0"/>
              <a:t> volontario come latore di un interesse collettivo (es. associazioni di categoria). Il caso del sindacato dei titolari di concessione demaniale marittima e di un ente territoriale (Regione): </a:t>
            </a:r>
            <a:r>
              <a:rPr lang="it-IT" sz="2700" dirty="0" err="1"/>
              <a:t>Cass</a:t>
            </a:r>
            <a:r>
              <a:rPr lang="it-IT" sz="2700" dirty="0"/>
              <a:t>., SSUU, 32599/2023, che ha annullato ex art. 111 </a:t>
            </a:r>
            <a:r>
              <a:rPr lang="it-IT" sz="2700" dirty="0" err="1"/>
              <a:t>Cost</a:t>
            </a:r>
            <a:r>
              <a:rPr lang="it-IT" sz="2700" dirty="0"/>
              <a:t>. (diniego di giurisdizione) </a:t>
            </a:r>
            <a:r>
              <a:rPr lang="it-IT" sz="2700" dirty="0" err="1"/>
              <a:t>Cons</a:t>
            </a:r>
            <a:r>
              <a:rPr lang="it-IT" sz="2700" dirty="0"/>
              <a:t>. St., Ad. </a:t>
            </a:r>
            <a:r>
              <a:rPr lang="it-IT" sz="2700" dirty="0" err="1"/>
              <a:t>Plen</a:t>
            </a:r>
            <a:r>
              <a:rPr lang="it-IT" sz="2700" dirty="0"/>
              <a:t>., 18/2021, la quale a sua volta aveva statuito l’inammissibilità dell’intervento in giudizio sul tema delle proroghe delle concessioni balneari.                                                                                            </a:t>
            </a:r>
            <a:r>
              <a:rPr lang="it-IT" sz="2400" b="1" dirty="0">
                <a:highlight>
                  <a:srgbClr val="FFFF00"/>
                </a:highlight>
              </a:rPr>
              <a:t>©</a:t>
            </a:r>
            <a:endParaRPr lang="it-IT" sz="2400" dirty="0"/>
          </a:p>
        </p:txBody>
      </p:sp>
    </p:spTree>
    <p:extLst>
      <p:ext uri="{BB962C8B-B14F-4D97-AF65-F5344CB8AC3E}">
        <p14:creationId xmlns:p14="http://schemas.microsoft.com/office/powerpoint/2010/main" val="2265684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TERMINI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p:txBody>
          <a:bodyPr>
            <a:noAutofit/>
          </a:bodyPr>
          <a:lstStyle/>
          <a:p>
            <a:pPr marL="0" indent="0" algn="just">
              <a:buNone/>
            </a:pPr>
            <a:r>
              <a:rPr lang="it-IT" sz="2700" dirty="0"/>
              <a:t>Il </a:t>
            </a:r>
            <a:r>
              <a:rPr lang="it-IT" sz="2700" u="sng" dirty="0">
                <a:solidFill>
                  <a:srgbClr val="FF0000"/>
                </a:solidFill>
              </a:rPr>
              <a:t>regolamento preventivo di giurisdizione</a:t>
            </a:r>
            <a:r>
              <a:rPr lang="it-IT" sz="2700" dirty="0"/>
              <a:t> in rapporto all’art. 60 </a:t>
            </a:r>
            <a:r>
              <a:rPr lang="it-IT" sz="2700" dirty="0" err="1"/>
              <a:t>cpa</a:t>
            </a:r>
            <a:r>
              <a:rPr lang="it-IT" sz="2700" dirty="0"/>
              <a:t> (sentenza in forma semplificata a seguito di incidente cautelare). </a:t>
            </a:r>
          </a:p>
          <a:p>
            <a:pPr marL="0" indent="0" algn="just">
              <a:buNone/>
            </a:pPr>
            <a:r>
              <a:rPr lang="it-IT" sz="2700" b="1" u="sng" dirty="0">
                <a:solidFill>
                  <a:srgbClr val="00B050"/>
                </a:solidFill>
              </a:rPr>
              <a:t>Attenzione</a:t>
            </a:r>
            <a:r>
              <a:rPr lang="it-IT" sz="2700" dirty="0"/>
              <a:t> ai casi in cui in camera di consiglio la causa venga trattenuta in decisione, perché </a:t>
            </a:r>
            <a:r>
              <a:rPr lang="it-IT" sz="2700" dirty="0">
                <a:solidFill>
                  <a:srgbClr val="FF0000"/>
                </a:solidFill>
              </a:rPr>
              <a:t>la camera di consiglio è «l’ultima chiamata» per l’eventuale regolamento di giurisdizione</a:t>
            </a:r>
            <a:r>
              <a:rPr lang="it-IT" sz="2700" dirty="0"/>
              <a:t>, altrimenti la causa passa in decisione. Tant’è vero che lo stesso art. 60 </a:t>
            </a:r>
            <a:r>
              <a:rPr lang="it-IT" sz="2700" dirty="0" err="1"/>
              <a:t>cpa</a:t>
            </a:r>
            <a:r>
              <a:rPr lang="it-IT" sz="2700" dirty="0"/>
              <a:t> prevede l’eventualità della proposizione del regolamento di giurisdizione; alla parte che intenda proporlo il giudice assegna (deve assegnare) un termine non superiore a 30 gg.</a:t>
            </a:r>
          </a:p>
          <a:p>
            <a:pPr marL="0" indent="0" algn="just">
              <a:buNone/>
            </a:pPr>
            <a:r>
              <a:rPr lang="it-IT" sz="2700" b="1" u="sng" dirty="0">
                <a:solidFill>
                  <a:srgbClr val="00B050"/>
                </a:solidFill>
              </a:rPr>
              <a:t>Attenzione</a:t>
            </a:r>
            <a:r>
              <a:rPr lang="it-IT" sz="2700" dirty="0"/>
              <a:t> per la stessa ragione all’art. 72-</a:t>
            </a:r>
            <a:r>
              <a:rPr lang="it-IT" sz="2700" i="1" dirty="0"/>
              <a:t>bis </a:t>
            </a:r>
            <a:r>
              <a:rPr lang="it-IT" sz="2700" dirty="0" err="1"/>
              <a:t>cpa</a:t>
            </a:r>
            <a:r>
              <a:rPr lang="it-IT" sz="2700" dirty="0"/>
              <a:t>, ossia alla fissazione in camera di consiglio delle cause suscettibili di immediata definizione. </a:t>
            </a:r>
          </a:p>
          <a:p>
            <a:pPr marL="0" indent="0" algn="just">
              <a:buNone/>
            </a:pPr>
            <a:endParaRPr lang="it-IT" sz="2700" dirty="0"/>
          </a:p>
        </p:txBody>
      </p:sp>
    </p:spTree>
    <p:extLst>
      <p:ext uri="{BB962C8B-B14F-4D97-AF65-F5344CB8AC3E}">
        <p14:creationId xmlns:p14="http://schemas.microsoft.com/office/powerpoint/2010/main" val="3886330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CRITERI DI REDAZIONE</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2700" b="1" u="sng" dirty="0">
                <a:solidFill>
                  <a:srgbClr val="FF0000"/>
                </a:solidFill>
              </a:rPr>
              <a:t>La forma del ricorso è libera, ma alcuni contenuti non possono mancare</a:t>
            </a:r>
            <a:r>
              <a:rPr lang="it-IT" sz="2700" dirty="0"/>
              <a:t>.</a:t>
            </a:r>
          </a:p>
          <a:p>
            <a:pPr marL="0" indent="0" algn="just">
              <a:buNone/>
            </a:pPr>
            <a:r>
              <a:rPr lang="it-IT" sz="2700" b="1" u="sng" dirty="0">
                <a:solidFill>
                  <a:srgbClr val="FF0000"/>
                </a:solidFill>
              </a:rPr>
              <a:t>Art. 40, c. 1, </a:t>
            </a:r>
            <a:r>
              <a:rPr lang="it-IT" sz="2700" b="1" u="sng" dirty="0" err="1">
                <a:solidFill>
                  <a:srgbClr val="FF0000"/>
                </a:solidFill>
              </a:rPr>
              <a:t>cpa</a:t>
            </a:r>
            <a:r>
              <a:rPr lang="it-IT" sz="2700" dirty="0"/>
              <a:t>: </a:t>
            </a:r>
          </a:p>
          <a:p>
            <a:pPr marL="571500" indent="-571500" algn="just">
              <a:buAutoNum type="romanLcParenBoth"/>
            </a:pPr>
            <a:r>
              <a:rPr lang="it-IT" sz="2700" dirty="0"/>
              <a:t>elementi identificativi del ricorrente, del suo difensore e delle parti nei cui confronti il ricorso è proposto (resistente, controinteressati); </a:t>
            </a:r>
          </a:p>
          <a:p>
            <a:pPr marL="571500" indent="-571500" algn="just">
              <a:buAutoNum type="romanLcParenBoth"/>
            </a:pPr>
            <a:r>
              <a:rPr lang="it-IT" sz="2700" dirty="0"/>
              <a:t>indicazione dell’oggetto della domanda, compreso il provvedimento impugnato, la data della notificazione, comunicazione o sua conoscenza;</a:t>
            </a:r>
          </a:p>
          <a:p>
            <a:pPr marL="571500" indent="-571500" algn="just">
              <a:buAutoNum type="romanLcParenBoth"/>
            </a:pPr>
            <a:r>
              <a:rPr lang="it-IT" sz="2700" dirty="0"/>
              <a:t>esposizione sommaria dei fatti;</a:t>
            </a:r>
          </a:p>
          <a:p>
            <a:pPr marL="571500" indent="-571500" algn="just">
              <a:buAutoNum type="romanLcParenBoth"/>
            </a:pPr>
            <a:r>
              <a:rPr lang="it-IT" sz="2700" dirty="0"/>
              <a:t>motivi specifici di ricorso;</a:t>
            </a:r>
          </a:p>
          <a:p>
            <a:pPr marL="571500" indent="-571500" algn="just">
              <a:buAutoNum type="romanLcParenBoth"/>
            </a:pPr>
            <a:endParaRPr lang="it-IT" sz="2700" dirty="0"/>
          </a:p>
        </p:txBody>
      </p:sp>
    </p:spTree>
    <p:extLst>
      <p:ext uri="{BB962C8B-B14F-4D97-AF65-F5344CB8AC3E}">
        <p14:creationId xmlns:p14="http://schemas.microsoft.com/office/powerpoint/2010/main" val="38348361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CRITERI DI REDAZIONE</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2700" b="1" u="sng" dirty="0">
                <a:solidFill>
                  <a:srgbClr val="FF0000"/>
                </a:solidFill>
              </a:rPr>
              <a:t>La forma del ricorso è libera, ma alcuni contenuti non possono mancare</a:t>
            </a:r>
            <a:r>
              <a:rPr lang="it-IT" sz="2700" dirty="0"/>
              <a:t>.</a:t>
            </a:r>
          </a:p>
          <a:p>
            <a:pPr marL="0" indent="0" algn="just">
              <a:buNone/>
            </a:pPr>
            <a:r>
              <a:rPr lang="it-IT" sz="2700" b="1" u="sng" dirty="0">
                <a:solidFill>
                  <a:srgbClr val="FF0000"/>
                </a:solidFill>
              </a:rPr>
              <a:t>Art. 40, c. 1, </a:t>
            </a:r>
            <a:r>
              <a:rPr lang="it-IT" sz="2700" b="1" u="sng" dirty="0" err="1">
                <a:solidFill>
                  <a:srgbClr val="FF0000"/>
                </a:solidFill>
              </a:rPr>
              <a:t>cpa</a:t>
            </a:r>
            <a:r>
              <a:rPr lang="it-IT" sz="2700" dirty="0"/>
              <a:t>: </a:t>
            </a:r>
          </a:p>
          <a:p>
            <a:pPr marL="571500" indent="-571500" algn="just">
              <a:buAutoNum type="romanLcParenBoth" startAt="5"/>
            </a:pPr>
            <a:r>
              <a:rPr lang="it-IT" sz="2700" dirty="0"/>
              <a:t>indicazione dei mezzi di prova;</a:t>
            </a:r>
          </a:p>
          <a:p>
            <a:pPr marL="571500" indent="-571500" algn="just">
              <a:buAutoNum type="romanLcParenBoth" startAt="5"/>
            </a:pPr>
            <a:r>
              <a:rPr lang="it-IT" sz="2700" dirty="0"/>
              <a:t>indicazione dei provvedimenti richiesti al giudice;</a:t>
            </a:r>
          </a:p>
          <a:p>
            <a:pPr marL="571500" indent="-571500" algn="just">
              <a:buAutoNum type="romanLcParenBoth" startAt="5"/>
            </a:pPr>
            <a:r>
              <a:rPr lang="it-IT" sz="2700" dirty="0"/>
              <a:t>la sottoscrizione del ricorrente (se sta in giudizio personalmente) o del difensore;</a:t>
            </a:r>
          </a:p>
          <a:p>
            <a:pPr marL="571500" indent="-571500" algn="just">
              <a:buAutoNum type="romanLcParenBoth" startAt="5"/>
            </a:pPr>
            <a:r>
              <a:rPr lang="it-IT" sz="2700" dirty="0"/>
              <a:t> se la parte sta in giudizio con il patrocinio di un difensore, procura speciale.</a:t>
            </a:r>
          </a:p>
          <a:p>
            <a:pPr marL="0" indent="0" algn="just">
              <a:buNone/>
            </a:pPr>
            <a:r>
              <a:rPr lang="it-IT" sz="2700" dirty="0"/>
              <a:t>I motivi proposti in violazione dell’art. 40, c. 1, </a:t>
            </a:r>
            <a:r>
              <a:rPr lang="it-IT" sz="2700" dirty="0" err="1"/>
              <a:t>cpa</a:t>
            </a:r>
            <a:r>
              <a:rPr lang="it-IT" sz="2700" dirty="0"/>
              <a:t> sono </a:t>
            </a:r>
            <a:r>
              <a:rPr lang="it-IT" sz="2700" u="sng" dirty="0"/>
              <a:t>inammissibili</a:t>
            </a:r>
            <a:r>
              <a:rPr lang="it-IT" sz="2700" dirty="0"/>
              <a:t>.</a:t>
            </a:r>
          </a:p>
        </p:txBody>
      </p:sp>
    </p:spTree>
    <p:extLst>
      <p:ext uri="{BB962C8B-B14F-4D97-AF65-F5344CB8AC3E}">
        <p14:creationId xmlns:p14="http://schemas.microsoft.com/office/powerpoint/2010/main" val="11828521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CRITERI DI REDAZIONE</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2700" b="1" u="sng" dirty="0">
                <a:solidFill>
                  <a:srgbClr val="FF0000"/>
                </a:solidFill>
              </a:rPr>
              <a:t>Art. 44, c. 1, </a:t>
            </a:r>
            <a:r>
              <a:rPr lang="it-IT" sz="2700" b="1" u="sng" dirty="0" err="1">
                <a:solidFill>
                  <a:srgbClr val="FF0000"/>
                </a:solidFill>
              </a:rPr>
              <a:t>cpa</a:t>
            </a:r>
            <a:r>
              <a:rPr lang="it-IT" sz="2700" dirty="0"/>
              <a:t>: </a:t>
            </a:r>
          </a:p>
          <a:p>
            <a:pPr marL="0" indent="0" algn="just">
              <a:buNone/>
            </a:pPr>
            <a:r>
              <a:rPr lang="it-IT" sz="2700" dirty="0"/>
              <a:t>Nullità del ricorso se manca la sottoscrizione.</a:t>
            </a:r>
          </a:p>
          <a:p>
            <a:pPr marL="0" indent="0" algn="just">
              <a:buNone/>
            </a:pPr>
            <a:r>
              <a:rPr lang="it-IT" sz="2700" dirty="0"/>
              <a:t>Nullità del ricorso se, per l’inosservanza dell’art. 40, vi è incertezza assoluta sulle persone o sull’oggetto della domanda.</a:t>
            </a:r>
          </a:p>
          <a:p>
            <a:pPr marL="0" indent="0" algn="just">
              <a:buNone/>
            </a:pPr>
            <a:r>
              <a:rPr lang="it-IT" sz="2700" b="1" u="sng" dirty="0">
                <a:solidFill>
                  <a:srgbClr val="FF0000"/>
                </a:solidFill>
              </a:rPr>
              <a:t>Forma e contenuti dell’atto</a:t>
            </a:r>
            <a:r>
              <a:rPr lang="it-IT" sz="2700" dirty="0"/>
              <a:t>.</a:t>
            </a:r>
          </a:p>
          <a:p>
            <a:pPr marL="0" indent="0" algn="just">
              <a:buNone/>
            </a:pPr>
            <a:r>
              <a:rPr lang="it-IT" sz="2700" dirty="0">
                <a:solidFill>
                  <a:srgbClr val="FF0000"/>
                </a:solidFill>
              </a:rPr>
              <a:t>Intestazione</a:t>
            </a:r>
            <a:r>
              <a:rPr lang="it-IT" sz="2700" dirty="0"/>
              <a:t>: a quale giudice ci si rivolge; per atti successivi al ricorso, estremi dello stesso (RG).</a:t>
            </a:r>
          </a:p>
          <a:p>
            <a:pPr marL="0" indent="0" algn="just">
              <a:buNone/>
            </a:pPr>
            <a:r>
              <a:rPr lang="it-IT" sz="2700" dirty="0">
                <a:solidFill>
                  <a:srgbClr val="FF0000"/>
                </a:solidFill>
              </a:rPr>
              <a:t>Epigrafe</a:t>
            </a:r>
            <a:r>
              <a:rPr lang="it-IT" sz="2700" dirty="0"/>
              <a:t>: parti e domande, annullamento (indicazione degli atti), domanda risarcitoria, istanza cautelare.  </a:t>
            </a:r>
          </a:p>
        </p:txBody>
      </p:sp>
    </p:spTree>
    <p:extLst>
      <p:ext uri="{BB962C8B-B14F-4D97-AF65-F5344CB8AC3E}">
        <p14:creationId xmlns:p14="http://schemas.microsoft.com/office/powerpoint/2010/main" val="36246468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CRITERI DI REDAZIONE</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3500" dirty="0">
                <a:solidFill>
                  <a:srgbClr val="FF0000"/>
                </a:solidFill>
              </a:rPr>
              <a:t>Fatto</a:t>
            </a:r>
            <a:r>
              <a:rPr lang="it-IT" sz="3500" dirty="0"/>
              <a:t>: esposizione della vicenda in punto fattuale.</a:t>
            </a:r>
          </a:p>
          <a:p>
            <a:pPr marL="0" indent="0" algn="just">
              <a:buNone/>
            </a:pPr>
            <a:r>
              <a:rPr lang="it-IT" sz="3500" dirty="0">
                <a:solidFill>
                  <a:srgbClr val="FF0000"/>
                </a:solidFill>
              </a:rPr>
              <a:t>Diritto</a:t>
            </a:r>
            <a:r>
              <a:rPr lang="it-IT" sz="3500" dirty="0"/>
              <a:t>: motivi di ricorso o contestazione del gravame.</a:t>
            </a:r>
          </a:p>
          <a:p>
            <a:pPr marL="0" indent="0" algn="just">
              <a:buNone/>
            </a:pPr>
            <a:r>
              <a:rPr lang="it-IT" sz="3500" dirty="0">
                <a:solidFill>
                  <a:srgbClr val="FF0000"/>
                </a:solidFill>
              </a:rPr>
              <a:t>Istanze</a:t>
            </a:r>
            <a:r>
              <a:rPr lang="it-IT" sz="3500" dirty="0"/>
              <a:t>: istruttorie, cautelari, risarcitorie.</a:t>
            </a:r>
          </a:p>
          <a:p>
            <a:pPr marL="0" indent="0" algn="just">
              <a:buNone/>
            </a:pPr>
            <a:r>
              <a:rPr lang="it-IT" sz="3500" dirty="0">
                <a:solidFill>
                  <a:srgbClr val="FF0000"/>
                </a:solidFill>
              </a:rPr>
              <a:t>Conclusioni</a:t>
            </a:r>
            <a:r>
              <a:rPr lang="it-IT" sz="3500" dirty="0"/>
              <a:t>: le domande rivolte al giudice (annullamento, sospensione dell’efficacia, accertamento e dichiarazione della nullità, inefficacia del contratto, risarcimento del danno).</a:t>
            </a:r>
          </a:p>
          <a:p>
            <a:pPr marL="0" indent="0" algn="just">
              <a:buNone/>
            </a:pPr>
            <a:r>
              <a:rPr lang="it-IT" sz="3500" dirty="0">
                <a:solidFill>
                  <a:srgbClr val="FF0000"/>
                </a:solidFill>
              </a:rPr>
              <a:t>Data e sottoscrizione</a:t>
            </a:r>
            <a:r>
              <a:rPr lang="it-IT" sz="3500" dirty="0"/>
              <a:t>. 						        </a:t>
            </a:r>
            <a:r>
              <a:rPr lang="it-IT" sz="3600" b="1" dirty="0">
                <a:highlight>
                  <a:srgbClr val="FFFF00"/>
                </a:highlight>
              </a:rPr>
              <a:t>©</a:t>
            </a:r>
            <a:endParaRPr lang="it-IT" sz="2700" dirty="0"/>
          </a:p>
          <a:p>
            <a:pPr marL="0" indent="0" algn="just">
              <a:buNone/>
            </a:pPr>
            <a:endParaRPr lang="it-IT" sz="2700" dirty="0"/>
          </a:p>
        </p:txBody>
      </p:sp>
    </p:spTree>
    <p:extLst>
      <p:ext uri="{BB962C8B-B14F-4D97-AF65-F5344CB8AC3E}">
        <p14:creationId xmlns:p14="http://schemas.microsoft.com/office/powerpoint/2010/main" val="32300176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LIMITI DIMENSIONALI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2400" dirty="0"/>
              <a:t>L’atto processuale è a forma libera, fermi i contenuti necessari anzi visti.</a:t>
            </a:r>
          </a:p>
          <a:p>
            <a:pPr marL="0" indent="0" algn="just">
              <a:buNone/>
            </a:pPr>
            <a:r>
              <a:rPr lang="it-IT" sz="2400" dirty="0"/>
              <a:t>Ma è proprio così libero? O la creatività dell’avvocato ha dei limiti normativi?</a:t>
            </a:r>
          </a:p>
          <a:p>
            <a:pPr marL="0" indent="0" algn="just">
              <a:buNone/>
            </a:pPr>
            <a:r>
              <a:rPr lang="it-IT" sz="2400" b="1" u="sng" dirty="0">
                <a:solidFill>
                  <a:srgbClr val="FF0000"/>
                </a:solidFill>
              </a:rPr>
              <a:t>Esame delle norme</a:t>
            </a:r>
            <a:r>
              <a:rPr lang="it-IT" sz="2400" dirty="0"/>
              <a:t>.</a:t>
            </a:r>
          </a:p>
          <a:p>
            <a:pPr marL="0" indent="0" algn="just">
              <a:buNone/>
            </a:pPr>
            <a:r>
              <a:rPr lang="it-IT" sz="2400" dirty="0"/>
              <a:t>Inviolabilità del diritto di difesa, </a:t>
            </a:r>
            <a:r>
              <a:rPr lang="it-IT" sz="2400" dirty="0">
                <a:solidFill>
                  <a:srgbClr val="FF0000"/>
                </a:solidFill>
              </a:rPr>
              <a:t>art. 24 </a:t>
            </a:r>
            <a:r>
              <a:rPr lang="it-IT" sz="2400" dirty="0" err="1">
                <a:solidFill>
                  <a:srgbClr val="FF0000"/>
                </a:solidFill>
              </a:rPr>
              <a:t>Cost</a:t>
            </a:r>
            <a:r>
              <a:rPr lang="it-IT" sz="2400" dirty="0">
                <a:solidFill>
                  <a:srgbClr val="FF0000"/>
                </a:solidFill>
              </a:rPr>
              <a:t>.</a:t>
            </a:r>
            <a:r>
              <a:rPr lang="it-IT" sz="2400" dirty="0"/>
              <a:t>-</a:t>
            </a:r>
          </a:p>
          <a:p>
            <a:pPr marL="0" indent="0" algn="just">
              <a:buNone/>
            </a:pPr>
            <a:r>
              <a:rPr lang="it-IT" sz="2400" dirty="0"/>
              <a:t>«</a:t>
            </a:r>
            <a:r>
              <a:rPr lang="it-IT" sz="2400" i="1" dirty="0"/>
              <a:t>Il giudice e le parti redigono gli atti in maniera chiara e sintetica, secondo quanto disposto dalle norme di attuazione</a:t>
            </a:r>
            <a:r>
              <a:rPr lang="it-IT" sz="2400" dirty="0"/>
              <a:t>», </a:t>
            </a:r>
            <a:r>
              <a:rPr lang="it-IT" sz="2400" dirty="0">
                <a:solidFill>
                  <a:srgbClr val="FF0000"/>
                </a:solidFill>
              </a:rPr>
              <a:t>art. 3, c. 2, </a:t>
            </a:r>
            <a:r>
              <a:rPr lang="it-IT" sz="2400" dirty="0" err="1">
                <a:solidFill>
                  <a:srgbClr val="FF0000"/>
                </a:solidFill>
              </a:rPr>
              <a:t>cpa</a:t>
            </a:r>
            <a:r>
              <a:rPr lang="it-IT" sz="2400" dirty="0"/>
              <a:t>.</a:t>
            </a:r>
          </a:p>
          <a:p>
            <a:pPr marL="0" indent="0" algn="just">
              <a:buNone/>
            </a:pPr>
            <a:r>
              <a:rPr lang="it-IT" sz="2400" b="1" u="sng" dirty="0">
                <a:solidFill>
                  <a:srgbClr val="FF0000"/>
                </a:solidFill>
              </a:rPr>
              <a:t>L’art. 13 </a:t>
            </a:r>
            <a:r>
              <a:rPr lang="it-IT" sz="2400" b="1" i="1" u="sng" dirty="0">
                <a:solidFill>
                  <a:srgbClr val="FF0000"/>
                </a:solidFill>
              </a:rPr>
              <a:t>ter</a:t>
            </a:r>
            <a:r>
              <a:rPr lang="it-IT" sz="2400" u="sng" dirty="0">
                <a:solidFill>
                  <a:srgbClr val="FF0000"/>
                </a:solidFill>
              </a:rPr>
              <a:t> delle norme d’attuazione del </a:t>
            </a:r>
            <a:r>
              <a:rPr lang="it-IT" sz="2400" u="sng" dirty="0" err="1">
                <a:solidFill>
                  <a:srgbClr val="FF0000"/>
                </a:solidFill>
              </a:rPr>
              <a:t>cpa</a:t>
            </a:r>
            <a:r>
              <a:rPr lang="it-IT" sz="2400" dirty="0"/>
              <a:t> traduce i principi di chiarezza e sinteticità in criteri e limiti dimensionali degli atti processuali, stabiliti con Decreto del Presidente del Consiglio di Stato, sentiti (anche) gli avvocati (CNF, UNAA).</a:t>
            </a:r>
          </a:p>
          <a:p>
            <a:pPr marL="0" indent="0" algn="just">
              <a:buNone/>
            </a:pPr>
            <a:r>
              <a:rPr lang="it-IT" sz="2400" dirty="0"/>
              <a:t>In particolare, limiti dimensionali: l’avvocato deve rimanere entro un perimetro massimo di caratteri e pagine, determinato dal giudice.</a:t>
            </a:r>
          </a:p>
          <a:p>
            <a:pPr marL="0" indent="0" algn="just">
              <a:buNone/>
            </a:pPr>
            <a:endParaRPr lang="it-IT" sz="2700" dirty="0"/>
          </a:p>
          <a:p>
            <a:pPr marL="0" indent="0" algn="just">
              <a:buNone/>
            </a:pPr>
            <a:endParaRPr lang="it-IT" sz="2700" dirty="0"/>
          </a:p>
        </p:txBody>
      </p:sp>
    </p:spTree>
    <p:extLst>
      <p:ext uri="{BB962C8B-B14F-4D97-AF65-F5344CB8AC3E}">
        <p14:creationId xmlns:p14="http://schemas.microsoft.com/office/powerpoint/2010/main" val="20177147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LIMITI DIMENSIONALI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2400" dirty="0"/>
              <a:t>Dai limiti sono escluse l’intestazione e le altre indicazioni formali, così come ci possono essere dei casi, nei quali, per specifiche ragioni, può essere consentito superare i limiti.</a:t>
            </a:r>
          </a:p>
          <a:p>
            <a:pPr marL="0" indent="0" algn="just">
              <a:buNone/>
            </a:pPr>
            <a:r>
              <a:rPr lang="it-IT" sz="2400" dirty="0"/>
              <a:t>Infine, art. 13 </a:t>
            </a:r>
            <a:r>
              <a:rPr lang="it-IT" sz="2400" i="1" dirty="0"/>
              <a:t>ter</a:t>
            </a:r>
            <a:r>
              <a:rPr lang="it-IT" sz="2400" dirty="0"/>
              <a:t>, c. 5, «</a:t>
            </a:r>
            <a:r>
              <a:rPr lang="it-IT" sz="2400" i="1" dirty="0"/>
              <a:t>Il giudice è tenuto ad esaminare tutte le questioni trattate nelle pagine rientranti nei suddetti limiti. L’omesso esame delle questioni contenute nelle pagine successive al limite massimo non è motivo di impugnazione</a:t>
            </a:r>
            <a:r>
              <a:rPr lang="it-IT" sz="2400" dirty="0"/>
              <a:t>».</a:t>
            </a:r>
          </a:p>
          <a:p>
            <a:pPr marL="0" indent="0" algn="just">
              <a:buNone/>
            </a:pPr>
            <a:r>
              <a:rPr lang="it-IT" sz="2400" u="sng" dirty="0">
                <a:solidFill>
                  <a:srgbClr val="FF0000"/>
                </a:solidFill>
              </a:rPr>
              <a:t>Decreto del Presidente del Consiglio di Stato n. 167/2016 e </a:t>
            </a:r>
            <a:r>
              <a:rPr lang="it-IT" sz="2400" u="sng" dirty="0" err="1">
                <a:solidFill>
                  <a:srgbClr val="FF0000"/>
                </a:solidFill>
              </a:rPr>
              <a:t>s.m.i.</a:t>
            </a:r>
            <a:r>
              <a:rPr lang="it-IT" sz="2400" dirty="0"/>
              <a:t>-</a:t>
            </a:r>
          </a:p>
          <a:p>
            <a:pPr marL="0" indent="0" algn="just">
              <a:buNone/>
            </a:pPr>
            <a:r>
              <a:rPr lang="it-IT" sz="2400" dirty="0"/>
              <a:t>Per ogni atto (ricorso, memorie, riti speciali) un limite di battute (es. ricorso introduttivo 70.000, circa 35 pagine), con alcune esenzioni (es. epigrafe e conclusioni) e facoltà di richiedere autorizzazione preventiva al superamento dei limiti al Presidente del collegio. Il giudice regola i limiti ed autorizza eventuali eccezioni alla regola.</a:t>
            </a:r>
          </a:p>
          <a:p>
            <a:pPr marL="0" indent="0" algn="just">
              <a:buNone/>
            </a:pPr>
            <a:endParaRPr lang="it-IT" sz="2700" dirty="0"/>
          </a:p>
        </p:txBody>
      </p:sp>
    </p:spTree>
    <p:extLst>
      <p:ext uri="{BB962C8B-B14F-4D97-AF65-F5344CB8AC3E}">
        <p14:creationId xmlns:p14="http://schemas.microsoft.com/office/powerpoint/2010/main" val="31018809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LIMITI DIMENSIONALI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b="1" u="sng" dirty="0">
                <a:solidFill>
                  <a:srgbClr val="FF0000"/>
                </a:solidFill>
              </a:rPr>
              <a:t>L’evoluzione giurisprudenziale</a:t>
            </a:r>
            <a:r>
              <a:rPr lang="it-IT" dirty="0"/>
              <a:t>.</a:t>
            </a:r>
          </a:p>
          <a:p>
            <a:pPr marL="0" indent="0" algn="just">
              <a:buNone/>
            </a:pPr>
            <a:r>
              <a:rPr lang="it-IT" u="sng" dirty="0">
                <a:solidFill>
                  <a:srgbClr val="FF0000"/>
                </a:solidFill>
              </a:rPr>
              <a:t>In una prima fase</a:t>
            </a:r>
            <a:r>
              <a:rPr lang="it-IT" dirty="0"/>
              <a:t>, per la facoltà in capo al giudice di non valutare la parte dell’atto eccedente i limiti dimensionali (</a:t>
            </a:r>
            <a:r>
              <a:rPr lang="it-IT" dirty="0" err="1"/>
              <a:t>Cons</a:t>
            </a:r>
            <a:r>
              <a:rPr lang="it-IT" dirty="0"/>
              <a:t>. St., VI, n. 8848/2022), con possibilità data dal giudice alla parte di riformulare le difese, contenendole entro i limiti, in applicazione del principio di cooperazione tra giudice e parti, art. 2, c. 2, </a:t>
            </a:r>
            <a:r>
              <a:rPr lang="it-IT" dirty="0" err="1"/>
              <a:t>cpa</a:t>
            </a:r>
            <a:r>
              <a:rPr lang="it-IT" dirty="0"/>
              <a:t>. (</a:t>
            </a:r>
            <a:r>
              <a:rPr lang="it-IT" dirty="0" err="1"/>
              <a:t>Cons</a:t>
            </a:r>
            <a:r>
              <a:rPr lang="it-IT" dirty="0"/>
              <a:t>. St., VI, </a:t>
            </a:r>
            <a:r>
              <a:rPr lang="it-IT" dirty="0" err="1"/>
              <a:t>ord</a:t>
            </a:r>
            <a:r>
              <a:rPr lang="it-IT" dirty="0"/>
              <a:t>. 3006/2021; IV, n. 10226/2022; VII, n. 10223/2022). In certi casi il GA ha giustificato la violazione dei limiti, perché i motivi di ricorso si mantenevano entro i limiti (</a:t>
            </a:r>
            <a:r>
              <a:rPr lang="it-IT" dirty="0" err="1"/>
              <a:t>Cons</a:t>
            </a:r>
            <a:r>
              <a:rPr lang="it-IT" dirty="0"/>
              <a:t>. St., II, n. 11360/2022); in altri ha accolto un’istanza tardiva di superamento dei limiti (</a:t>
            </a:r>
            <a:r>
              <a:rPr lang="it-IT" dirty="0" err="1"/>
              <a:t>Cons</a:t>
            </a:r>
            <a:r>
              <a:rPr lang="it-IT" dirty="0"/>
              <a:t>. St., III, n. 10936/2022).</a:t>
            </a:r>
          </a:p>
          <a:p>
            <a:pPr marL="0" indent="0" algn="just">
              <a:buNone/>
            </a:pPr>
            <a:endParaRPr lang="it-IT" sz="2700" dirty="0"/>
          </a:p>
        </p:txBody>
      </p:sp>
    </p:spTree>
    <p:extLst>
      <p:ext uri="{BB962C8B-B14F-4D97-AF65-F5344CB8AC3E}">
        <p14:creationId xmlns:p14="http://schemas.microsoft.com/office/powerpoint/2010/main" val="9795422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LIMITI DIMENSIONALI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a:xfrm>
            <a:off x="838200" y="1514126"/>
            <a:ext cx="10515600" cy="4351338"/>
          </a:xfrm>
        </p:spPr>
        <p:txBody>
          <a:bodyPr>
            <a:noAutofit/>
          </a:bodyPr>
          <a:lstStyle/>
          <a:p>
            <a:pPr marL="0" indent="0" algn="just">
              <a:buNone/>
            </a:pPr>
            <a:r>
              <a:rPr lang="it-IT" sz="3200" b="1" u="sng" dirty="0">
                <a:solidFill>
                  <a:srgbClr val="FF0000"/>
                </a:solidFill>
              </a:rPr>
              <a:t>L’evoluzione giurisprudenziale</a:t>
            </a:r>
            <a:r>
              <a:rPr lang="it-IT" sz="3200" dirty="0"/>
              <a:t>.</a:t>
            </a:r>
          </a:p>
          <a:p>
            <a:pPr marL="0" indent="0" algn="just">
              <a:buNone/>
            </a:pPr>
            <a:r>
              <a:rPr lang="it-IT" sz="3200" u="sng" dirty="0">
                <a:solidFill>
                  <a:srgbClr val="FF0000"/>
                </a:solidFill>
              </a:rPr>
              <a:t>In una seconda fase</a:t>
            </a:r>
            <a:r>
              <a:rPr lang="it-IT" sz="3200" dirty="0"/>
              <a:t>, per l’obbligo (non la semplice facoltà) in capo al giudice di non valutare la parte dell’atto eccedente i limiti dimensionali, con consequenziale inammissibilità del ricorso o dell’appello in riferimento alle parti eccedenti i limiti (</a:t>
            </a:r>
            <a:r>
              <a:rPr lang="it-IT" sz="3200" dirty="0" err="1"/>
              <a:t>Cons</a:t>
            </a:r>
            <a:r>
              <a:rPr lang="it-IT" sz="3200" dirty="0"/>
              <a:t>. St., V, n. 8848/2022; V, n. 8487/2023; V, n. 1502/2024); con inammissibilità dell’intero atto d’appello, se i motivi d’appello principiano dopo l’esaurimento dei limiti (</a:t>
            </a:r>
            <a:r>
              <a:rPr lang="it-IT" sz="3200" dirty="0" err="1"/>
              <a:t>Cons</a:t>
            </a:r>
            <a:r>
              <a:rPr lang="it-IT" sz="3200" dirty="0"/>
              <a:t>. St., sez. IV, n. 8928/2023).</a:t>
            </a:r>
          </a:p>
          <a:p>
            <a:pPr marL="0" indent="0" algn="just">
              <a:buNone/>
            </a:pPr>
            <a:endParaRPr lang="it-IT" sz="2700" dirty="0"/>
          </a:p>
        </p:txBody>
      </p:sp>
    </p:spTree>
    <p:extLst>
      <p:ext uri="{BB962C8B-B14F-4D97-AF65-F5344CB8AC3E}">
        <p14:creationId xmlns:p14="http://schemas.microsoft.com/office/powerpoint/2010/main" val="2816047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TERMINI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p:txBody>
          <a:bodyPr>
            <a:noAutofit/>
          </a:bodyPr>
          <a:lstStyle/>
          <a:p>
            <a:pPr marL="0" indent="0" algn="just">
              <a:buNone/>
            </a:pPr>
            <a:r>
              <a:rPr lang="it-IT" sz="2700" b="1" u="sng" dirty="0">
                <a:solidFill>
                  <a:srgbClr val="FF0000"/>
                </a:solidFill>
              </a:rPr>
              <a:t>Eccezione d’incompetenza</a:t>
            </a:r>
            <a:r>
              <a:rPr lang="it-IT" sz="2700" dirty="0"/>
              <a:t>, art. 15 </a:t>
            </a:r>
            <a:r>
              <a:rPr lang="it-IT" sz="2700" dirty="0" err="1"/>
              <a:t>cpa</a:t>
            </a:r>
            <a:r>
              <a:rPr lang="it-IT" sz="2700" dirty="0"/>
              <a:t>. </a:t>
            </a:r>
          </a:p>
          <a:p>
            <a:pPr marL="0" indent="0" algn="just">
              <a:buNone/>
            </a:pPr>
            <a:r>
              <a:rPr lang="it-IT" sz="2700" b="1" u="sng" dirty="0">
                <a:solidFill>
                  <a:srgbClr val="00B050"/>
                </a:solidFill>
              </a:rPr>
              <a:t>Attenzione</a:t>
            </a:r>
            <a:r>
              <a:rPr lang="it-IT" sz="2700" dirty="0"/>
              <a:t> al termine entro il quale la parte deve eccepire l’incompetenza del TAR adito, in mancanza di istanza cautelare, termine pari a quello di costituzione in giudizio (60 gg.), a pena di decadenza. Il difetto di competenza, per vero, è sollevabile d’ufficio sino a che la causa non sia decisa in primo grado.</a:t>
            </a:r>
          </a:p>
          <a:p>
            <a:pPr marL="0" indent="0" algn="just">
              <a:buNone/>
            </a:pPr>
            <a:r>
              <a:rPr lang="it-IT" sz="2700" dirty="0"/>
              <a:t>Il </a:t>
            </a:r>
            <a:r>
              <a:rPr lang="it-IT" sz="2700" b="1" u="sng" dirty="0">
                <a:solidFill>
                  <a:srgbClr val="FF0000"/>
                </a:solidFill>
              </a:rPr>
              <a:t>regolamento di competenza</a:t>
            </a:r>
            <a:r>
              <a:rPr lang="it-IT" sz="2700" dirty="0"/>
              <a:t> (art. 16 </a:t>
            </a:r>
            <a:r>
              <a:rPr lang="it-IT" sz="2700" dirty="0" err="1"/>
              <a:t>cpa</a:t>
            </a:r>
            <a:r>
              <a:rPr lang="it-IT" sz="2700" dirty="0"/>
              <a:t>) è proposto con istanza notificata alle altre parti del giudizio nel termine perentorio (non soggetto a dimezzamento) di 30 gg. dalla notificazione del ricorso o di 60 gg. dalla pubblicazione dell’ordinanza, che pronuncia sulla competenza. Deposito entro 15 gg. presso la segreteria del Consiglio di Stato.</a:t>
            </a:r>
          </a:p>
        </p:txBody>
      </p:sp>
    </p:spTree>
    <p:extLst>
      <p:ext uri="{BB962C8B-B14F-4D97-AF65-F5344CB8AC3E}">
        <p14:creationId xmlns:p14="http://schemas.microsoft.com/office/powerpoint/2010/main" val="4117201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TERMINI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p:txBody>
          <a:bodyPr>
            <a:noAutofit/>
          </a:bodyPr>
          <a:lstStyle/>
          <a:p>
            <a:pPr marL="0" indent="0" algn="just">
              <a:buNone/>
            </a:pPr>
            <a:r>
              <a:rPr lang="it-IT" sz="2500" b="1" u="sng" dirty="0">
                <a:solidFill>
                  <a:srgbClr val="FF0000"/>
                </a:solidFill>
              </a:rPr>
              <a:t>Ricusazione</a:t>
            </a:r>
            <a:r>
              <a:rPr lang="it-IT" sz="2500" dirty="0"/>
              <a:t>, art. 18 </a:t>
            </a:r>
            <a:r>
              <a:rPr lang="it-IT" sz="2500" dirty="0" err="1"/>
              <a:t>cpa</a:t>
            </a:r>
            <a:r>
              <a:rPr lang="it-IT" sz="2500" dirty="0"/>
              <a:t>. </a:t>
            </a:r>
          </a:p>
          <a:p>
            <a:pPr marL="0" indent="0" algn="just">
              <a:buNone/>
            </a:pPr>
            <a:r>
              <a:rPr lang="it-IT" sz="2500" dirty="0"/>
              <a:t>La ricusazione va proposta con istanza al presidente depositata almeno 3 gg. prima dell’udienza fissata, quando siano noti i magistrati componenti del collegio; diversamente, l’istanza di ricusazione può essere proposta oralmente all’udienza, prima della discussione.</a:t>
            </a:r>
          </a:p>
          <a:p>
            <a:pPr marL="0" indent="0" algn="just">
              <a:buNone/>
            </a:pPr>
            <a:r>
              <a:rPr lang="it-IT" sz="2500" b="1" u="sng" dirty="0">
                <a:solidFill>
                  <a:srgbClr val="FF0000"/>
                </a:solidFill>
              </a:rPr>
              <a:t>L’azione di annullamento</a:t>
            </a:r>
            <a:r>
              <a:rPr lang="it-IT" sz="2500" dirty="0"/>
              <a:t> (art. 29 </a:t>
            </a:r>
            <a:r>
              <a:rPr lang="it-IT" sz="2500" dirty="0" err="1"/>
              <a:t>cpa</a:t>
            </a:r>
            <a:r>
              <a:rPr lang="it-IT" sz="2500" dirty="0"/>
              <a:t>) per violazione di legge, incompetenza ed eccesso di potere, si propone con ricorso nel termine di decadenza di 60 gg.- Si tratta del </a:t>
            </a:r>
            <a:r>
              <a:rPr lang="it-IT" sz="2500" u="sng" dirty="0"/>
              <a:t>termine ordinario per la proposizione del ricorso al TAR</a:t>
            </a:r>
            <a:r>
              <a:rPr lang="it-IT" sz="2500" dirty="0"/>
              <a:t>, inteso come termine entro il quale notificare il gravame, ossia inviare la </a:t>
            </a:r>
            <a:r>
              <a:rPr lang="it-IT" sz="2500" dirty="0" err="1"/>
              <a:t>pec</a:t>
            </a:r>
            <a:r>
              <a:rPr lang="it-IT" sz="2500" dirty="0"/>
              <a:t> o spedire la raccomandata. Non è l’unico, </a:t>
            </a:r>
            <a:r>
              <a:rPr lang="it-IT" sz="2500" u="sng" dirty="0">
                <a:solidFill>
                  <a:srgbClr val="00B050"/>
                </a:solidFill>
              </a:rPr>
              <a:t>il processo amministrativo è </a:t>
            </a:r>
            <a:r>
              <a:rPr lang="it-IT" sz="2500" b="1" u="sng" dirty="0">
                <a:solidFill>
                  <a:srgbClr val="00B050"/>
                </a:solidFill>
              </a:rPr>
              <a:t>irto di trabocchetti</a:t>
            </a:r>
            <a:r>
              <a:rPr lang="it-IT" sz="2500" dirty="0"/>
              <a:t>, ossia di riti speciali, nei quali vigono termini diversi di notificazione e per il compimento degli atti processuali successivi (deposito, memorie, documenti).</a:t>
            </a:r>
          </a:p>
        </p:txBody>
      </p:sp>
    </p:spTree>
    <p:extLst>
      <p:ext uri="{BB962C8B-B14F-4D97-AF65-F5344CB8AC3E}">
        <p14:creationId xmlns:p14="http://schemas.microsoft.com/office/powerpoint/2010/main" val="3119528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TERMINI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p:txBody>
          <a:bodyPr>
            <a:noAutofit/>
          </a:bodyPr>
          <a:lstStyle/>
          <a:p>
            <a:pPr marL="0" indent="0" algn="just">
              <a:buNone/>
            </a:pPr>
            <a:r>
              <a:rPr lang="it-IT" sz="2600" b="1" u="sng" dirty="0">
                <a:solidFill>
                  <a:srgbClr val="FF0000"/>
                </a:solidFill>
              </a:rPr>
              <a:t>Azione di condanna per lesione di interessi legittimi</a:t>
            </a:r>
            <a:r>
              <a:rPr lang="it-IT" sz="2600" dirty="0"/>
              <a:t>, la relativa domanda dev’essere proposta entro il termine </a:t>
            </a:r>
            <a:r>
              <a:rPr lang="it-IT" sz="2600" dirty="0" err="1"/>
              <a:t>decadenziale</a:t>
            </a:r>
            <a:r>
              <a:rPr lang="it-IT" sz="2600" dirty="0"/>
              <a:t> di 120 gg. decorrente dal giorno in cui il fatto si è verificato o dalla conoscenza del provvedimento, se il danno deriva da esso (art. 30 </a:t>
            </a:r>
            <a:r>
              <a:rPr lang="it-IT" sz="2600" dirty="0" err="1"/>
              <a:t>cpa</a:t>
            </a:r>
            <a:r>
              <a:rPr lang="it-IT" sz="2600" dirty="0"/>
              <a:t>).</a:t>
            </a:r>
          </a:p>
          <a:p>
            <a:pPr marL="0" indent="0" algn="just">
              <a:buNone/>
            </a:pPr>
            <a:r>
              <a:rPr lang="it-IT" sz="2600" dirty="0"/>
              <a:t>L’azione di condanna può essere proposta cumulativamente nella stessa azione di annullamento (ricorso per l’annullamento ed il risarcimento del danno) o sino a 120 gg. dal passaggio in giudicato della sentenza.</a:t>
            </a:r>
          </a:p>
          <a:p>
            <a:pPr marL="0" indent="0" algn="just">
              <a:buNone/>
            </a:pPr>
            <a:r>
              <a:rPr lang="it-IT" sz="2600" b="1" u="sng" dirty="0">
                <a:solidFill>
                  <a:srgbClr val="FF0000"/>
                </a:solidFill>
              </a:rPr>
              <a:t>Azione di nullità</a:t>
            </a:r>
            <a:r>
              <a:rPr lang="it-IT" sz="2600" dirty="0"/>
              <a:t> (art. 31, c. 4, </a:t>
            </a:r>
            <a:r>
              <a:rPr lang="it-IT" sz="2600" dirty="0" err="1"/>
              <a:t>cpa</a:t>
            </a:r>
            <a:r>
              <a:rPr lang="it-IT" sz="2600" dirty="0"/>
              <a:t>), la relativa domanda dev’essere proposta entro il termine di decadenza di 180 gg. (ciò non vale per il caso di nullità derivante da violazione o elusione di giudicato, di cui all’art. 114, comma 4, </a:t>
            </a:r>
            <a:r>
              <a:rPr lang="it-IT" sz="2600" dirty="0" err="1"/>
              <a:t>lett</a:t>
            </a:r>
            <a:r>
              <a:rPr lang="it-IT" sz="2600" dirty="0"/>
              <a:t>. b), </a:t>
            </a:r>
            <a:r>
              <a:rPr lang="it-IT" sz="2600" dirty="0" err="1"/>
              <a:t>cpa</a:t>
            </a:r>
            <a:r>
              <a:rPr lang="it-IT" sz="2600" dirty="0"/>
              <a:t>).</a:t>
            </a:r>
          </a:p>
        </p:txBody>
      </p:sp>
    </p:spTree>
    <p:extLst>
      <p:ext uri="{BB962C8B-B14F-4D97-AF65-F5344CB8AC3E}">
        <p14:creationId xmlns:p14="http://schemas.microsoft.com/office/powerpoint/2010/main" val="41827406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TERMINI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p:txBody>
          <a:bodyPr>
            <a:noAutofit/>
          </a:bodyPr>
          <a:lstStyle/>
          <a:p>
            <a:pPr marL="0" indent="0" algn="just">
              <a:buNone/>
            </a:pPr>
            <a:r>
              <a:rPr lang="it-IT" b="1" u="sng" dirty="0">
                <a:solidFill>
                  <a:srgbClr val="FF0000"/>
                </a:solidFill>
              </a:rPr>
              <a:t>Azione avverso il silenzio-inadempimento</a:t>
            </a:r>
            <a:r>
              <a:rPr lang="it-IT" dirty="0"/>
              <a:t> (art. 31, cc. 1, 2 e 3, </a:t>
            </a:r>
            <a:r>
              <a:rPr lang="it-IT" dirty="0" err="1"/>
              <a:t>cpa</a:t>
            </a:r>
            <a:r>
              <a:rPr lang="it-IT" dirty="0"/>
              <a:t>), la relativa domanda può essere proposta fintanto che perdura l’inadempimento e, comunque, non oltre un anno dalla scadenza del termine di conclusione del procedimento.</a:t>
            </a:r>
          </a:p>
          <a:p>
            <a:pPr marL="0" indent="0" algn="just">
              <a:buNone/>
            </a:pPr>
            <a:r>
              <a:rPr lang="it-IT" b="1" u="sng" dirty="0">
                <a:solidFill>
                  <a:srgbClr val="FF0000"/>
                </a:solidFill>
              </a:rPr>
              <a:t>Errore scusabile</a:t>
            </a:r>
            <a:r>
              <a:rPr lang="it-IT" dirty="0"/>
              <a:t> (art. 37 </a:t>
            </a:r>
            <a:r>
              <a:rPr lang="it-IT" dirty="0" err="1"/>
              <a:t>cpa</a:t>
            </a:r>
            <a:r>
              <a:rPr lang="it-IT" dirty="0"/>
              <a:t>), rimessione in termini in presenza di oggettive ragioni di incertezza su questioni di diritto o di gravi impedimenti di fatto. </a:t>
            </a:r>
            <a:r>
              <a:rPr lang="it-IT" u="sng" dirty="0"/>
              <a:t>Norma di stretta interpretazione</a:t>
            </a:r>
            <a:r>
              <a:rPr lang="it-IT" dirty="0"/>
              <a:t> (Ad. </a:t>
            </a:r>
            <a:r>
              <a:rPr lang="it-IT" dirty="0" err="1"/>
              <a:t>Plen</a:t>
            </a:r>
            <a:r>
              <a:rPr lang="it-IT" dirty="0"/>
              <a:t>., 3/2010), eccezionale, solo per un quadro normativo oggettivamente oscuro, per contrasti giurisprudenziali, per comportamenti ambigui della PA (</a:t>
            </a:r>
            <a:r>
              <a:rPr lang="it-IT" dirty="0" err="1"/>
              <a:t>Cons</a:t>
            </a:r>
            <a:r>
              <a:rPr lang="it-IT" dirty="0"/>
              <a:t>. St., sez. V, 26.4.2024, n. 3833). Mai per errore imputabile alla parte.</a:t>
            </a:r>
          </a:p>
          <a:p>
            <a:pPr marL="0" indent="0" algn="just">
              <a:buNone/>
            </a:pPr>
            <a:endParaRPr lang="it-IT" sz="2600" dirty="0"/>
          </a:p>
          <a:p>
            <a:pPr marL="0" indent="0" algn="just">
              <a:buNone/>
            </a:pPr>
            <a:endParaRPr lang="it-IT" sz="2600" dirty="0"/>
          </a:p>
        </p:txBody>
      </p:sp>
    </p:spTree>
    <p:extLst>
      <p:ext uri="{BB962C8B-B14F-4D97-AF65-F5344CB8AC3E}">
        <p14:creationId xmlns:p14="http://schemas.microsoft.com/office/powerpoint/2010/main" val="1620590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TERMINI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p:txBody>
          <a:bodyPr>
            <a:noAutofit/>
          </a:bodyPr>
          <a:lstStyle/>
          <a:p>
            <a:pPr marL="0" indent="0" algn="just">
              <a:buNone/>
            </a:pPr>
            <a:r>
              <a:rPr lang="it-IT" sz="2700" b="1" u="sng" dirty="0">
                <a:solidFill>
                  <a:srgbClr val="FF0000"/>
                </a:solidFill>
              </a:rPr>
              <a:t>Termine per la notificazione del ricorso</a:t>
            </a:r>
            <a:r>
              <a:rPr lang="it-IT" sz="2700" dirty="0"/>
              <a:t> (art. 41, c. 5, </a:t>
            </a:r>
            <a:r>
              <a:rPr lang="it-IT" sz="2700" dirty="0" err="1"/>
              <a:t>cpa</a:t>
            </a:r>
            <a:r>
              <a:rPr lang="it-IT" sz="2700" dirty="0"/>
              <a:t>), aumentato di 30 gg. (60+30=90 gg.) se le parti o alcune di esse risiedono in altro Stato d’Europa; aumentato di 90 gg. (60+90=150 gg.), se risiedono fuori d’Europa.</a:t>
            </a:r>
          </a:p>
          <a:p>
            <a:pPr marL="0" indent="0" algn="just">
              <a:buNone/>
            </a:pPr>
            <a:r>
              <a:rPr lang="it-IT" sz="2700" b="1" u="sng" dirty="0">
                <a:solidFill>
                  <a:srgbClr val="FF0000"/>
                </a:solidFill>
              </a:rPr>
              <a:t>Termine per la notificazione del ricorso incidentale</a:t>
            </a:r>
            <a:r>
              <a:rPr lang="it-IT" sz="2700" dirty="0"/>
              <a:t> (art. 42, c. 1, </a:t>
            </a:r>
            <a:r>
              <a:rPr lang="it-IT" sz="2700" dirty="0" err="1"/>
              <a:t>cpa</a:t>
            </a:r>
            <a:r>
              <a:rPr lang="it-IT" sz="2700" dirty="0"/>
              <a:t>), 60 gg. dalla notificazione del ricorso principale.</a:t>
            </a:r>
          </a:p>
          <a:p>
            <a:pPr marL="0" indent="0" algn="just">
              <a:buNone/>
            </a:pPr>
            <a:r>
              <a:rPr lang="it-IT" sz="2700" b="1" u="sng" dirty="0">
                <a:solidFill>
                  <a:srgbClr val="FF0000"/>
                </a:solidFill>
              </a:rPr>
              <a:t>Termine per la costituzione delle parti intimate</a:t>
            </a:r>
            <a:r>
              <a:rPr lang="it-IT" sz="2700" dirty="0"/>
              <a:t>: 60 gg. dal perfezionamento nei loro confronti della notificazione del ricorso (art. 46, c. 1, </a:t>
            </a:r>
            <a:r>
              <a:rPr lang="it-IT" sz="2700" dirty="0" err="1"/>
              <a:t>cpa</a:t>
            </a:r>
            <a:r>
              <a:rPr lang="it-IT" sz="2700" dirty="0"/>
              <a:t>). Si tratta di termine non perentorio, posto che entro 60 gg. «</a:t>
            </a:r>
            <a:r>
              <a:rPr lang="it-IT" sz="2700" i="1" dirty="0"/>
              <a:t>le parti intimate possono costituirsi</a:t>
            </a:r>
            <a:r>
              <a:rPr lang="it-IT" sz="2700" dirty="0"/>
              <a:t>». (</a:t>
            </a:r>
            <a:r>
              <a:rPr lang="it-IT" sz="2700" dirty="0" err="1"/>
              <a:t>Cons</a:t>
            </a:r>
            <a:r>
              <a:rPr lang="it-IT" sz="2700" dirty="0"/>
              <a:t>. St., VI, n. 9649/2023; </a:t>
            </a:r>
            <a:r>
              <a:rPr lang="it-IT" sz="2700" dirty="0" err="1"/>
              <a:t>Cons</a:t>
            </a:r>
            <a:r>
              <a:rPr lang="it-IT" sz="2700" dirty="0"/>
              <a:t>. St., sez. III, n. 2889/2018; </a:t>
            </a:r>
            <a:r>
              <a:rPr lang="it-IT" sz="2700" dirty="0" err="1"/>
              <a:t>Cons</a:t>
            </a:r>
            <a:r>
              <a:rPr lang="it-IT" sz="2700" dirty="0"/>
              <a:t>. St., sez. IV, n. 748/2014).</a:t>
            </a:r>
          </a:p>
          <a:p>
            <a:pPr marL="0" indent="0" algn="just">
              <a:buNone/>
            </a:pPr>
            <a:endParaRPr lang="it-IT" dirty="0"/>
          </a:p>
          <a:p>
            <a:pPr marL="0" indent="0" algn="just">
              <a:buNone/>
            </a:pPr>
            <a:endParaRPr lang="it-IT" sz="2600" dirty="0"/>
          </a:p>
          <a:p>
            <a:pPr marL="0" indent="0" algn="just">
              <a:buNone/>
            </a:pPr>
            <a:endParaRPr lang="it-IT" sz="2600" dirty="0"/>
          </a:p>
        </p:txBody>
      </p:sp>
    </p:spTree>
    <p:extLst>
      <p:ext uri="{BB962C8B-B14F-4D97-AF65-F5344CB8AC3E}">
        <p14:creationId xmlns:p14="http://schemas.microsoft.com/office/powerpoint/2010/main" val="544032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92A941-10D5-AA44-853B-C0B2967B4A34}"/>
              </a:ext>
            </a:extLst>
          </p:cNvPr>
          <p:cNvSpPr>
            <a:spLocks noGrp="1"/>
          </p:cNvSpPr>
          <p:nvPr>
            <p:ph type="title"/>
          </p:nvPr>
        </p:nvSpPr>
        <p:spPr/>
        <p:txBody>
          <a:bodyPr/>
          <a:lstStyle/>
          <a:p>
            <a:pPr algn="ctr"/>
            <a:r>
              <a:rPr lang="it-IT" b="1" dirty="0"/>
              <a:t>TERMINI</a:t>
            </a:r>
          </a:p>
        </p:txBody>
      </p:sp>
      <p:sp>
        <p:nvSpPr>
          <p:cNvPr id="3" name="Segnaposto contenuto 2">
            <a:extLst>
              <a:ext uri="{FF2B5EF4-FFF2-40B4-BE49-F238E27FC236}">
                <a16:creationId xmlns:a16="http://schemas.microsoft.com/office/drawing/2014/main" id="{736B6993-7725-8E48-956B-B528A4CF1739}"/>
              </a:ext>
            </a:extLst>
          </p:cNvPr>
          <p:cNvSpPr>
            <a:spLocks noGrp="1"/>
          </p:cNvSpPr>
          <p:nvPr>
            <p:ph idx="1"/>
          </p:nvPr>
        </p:nvSpPr>
        <p:spPr/>
        <p:txBody>
          <a:bodyPr>
            <a:noAutofit/>
          </a:bodyPr>
          <a:lstStyle/>
          <a:p>
            <a:pPr marL="0" indent="0" algn="just">
              <a:buNone/>
            </a:pPr>
            <a:r>
              <a:rPr lang="it-IT" sz="2700" b="1" u="sng" dirty="0">
                <a:solidFill>
                  <a:srgbClr val="FF0000"/>
                </a:solidFill>
              </a:rPr>
              <a:t>Termine per la costituzione delle parti intimate</a:t>
            </a:r>
            <a:r>
              <a:rPr lang="it-IT" sz="2700" dirty="0"/>
              <a:t>: termine non perentorio. </a:t>
            </a:r>
          </a:p>
          <a:p>
            <a:pPr marL="0" indent="0" algn="just">
              <a:buNone/>
            </a:pPr>
            <a:r>
              <a:rPr lang="it-IT" sz="2700" dirty="0"/>
              <a:t>«</a:t>
            </a:r>
            <a:r>
              <a:rPr lang="it-IT" sz="2700" i="1" dirty="0"/>
              <a:t>nel processo amministrativo, il termine di costituzione delle parti intimate, stabilito dall'art. 46 </a:t>
            </a:r>
            <a:r>
              <a:rPr lang="it-IT" sz="2700" i="1" dirty="0" err="1"/>
              <a:t>c.p.a</a:t>
            </a:r>
            <a:r>
              <a:rPr lang="it-IT" sz="2700" i="1" dirty="0"/>
              <a:t>., non ha carattere perentorio, essendo ammissibile la costituzione della parte sino all'udienza di discussione del ricorso; peraltro, nel caso di costituzione tardiva, la parte incorre nelle preclusioni e nelle decadenze dalle facoltà processuali di deposito di memorie, documenti e repliche ove siano decorsi i termini di cui all’art. 73, comma 1, </a:t>
            </a:r>
            <a:r>
              <a:rPr lang="it-IT" sz="2700" i="1" dirty="0" err="1"/>
              <a:t>c.p.a</a:t>
            </a:r>
            <a:r>
              <a:rPr lang="it-IT" sz="2700" i="1" dirty="0"/>
              <a:t>. sì che la costituzione è in tal caso ammessa nei limiti delle difese orali (cfr., tra le altre, </a:t>
            </a:r>
            <a:r>
              <a:rPr lang="it-IT" sz="2700" i="1" dirty="0" err="1"/>
              <a:t>Cons</a:t>
            </a:r>
            <a:r>
              <a:rPr lang="it-IT" sz="2700" i="1" dirty="0"/>
              <a:t>. Stato, Sez. VI, 23 agosto 2021 n. 5987 e Sez. V, 7 gennaio 2021 n. 218)</a:t>
            </a:r>
            <a:r>
              <a:rPr lang="it-IT" sz="2700" dirty="0"/>
              <a:t>» (</a:t>
            </a:r>
            <a:r>
              <a:rPr lang="it-IT" sz="2700" dirty="0" err="1"/>
              <a:t>Cons</a:t>
            </a:r>
            <a:r>
              <a:rPr lang="it-IT" sz="2700" dirty="0"/>
              <a:t>. St., VI, n. 9649/2023).</a:t>
            </a:r>
          </a:p>
          <a:p>
            <a:pPr marL="0" indent="0" algn="just">
              <a:buNone/>
            </a:pPr>
            <a:endParaRPr lang="it-IT" dirty="0"/>
          </a:p>
          <a:p>
            <a:pPr marL="0" indent="0" algn="just">
              <a:buNone/>
            </a:pPr>
            <a:endParaRPr lang="it-IT" sz="2600" dirty="0"/>
          </a:p>
          <a:p>
            <a:pPr marL="0" indent="0" algn="just">
              <a:buNone/>
            </a:pPr>
            <a:endParaRPr lang="it-IT" sz="2600" dirty="0"/>
          </a:p>
        </p:txBody>
      </p:sp>
    </p:spTree>
    <p:extLst>
      <p:ext uri="{BB962C8B-B14F-4D97-AF65-F5344CB8AC3E}">
        <p14:creationId xmlns:p14="http://schemas.microsoft.com/office/powerpoint/2010/main" val="231214427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13346</TotalTime>
  <Words>4469</Words>
  <Application>Microsoft Macintosh PowerPoint</Application>
  <PresentationFormat>Widescreen</PresentationFormat>
  <Paragraphs>178</Paragraphs>
  <Slides>37</Slides>
  <Notes>3</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37</vt:i4>
      </vt:variant>
    </vt:vector>
  </HeadingPairs>
  <TitlesOfParts>
    <vt:vector size="41" baseType="lpstr">
      <vt:lpstr>Arial</vt:lpstr>
      <vt:lpstr>Calibri</vt:lpstr>
      <vt:lpstr>Calibri Light</vt:lpstr>
      <vt:lpstr>Tema di Office</vt:lpstr>
      <vt:lpstr>TERMINI, PARTI, CRITERI DI REDAZIONE E LIMITI DIMENSIONALI</vt:lpstr>
      <vt:lpstr>TERMINI</vt:lpstr>
      <vt:lpstr>TERMINI</vt:lpstr>
      <vt:lpstr>TERMINI</vt:lpstr>
      <vt:lpstr>TERMINI</vt:lpstr>
      <vt:lpstr>TERMINI</vt:lpstr>
      <vt:lpstr>TERMINI</vt:lpstr>
      <vt:lpstr>TERMINI</vt:lpstr>
      <vt:lpstr>TERMINI</vt:lpstr>
      <vt:lpstr>TERMINI</vt:lpstr>
      <vt:lpstr>TERMINI</vt:lpstr>
      <vt:lpstr>TERMINI</vt:lpstr>
      <vt:lpstr>TERMINI</vt:lpstr>
      <vt:lpstr>TERMINI</vt:lpstr>
      <vt:lpstr>TERMINI</vt:lpstr>
      <vt:lpstr>TERMINI</vt:lpstr>
      <vt:lpstr>TERMINI</vt:lpstr>
      <vt:lpstr>TERMINI</vt:lpstr>
      <vt:lpstr>TERMINI</vt:lpstr>
      <vt:lpstr>TERMINI</vt:lpstr>
      <vt:lpstr>PARTI</vt:lpstr>
      <vt:lpstr>PARTI</vt:lpstr>
      <vt:lpstr>PARTI</vt:lpstr>
      <vt:lpstr>PARTI</vt:lpstr>
      <vt:lpstr>PARTI</vt:lpstr>
      <vt:lpstr>PARTI</vt:lpstr>
      <vt:lpstr>PARTI</vt:lpstr>
      <vt:lpstr>PARTI</vt:lpstr>
      <vt:lpstr>PARTI</vt:lpstr>
      <vt:lpstr>CRITERI DI REDAZIONE</vt:lpstr>
      <vt:lpstr>CRITERI DI REDAZIONE</vt:lpstr>
      <vt:lpstr>CRITERI DI REDAZIONE</vt:lpstr>
      <vt:lpstr>CRITERI DI REDAZIONE</vt:lpstr>
      <vt:lpstr>LIMITI DIMENSIONALI</vt:lpstr>
      <vt:lpstr>LIMITI DIMENSIONALI</vt:lpstr>
      <vt:lpstr>LIMITI DIMENSIONALI</vt:lpstr>
      <vt:lpstr>LIMITI DIMENSIONALI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Mda Padova01</dc:creator>
  <cp:lastModifiedBy>Alessandro Veronese</cp:lastModifiedBy>
  <cp:revision>553</cp:revision>
  <cp:lastPrinted>2024-10-14T09:58:09Z</cp:lastPrinted>
  <dcterms:created xsi:type="dcterms:W3CDTF">2019-03-30T09:24:58Z</dcterms:created>
  <dcterms:modified xsi:type="dcterms:W3CDTF">2024-10-14T17:17:56Z</dcterms:modified>
</cp:coreProperties>
</file>