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48"/>
  </p:notesMasterIdLst>
  <p:sldIdLst>
    <p:sldId id="256" r:id="rId2"/>
    <p:sldId id="274" r:id="rId3"/>
    <p:sldId id="301" r:id="rId4"/>
    <p:sldId id="257" r:id="rId5"/>
    <p:sldId id="302" r:id="rId6"/>
    <p:sldId id="259" r:id="rId7"/>
    <p:sldId id="260" r:id="rId8"/>
    <p:sldId id="261" r:id="rId9"/>
    <p:sldId id="262" r:id="rId10"/>
    <p:sldId id="263" r:id="rId11"/>
    <p:sldId id="264" r:id="rId12"/>
    <p:sldId id="265" r:id="rId13"/>
    <p:sldId id="304" r:id="rId14"/>
    <p:sldId id="266" r:id="rId15"/>
    <p:sldId id="267" r:id="rId16"/>
    <p:sldId id="268" r:id="rId17"/>
    <p:sldId id="269" r:id="rId18"/>
    <p:sldId id="270" r:id="rId19"/>
    <p:sldId id="271" r:id="rId20"/>
    <p:sldId id="272" r:id="rId21"/>
    <p:sldId id="273" r:id="rId22"/>
    <p:sldId id="303" r:id="rId23"/>
    <p:sldId id="275" r:id="rId24"/>
    <p:sldId id="276" r:id="rId25"/>
    <p:sldId id="277" r:id="rId26"/>
    <p:sldId id="278" r:id="rId27"/>
    <p:sldId id="279" r:id="rId28"/>
    <p:sldId id="280" r:id="rId29"/>
    <p:sldId id="291" r:id="rId30"/>
    <p:sldId id="286" r:id="rId31"/>
    <p:sldId id="285" r:id="rId32"/>
    <p:sldId id="283" r:id="rId33"/>
    <p:sldId id="292" r:id="rId34"/>
    <p:sldId id="293" r:id="rId35"/>
    <p:sldId id="281" r:id="rId36"/>
    <p:sldId id="294" r:id="rId37"/>
    <p:sldId id="295" r:id="rId38"/>
    <p:sldId id="282" r:id="rId39"/>
    <p:sldId id="297" r:id="rId40"/>
    <p:sldId id="298" r:id="rId41"/>
    <p:sldId id="299" r:id="rId42"/>
    <p:sldId id="287" r:id="rId43"/>
    <p:sldId id="288" r:id="rId44"/>
    <p:sldId id="289" r:id="rId45"/>
    <p:sldId id="290" r:id="rId46"/>
    <p:sldId id="300"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DFFAA5-6185-4016-96F5-8C71E4FF8ABC}" type="doc">
      <dgm:prSet loTypeId="urn:microsoft.com/office/officeart/2005/8/layout/arrow2" loCatId="process" qsTypeId="urn:microsoft.com/office/officeart/2005/8/quickstyle/simple1" qsCatId="simple" csTypeId="urn:microsoft.com/office/officeart/2005/8/colors/accent1_2" csCatId="accent1" phldr="1"/>
      <dgm:spPr/>
    </dgm:pt>
    <dgm:pt modelId="{8D9DD195-2FDC-45A8-9598-01DB09D69D4F}">
      <dgm:prSet phldrT="[Testo]"/>
      <dgm:spPr/>
      <dgm:t>
        <a:bodyPr/>
        <a:lstStyle/>
        <a:p>
          <a:r>
            <a:rPr lang="it-IT" dirty="0"/>
            <a:t>Istanza di tutela collegiale</a:t>
          </a:r>
        </a:p>
      </dgm:t>
    </dgm:pt>
    <dgm:pt modelId="{AC0CB32C-3F8F-4F15-94E8-45312A233D4A}" type="parTrans" cxnId="{3528FA76-5433-44E1-A698-F7CD9B2A1112}">
      <dgm:prSet/>
      <dgm:spPr/>
      <dgm:t>
        <a:bodyPr/>
        <a:lstStyle/>
        <a:p>
          <a:endParaRPr lang="it-IT"/>
        </a:p>
      </dgm:t>
    </dgm:pt>
    <dgm:pt modelId="{54B9AD52-AB7C-41A6-9821-165F159FD460}" type="sibTrans" cxnId="{3528FA76-5433-44E1-A698-F7CD9B2A1112}">
      <dgm:prSet/>
      <dgm:spPr/>
      <dgm:t>
        <a:bodyPr/>
        <a:lstStyle/>
        <a:p>
          <a:endParaRPr lang="it-IT"/>
        </a:p>
      </dgm:t>
    </dgm:pt>
    <dgm:pt modelId="{A1422C10-F8DD-4030-93DD-943F84264724}">
      <dgm:prSet phldrT="[Testo]"/>
      <dgm:spPr/>
      <dgm:t>
        <a:bodyPr/>
        <a:lstStyle/>
        <a:p>
          <a:r>
            <a:rPr lang="it-IT" dirty="0"/>
            <a:t>Istanza di tutela monocratica</a:t>
          </a:r>
        </a:p>
      </dgm:t>
    </dgm:pt>
    <dgm:pt modelId="{BA57AA04-918F-430A-BCBC-3446E21F874B}" type="parTrans" cxnId="{D37CA734-86BC-43F6-8084-C8D05BEDB2A1}">
      <dgm:prSet/>
      <dgm:spPr/>
      <dgm:t>
        <a:bodyPr/>
        <a:lstStyle/>
        <a:p>
          <a:endParaRPr lang="it-IT"/>
        </a:p>
      </dgm:t>
    </dgm:pt>
    <dgm:pt modelId="{54D438E1-F858-4708-8F95-4510E7D1D124}" type="sibTrans" cxnId="{D37CA734-86BC-43F6-8084-C8D05BEDB2A1}">
      <dgm:prSet/>
      <dgm:spPr/>
      <dgm:t>
        <a:bodyPr/>
        <a:lstStyle/>
        <a:p>
          <a:endParaRPr lang="it-IT"/>
        </a:p>
      </dgm:t>
    </dgm:pt>
    <dgm:pt modelId="{901AB43C-23C9-4014-950A-146C4795A0EC}">
      <dgm:prSet phldrT="[Testo]"/>
      <dgm:spPr/>
      <dgm:t>
        <a:bodyPr/>
        <a:lstStyle/>
        <a:p>
          <a:r>
            <a:rPr lang="it-IT" dirty="0"/>
            <a:t>Istanza di tutela monocratica </a:t>
          </a:r>
          <a:r>
            <a:rPr lang="it-IT" i="1" dirty="0"/>
            <a:t>ante </a:t>
          </a:r>
          <a:r>
            <a:rPr lang="it-IT" i="1" dirty="0" err="1"/>
            <a:t>causam</a:t>
          </a:r>
          <a:endParaRPr lang="it-IT" i="1" dirty="0"/>
        </a:p>
      </dgm:t>
    </dgm:pt>
    <dgm:pt modelId="{25B271C3-22EC-473C-BBCC-D0C4EB6AAC1D}" type="parTrans" cxnId="{02612C70-0041-484C-87E3-0A8EAE67C0CD}">
      <dgm:prSet/>
      <dgm:spPr/>
      <dgm:t>
        <a:bodyPr/>
        <a:lstStyle/>
        <a:p>
          <a:endParaRPr lang="it-IT"/>
        </a:p>
      </dgm:t>
    </dgm:pt>
    <dgm:pt modelId="{7FA13D72-96F3-4B62-A87F-6C5DDAB9B030}" type="sibTrans" cxnId="{02612C70-0041-484C-87E3-0A8EAE67C0CD}">
      <dgm:prSet/>
      <dgm:spPr/>
      <dgm:t>
        <a:bodyPr/>
        <a:lstStyle/>
        <a:p>
          <a:endParaRPr lang="it-IT"/>
        </a:p>
      </dgm:t>
    </dgm:pt>
    <dgm:pt modelId="{CD35182A-B63F-409E-B25B-97738500319A}" type="pres">
      <dgm:prSet presAssocID="{70DFFAA5-6185-4016-96F5-8C71E4FF8ABC}" presName="arrowDiagram" presStyleCnt="0">
        <dgm:presLayoutVars>
          <dgm:chMax val="5"/>
          <dgm:dir/>
          <dgm:resizeHandles val="exact"/>
        </dgm:presLayoutVars>
      </dgm:prSet>
      <dgm:spPr/>
    </dgm:pt>
    <dgm:pt modelId="{21272AEB-8082-4CD4-8761-456B12C92D5B}" type="pres">
      <dgm:prSet presAssocID="{70DFFAA5-6185-4016-96F5-8C71E4FF8ABC}" presName="arrow" presStyleLbl="bgShp" presStyleIdx="0" presStyleCnt="1"/>
      <dgm:spPr/>
    </dgm:pt>
    <dgm:pt modelId="{534E0BFA-BBFF-4837-B2BE-DED0A605835D}" type="pres">
      <dgm:prSet presAssocID="{70DFFAA5-6185-4016-96F5-8C71E4FF8ABC}" presName="arrowDiagram3" presStyleCnt="0"/>
      <dgm:spPr/>
    </dgm:pt>
    <dgm:pt modelId="{D00ABD2B-4DB2-412F-9A60-CD50FD412CF4}" type="pres">
      <dgm:prSet presAssocID="{8D9DD195-2FDC-45A8-9598-01DB09D69D4F}" presName="bullet3a" presStyleLbl="node1" presStyleIdx="0" presStyleCnt="3"/>
      <dgm:spPr/>
    </dgm:pt>
    <dgm:pt modelId="{756164AD-7879-4B7B-BBC4-885D986A1579}" type="pres">
      <dgm:prSet presAssocID="{8D9DD195-2FDC-45A8-9598-01DB09D69D4F}" presName="textBox3a" presStyleLbl="revTx" presStyleIdx="0" presStyleCnt="3">
        <dgm:presLayoutVars>
          <dgm:bulletEnabled val="1"/>
        </dgm:presLayoutVars>
      </dgm:prSet>
      <dgm:spPr/>
    </dgm:pt>
    <dgm:pt modelId="{BC0831C2-A446-44CA-8BF7-D6D69AFE8ECC}" type="pres">
      <dgm:prSet presAssocID="{A1422C10-F8DD-4030-93DD-943F84264724}" presName="bullet3b" presStyleLbl="node1" presStyleIdx="1" presStyleCnt="3"/>
      <dgm:spPr/>
    </dgm:pt>
    <dgm:pt modelId="{689F610D-0DFD-4ACA-A316-0A95CC4E863E}" type="pres">
      <dgm:prSet presAssocID="{A1422C10-F8DD-4030-93DD-943F84264724}" presName="textBox3b" presStyleLbl="revTx" presStyleIdx="1" presStyleCnt="3">
        <dgm:presLayoutVars>
          <dgm:bulletEnabled val="1"/>
        </dgm:presLayoutVars>
      </dgm:prSet>
      <dgm:spPr/>
    </dgm:pt>
    <dgm:pt modelId="{BD876661-BC67-4ADB-B6DD-F618545C5E1E}" type="pres">
      <dgm:prSet presAssocID="{901AB43C-23C9-4014-950A-146C4795A0EC}" presName="bullet3c" presStyleLbl="node1" presStyleIdx="2" presStyleCnt="3"/>
      <dgm:spPr/>
    </dgm:pt>
    <dgm:pt modelId="{F97CCD7F-1009-494C-B652-308ABC07B839}" type="pres">
      <dgm:prSet presAssocID="{901AB43C-23C9-4014-950A-146C4795A0EC}" presName="textBox3c" presStyleLbl="revTx" presStyleIdx="2" presStyleCnt="3">
        <dgm:presLayoutVars>
          <dgm:bulletEnabled val="1"/>
        </dgm:presLayoutVars>
      </dgm:prSet>
      <dgm:spPr/>
    </dgm:pt>
  </dgm:ptLst>
  <dgm:cxnLst>
    <dgm:cxn modelId="{C8AC8C09-E079-462B-AEDA-FAC6B449F455}" type="presOf" srcId="{901AB43C-23C9-4014-950A-146C4795A0EC}" destId="{F97CCD7F-1009-494C-B652-308ABC07B839}" srcOrd="0" destOrd="0" presId="urn:microsoft.com/office/officeart/2005/8/layout/arrow2"/>
    <dgm:cxn modelId="{6BE52E1F-FCAF-49ED-B319-684589E74D5C}" type="presOf" srcId="{70DFFAA5-6185-4016-96F5-8C71E4FF8ABC}" destId="{CD35182A-B63F-409E-B25B-97738500319A}" srcOrd="0" destOrd="0" presId="urn:microsoft.com/office/officeart/2005/8/layout/arrow2"/>
    <dgm:cxn modelId="{D37CA734-86BC-43F6-8084-C8D05BEDB2A1}" srcId="{70DFFAA5-6185-4016-96F5-8C71E4FF8ABC}" destId="{A1422C10-F8DD-4030-93DD-943F84264724}" srcOrd="1" destOrd="0" parTransId="{BA57AA04-918F-430A-BCBC-3446E21F874B}" sibTransId="{54D438E1-F858-4708-8F95-4510E7D1D124}"/>
    <dgm:cxn modelId="{02612C70-0041-484C-87E3-0A8EAE67C0CD}" srcId="{70DFFAA5-6185-4016-96F5-8C71E4FF8ABC}" destId="{901AB43C-23C9-4014-950A-146C4795A0EC}" srcOrd="2" destOrd="0" parTransId="{25B271C3-22EC-473C-BBCC-D0C4EB6AAC1D}" sibTransId="{7FA13D72-96F3-4B62-A87F-6C5DDAB9B030}"/>
    <dgm:cxn modelId="{3528FA76-5433-44E1-A698-F7CD9B2A1112}" srcId="{70DFFAA5-6185-4016-96F5-8C71E4FF8ABC}" destId="{8D9DD195-2FDC-45A8-9598-01DB09D69D4F}" srcOrd="0" destOrd="0" parTransId="{AC0CB32C-3F8F-4F15-94E8-45312A233D4A}" sibTransId="{54B9AD52-AB7C-41A6-9821-165F159FD460}"/>
    <dgm:cxn modelId="{DC123582-FF6E-4DC9-A33A-C647BE1ABA85}" type="presOf" srcId="{8D9DD195-2FDC-45A8-9598-01DB09D69D4F}" destId="{756164AD-7879-4B7B-BBC4-885D986A1579}" srcOrd="0" destOrd="0" presId="urn:microsoft.com/office/officeart/2005/8/layout/arrow2"/>
    <dgm:cxn modelId="{FD782C87-F405-4926-9F40-F3A40B464625}" type="presOf" srcId="{A1422C10-F8DD-4030-93DD-943F84264724}" destId="{689F610D-0DFD-4ACA-A316-0A95CC4E863E}" srcOrd="0" destOrd="0" presId="urn:microsoft.com/office/officeart/2005/8/layout/arrow2"/>
    <dgm:cxn modelId="{DCC39386-E317-4FD9-B095-B355A9CD4918}" type="presParOf" srcId="{CD35182A-B63F-409E-B25B-97738500319A}" destId="{21272AEB-8082-4CD4-8761-456B12C92D5B}" srcOrd="0" destOrd="0" presId="urn:microsoft.com/office/officeart/2005/8/layout/arrow2"/>
    <dgm:cxn modelId="{DAD83991-86A2-412D-8C08-212BC326A590}" type="presParOf" srcId="{CD35182A-B63F-409E-B25B-97738500319A}" destId="{534E0BFA-BBFF-4837-B2BE-DED0A605835D}" srcOrd="1" destOrd="0" presId="urn:microsoft.com/office/officeart/2005/8/layout/arrow2"/>
    <dgm:cxn modelId="{EC521D79-B522-46C8-A809-D74B287010A4}" type="presParOf" srcId="{534E0BFA-BBFF-4837-B2BE-DED0A605835D}" destId="{D00ABD2B-4DB2-412F-9A60-CD50FD412CF4}" srcOrd="0" destOrd="0" presId="urn:microsoft.com/office/officeart/2005/8/layout/arrow2"/>
    <dgm:cxn modelId="{FFBE0FB5-70BF-4F61-80F3-6035C5BE3444}" type="presParOf" srcId="{534E0BFA-BBFF-4837-B2BE-DED0A605835D}" destId="{756164AD-7879-4B7B-BBC4-885D986A1579}" srcOrd="1" destOrd="0" presId="urn:microsoft.com/office/officeart/2005/8/layout/arrow2"/>
    <dgm:cxn modelId="{72ED1227-DCDC-4AF4-9A93-65D630C75FDC}" type="presParOf" srcId="{534E0BFA-BBFF-4837-B2BE-DED0A605835D}" destId="{BC0831C2-A446-44CA-8BF7-D6D69AFE8ECC}" srcOrd="2" destOrd="0" presId="urn:microsoft.com/office/officeart/2005/8/layout/arrow2"/>
    <dgm:cxn modelId="{C0B71616-3D17-4DB4-A523-B973A8F0050D}" type="presParOf" srcId="{534E0BFA-BBFF-4837-B2BE-DED0A605835D}" destId="{689F610D-0DFD-4ACA-A316-0A95CC4E863E}" srcOrd="3" destOrd="0" presId="urn:microsoft.com/office/officeart/2005/8/layout/arrow2"/>
    <dgm:cxn modelId="{2BF84CDB-8D2F-45AD-A4BC-6C4EBB0D872C}" type="presParOf" srcId="{534E0BFA-BBFF-4837-B2BE-DED0A605835D}" destId="{BD876661-BC67-4ADB-B6DD-F618545C5E1E}" srcOrd="4" destOrd="0" presId="urn:microsoft.com/office/officeart/2005/8/layout/arrow2"/>
    <dgm:cxn modelId="{C5F65846-F408-4427-8C6A-8D1905B0E1C3}" type="presParOf" srcId="{534E0BFA-BBFF-4837-B2BE-DED0A605835D}" destId="{F97CCD7F-1009-494C-B652-308ABC07B839}"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1A9672-1F98-4CE8-A320-F0E784A5C7B6}"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it-IT"/>
        </a:p>
      </dgm:t>
    </dgm:pt>
    <dgm:pt modelId="{A7780637-547E-48CC-831E-824BBCDD679C}">
      <dgm:prSet phldrT="[Testo]"/>
      <dgm:spPr/>
      <dgm:t>
        <a:bodyPr/>
        <a:lstStyle/>
        <a:p>
          <a:r>
            <a:rPr lang="it-IT" b="1" dirty="0"/>
            <a:t>FUMUS BONI IURIS</a:t>
          </a:r>
        </a:p>
      </dgm:t>
    </dgm:pt>
    <dgm:pt modelId="{90F9D2BC-FE90-40D8-BC9D-621C893E1633}" type="parTrans" cxnId="{2CEBF9B5-DE64-402E-9D58-A2631C90E435}">
      <dgm:prSet/>
      <dgm:spPr/>
      <dgm:t>
        <a:bodyPr/>
        <a:lstStyle/>
        <a:p>
          <a:endParaRPr lang="it-IT" b="1"/>
        </a:p>
      </dgm:t>
    </dgm:pt>
    <dgm:pt modelId="{7CB5BAC5-79B2-4666-A643-565832CE7F7F}" type="sibTrans" cxnId="{2CEBF9B5-DE64-402E-9D58-A2631C90E435}">
      <dgm:prSet/>
      <dgm:spPr/>
      <dgm:t>
        <a:bodyPr/>
        <a:lstStyle/>
        <a:p>
          <a:endParaRPr lang="it-IT" b="1"/>
        </a:p>
      </dgm:t>
    </dgm:pt>
    <dgm:pt modelId="{8B0FFD73-865B-4BB1-BF6E-4DDD04784A79}">
      <dgm:prSet phldrT="[Testo]"/>
      <dgm:spPr/>
      <dgm:t>
        <a:bodyPr/>
        <a:lstStyle/>
        <a:p>
          <a:r>
            <a:rPr lang="it-IT" b="1" dirty="0"/>
            <a:t>PERICULUM IN MORA</a:t>
          </a:r>
        </a:p>
      </dgm:t>
    </dgm:pt>
    <dgm:pt modelId="{B643B149-E98C-4F5A-B3AB-9D88B27084FA}" type="parTrans" cxnId="{23D1F493-7EFC-42DE-BEED-A07603B8EAC6}">
      <dgm:prSet/>
      <dgm:spPr/>
      <dgm:t>
        <a:bodyPr/>
        <a:lstStyle/>
        <a:p>
          <a:endParaRPr lang="it-IT" b="1"/>
        </a:p>
      </dgm:t>
    </dgm:pt>
    <dgm:pt modelId="{75D8E5EB-4A20-4B0C-AB89-F8406C7AC02D}" type="sibTrans" cxnId="{23D1F493-7EFC-42DE-BEED-A07603B8EAC6}">
      <dgm:prSet/>
      <dgm:spPr/>
      <dgm:t>
        <a:bodyPr/>
        <a:lstStyle/>
        <a:p>
          <a:endParaRPr lang="it-IT" b="1"/>
        </a:p>
      </dgm:t>
    </dgm:pt>
    <dgm:pt modelId="{DAC9F7E4-03BB-435D-A1B1-AB94747B66A4}" type="pres">
      <dgm:prSet presAssocID="{3F1A9672-1F98-4CE8-A320-F0E784A5C7B6}" presName="Name0" presStyleCnt="0">
        <dgm:presLayoutVars>
          <dgm:dir/>
          <dgm:resizeHandles val="exact"/>
        </dgm:presLayoutVars>
      </dgm:prSet>
      <dgm:spPr/>
    </dgm:pt>
    <dgm:pt modelId="{4EC31D7A-3C29-4B92-8E28-EF957AF91376}" type="pres">
      <dgm:prSet presAssocID="{A7780637-547E-48CC-831E-824BBCDD679C}" presName="Name5" presStyleLbl="vennNode1" presStyleIdx="0" presStyleCnt="2">
        <dgm:presLayoutVars>
          <dgm:bulletEnabled val="1"/>
        </dgm:presLayoutVars>
      </dgm:prSet>
      <dgm:spPr/>
    </dgm:pt>
    <dgm:pt modelId="{CC4B7D03-6360-4EDE-8929-65F511B954F7}" type="pres">
      <dgm:prSet presAssocID="{7CB5BAC5-79B2-4666-A643-565832CE7F7F}" presName="space" presStyleCnt="0"/>
      <dgm:spPr/>
    </dgm:pt>
    <dgm:pt modelId="{F2982383-D381-4AE4-B8B9-068464F9D584}" type="pres">
      <dgm:prSet presAssocID="{8B0FFD73-865B-4BB1-BF6E-4DDD04784A79}" presName="Name5" presStyleLbl="vennNode1" presStyleIdx="1" presStyleCnt="2">
        <dgm:presLayoutVars>
          <dgm:bulletEnabled val="1"/>
        </dgm:presLayoutVars>
      </dgm:prSet>
      <dgm:spPr/>
    </dgm:pt>
  </dgm:ptLst>
  <dgm:cxnLst>
    <dgm:cxn modelId="{82AC302D-7CBB-4E15-ADEF-5F163EAA20F5}" type="presOf" srcId="{A7780637-547E-48CC-831E-824BBCDD679C}" destId="{4EC31D7A-3C29-4B92-8E28-EF957AF91376}" srcOrd="0" destOrd="0" presId="urn:microsoft.com/office/officeart/2005/8/layout/venn3"/>
    <dgm:cxn modelId="{23D1F493-7EFC-42DE-BEED-A07603B8EAC6}" srcId="{3F1A9672-1F98-4CE8-A320-F0E784A5C7B6}" destId="{8B0FFD73-865B-4BB1-BF6E-4DDD04784A79}" srcOrd="1" destOrd="0" parTransId="{B643B149-E98C-4F5A-B3AB-9D88B27084FA}" sibTransId="{75D8E5EB-4A20-4B0C-AB89-F8406C7AC02D}"/>
    <dgm:cxn modelId="{DE200395-D9A4-42C3-8815-1B5281F3CFDE}" type="presOf" srcId="{8B0FFD73-865B-4BB1-BF6E-4DDD04784A79}" destId="{F2982383-D381-4AE4-B8B9-068464F9D584}" srcOrd="0" destOrd="0" presId="urn:microsoft.com/office/officeart/2005/8/layout/venn3"/>
    <dgm:cxn modelId="{B42E6DB1-2804-4450-B00E-B3B896250D04}" type="presOf" srcId="{3F1A9672-1F98-4CE8-A320-F0E784A5C7B6}" destId="{DAC9F7E4-03BB-435D-A1B1-AB94747B66A4}" srcOrd="0" destOrd="0" presId="urn:microsoft.com/office/officeart/2005/8/layout/venn3"/>
    <dgm:cxn modelId="{2CEBF9B5-DE64-402E-9D58-A2631C90E435}" srcId="{3F1A9672-1F98-4CE8-A320-F0E784A5C7B6}" destId="{A7780637-547E-48CC-831E-824BBCDD679C}" srcOrd="0" destOrd="0" parTransId="{90F9D2BC-FE90-40D8-BC9D-621C893E1633}" sibTransId="{7CB5BAC5-79B2-4666-A643-565832CE7F7F}"/>
    <dgm:cxn modelId="{602928D4-6F81-406F-A501-7A4D2BF14080}" type="presParOf" srcId="{DAC9F7E4-03BB-435D-A1B1-AB94747B66A4}" destId="{4EC31D7A-3C29-4B92-8E28-EF957AF91376}" srcOrd="0" destOrd="0" presId="urn:microsoft.com/office/officeart/2005/8/layout/venn3"/>
    <dgm:cxn modelId="{BBAB6676-7D9F-44F0-923F-72EC6E26B7E4}" type="presParOf" srcId="{DAC9F7E4-03BB-435D-A1B1-AB94747B66A4}" destId="{CC4B7D03-6360-4EDE-8929-65F511B954F7}" srcOrd="1" destOrd="0" presId="urn:microsoft.com/office/officeart/2005/8/layout/venn3"/>
    <dgm:cxn modelId="{863F07B1-4F96-4326-9E3C-988532FB9500}" type="presParOf" srcId="{DAC9F7E4-03BB-435D-A1B1-AB94747B66A4}" destId="{F2982383-D381-4AE4-B8B9-068464F9D584}" srcOrd="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FA45B70-C619-442C-B095-9367D1479452}" type="doc">
      <dgm:prSet loTypeId="urn:microsoft.com/office/officeart/2005/8/layout/hProcess11" loCatId="process" qsTypeId="urn:microsoft.com/office/officeart/2005/8/quickstyle/simple1" qsCatId="simple" csTypeId="urn:microsoft.com/office/officeart/2005/8/colors/accent1_2" csCatId="accent1" phldr="1"/>
      <dgm:spPr/>
    </dgm:pt>
    <dgm:pt modelId="{D49C2AD5-06B3-4299-A215-BFCAC8FB4184}">
      <dgm:prSet phldrT="[Testo]" custT="1"/>
      <dgm:spPr/>
      <dgm:t>
        <a:bodyPr/>
        <a:lstStyle/>
        <a:p>
          <a:r>
            <a:rPr lang="it-IT" sz="1800" dirty="0"/>
            <a:t>Notifica del ricorso</a:t>
          </a:r>
          <a:endParaRPr lang="it-IT" sz="1800" b="1" dirty="0"/>
        </a:p>
      </dgm:t>
    </dgm:pt>
    <dgm:pt modelId="{F677A357-D58F-4D48-B6C0-BCCD5AAFC6B2}" type="parTrans" cxnId="{11AD42B3-CB12-4845-AEE6-926FBCDDF97B}">
      <dgm:prSet/>
      <dgm:spPr/>
      <dgm:t>
        <a:bodyPr/>
        <a:lstStyle/>
        <a:p>
          <a:endParaRPr lang="it-IT"/>
        </a:p>
      </dgm:t>
    </dgm:pt>
    <dgm:pt modelId="{FBE64B55-6E44-4D77-B5C4-D9BE2055D91A}" type="sibTrans" cxnId="{11AD42B3-CB12-4845-AEE6-926FBCDDF97B}">
      <dgm:prSet/>
      <dgm:spPr/>
      <dgm:t>
        <a:bodyPr/>
        <a:lstStyle/>
        <a:p>
          <a:endParaRPr lang="it-IT"/>
        </a:p>
      </dgm:t>
    </dgm:pt>
    <dgm:pt modelId="{E9DA0ADF-DE9E-42A3-8AFE-FC399CD5BEB0}">
      <dgm:prSet phldrT="[Testo]"/>
      <dgm:spPr/>
      <dgm:t>
        <a:bodyPr/>
        <a:lstStyle/>
        <a:p>
          <a:r>
            <a:rPr lang="it-IT" b="1" dirty="0"/>
            <a:t>UDIENZA IN CAMERA DI CONSIGLIO (C.C.) </a:t>
          </a:r>
        </a:p>
        <a:p>
          <a:r>
            <a:rPr lang="it-IT" dirty="0"/>
            <a:t>(con possibilità di costituirsi e, in via eccezionale, di produrre documenti)</a:t>
          </a:r>
        </a:p>
        <a:p>
          <a:r>
            <a:rPr lang="it-IT" dirty="0"/>
            <a:t>nella prima C.C. successiva al 20° giorno dal perfezionamento, anche per il destinatario, dell'ultima notificazione</a:t>
          </a:r>
        </a:p>
        <a:p>
          <a:r>
            <a:rPr lang="it-IT" dirty="0"/>
            <a:t>nella prima C.C. successiva </a:t>
          </a:r>
          <a:r>
            <a:rPr lang="it-IT" b="0" i="0" dirty="0"/>
            <a:t>al 10° giorno dal deposito del ricorso</a:t>
          </a:r>
          <a:endParaRPr lang="it-IT" dirty="0"/>
        </a:p>
      </dgm:t>
    </dgm:pt>
    <dgm:pt modelId="{0C3480F7-52C4-4461-BB12-1D372AE99015}" type="parTrans" cxnId="{8E5A37FC-2D84-4DFF-B85A-4B70D1FF5EB9}">
      <dgm:prSet/>
      <dgm:spPr/>
      <dgm:t>
        <a:bodyPr/>
        <a:lstStyle/>
        <a:p>
          <a:endParaRPr lang="it-IT"/>
        </a:p>
      </dgm:t>
    </dgm:pt>
    <dgm:pt modelId="{2F7FBCBB-19FB-4BB5-AFA4-38D72E7FDF46}" type="sibTrans" cxnId="{8E5A37FC-2D84-4DFF-B85A-4B70D1FF5EB9}">
      <dgm:prSet/>
      <dgm:spPr/>
      <dgm:t>
        <a:bodyPr/>
        <a:lstStyle/>
        <a:p>
          <a:endParaRPr lang="it-IT"/>
        </a:p>
      </dgm:t>
    </dgm:pt>
    <dgm:pt modelId="{AFA29167-129A-4284-8DA6-0B340E895A7D}">
      <dgm:prSet phldrT="[Testo]" custT="1"/>
      <dgm:spPr/>
      <dgm:t>
        <a:bodyPr/>
        <a:lstStyle/>
        <a:p>
          <a:r>
            <a:rPr lang="it-IT" sz="1800" b="1" dirty="0"/>
            <a:t>2 giorni LIBERI </a:t>
          </a:r>
          <a:r>
            <a:rPr lang="it-IT" sz="1800" dirty="0"/>
            <a:t>prima della camera di consiglio, termine per </a:t>
          </a:r>
          <a:r>
            <a:rPr lang="it-IT" sz="1800" b="1" dirty="0"/>
            <a:t>memorie e/o documenti</a:t>
          </a:r>
        </a:p>
      </dgm:t>
    </dgm:pt>
    <dgm:pt modelId="{E55E550A-8E77-4F6D-923B-F8FCCD719855}" type="parTrans" cxnId="{D12DA68C-4E90-4E80-B023-96CD53DAB149}">
      <dgm:prSet/>
      <dgm:spPr/>
      <dgm:t>
        <a:bodyPr/>
        <a:lstStyle/>
        <a:p>
          <a:endParaRPr lang="it-IT"/>
        </a:p>
      </dgm:t>
    </dgm:pt>
    <dgm:pt modelId="{FA4AB17F-A659-491A-B9ED-EE1FB037CC9C}" type="sibTrans" cxnId="{D12DA68C-4E90-4E80-B023-96CD53DAB149}">
      <dgm:prSet/>
      <dgm:spPr/>
      <dgm:t>
        <a:bodyPr/>
        <a:lstStyle/>
        <a:p>
          <a:endParaRPr lang="it-IT"/>
        </a:p>
      </dgm:t>
    </dgm:pt>
    <dgm:pt modelId="{5E2387A9-B397-44CC-A734-E427C914DD71}">
      <dgm:prSet phldrT="[Testo]" custT="1"/>
      <dgm:spPr/>
      <dgm:t>
        <a:bodyPr/>
        <a:lstStyle/>
        <a:p>
          <a:r>
            <a:rPr lang="it-IT" sz="1800" b="0" dirty="0"/>
            <a:t>Deposito del ricorso</a:t>
          </a:r>
        </a:p>
      </dgm:t>
    </dgm:pt>
    <dgm:pt modelId="{61EE265A-BB42-4C55-857D-A5BA64E95A75}" type="parTrans" cxnId="{C316F65C-ECC0-4359-A23C-28923284B241}">
      <dgm:prSet/>
      <dgm:spPr/>
      <dgm:t>
        <a:bodyPr/>
        <a:lstStyle/>
        <a:p>
          <a:endParaRPr lang="it-IT"/>
        </a:p>
      </dgm:t>
    </dgm:pt>
    <dgm:pt modelId="{D91B2B96-154E-4365-B338-3A36504B52B8}" type="sibTrans" cxnId="{C316F65C-ECC0-4359-A23C-28923284B241}">
      <dgm:prSet/>
      <dgm:spPr/>
      <dgm:t>
        <a:bodyPr/>
        <a:lstStyle/>
        <a:p>
          <a:endParaRPr lang="it-IT"/>
        </a:p>
      </dgm:t>
    </dgm:pt>
    <dgm:pt modelId="{83C0496E-0A42-4DE5-9CCF-E244DA17C9A4}" type="pres">
      <dgm:prSet presAssocID="{FFA45B70-C619-442C-B095-9367D1479452}" presName="Name0" presStyleCnt="0">
        <dgm:presLayoutVars>
          <dgm:dir/>
          <dgm:resizeHandles val="exact"/>
        </dgm:presLayoutVars>
      </dgm:prSet>
      <dgm:spPr/>
    </dgm:pt>
    <dgm:pt modelId="{82731B80-395C-4911-9DA9-A6A847CC9266}" type="pres">
      <dgm:prSet presAssocID="{FFA45B70-C619-442C-B095-9367D1479452}" presName="arrow" presStyleLbl="bgShp" presStyleIdx="0" presStyleCnt="1"/>
      <dgm:spPr/>
    </dgm:pt>
    <dgm:pt modelId="{9E520EB0-3DDC-45E2-BB8D-32D9A3FC80A0}" type="pres">
      <dgm:prSet presAssocID="{FFA45B70-C619-442C-B095-9367D1479452}" presName="points" presStyleCnt="0"/>
      <dgm:spPr/>
    </dgm:pt>
    <dgm:pt modelId="{BB3D914B-5AA9-432B-86F1-1BC8FDCE8970}" type="pres">
      <dgm:prSet presAssocID="{D49C2AD5-06B3-4299-A215-BFCAC8FB4184}" presName="compositeA" presStyleCnt="0"/>
      <dgm:spPr/>
    </dgm:pt>
    <dgm:pt modelId="{CE59BCDC-1602-4442-BD64-8B29F8C4FA4D}" type="pres">
      <dgm:prSet presAssocID="{D49C2AD5-06B3-4299-A215-BFCAC8FB4184}" presName="textA" presStyleLbl="revTx" presStyleIdx="0" presStyleCnt="4" custScaleX="114341">
        <dgm:presLayoutVars>
          <dgm:bulletEnabled val="1"/>
        </dgm:presLayoutVars>
      </dgm:prSet>
      <dgm:spPr/>
    </dgm:pt>
    <dgm:pt modelId="{59B2D0D9-85C6-42CF-AAD8-B6301D264BAC}" type="pres">
      <dgm:prSet presAssocID="{D49C2AD5-06B3-4299-A215-BFCAC8FB4184}" presName="circleA" presStyleLbl="node1" presStyleIdx="0" presStyleCnt="4"/>
      <dgm:spPr/>
    </dgm:pt>
    <dgm:pt modelId="{2BD21FB3-719B-4FCD-BC2C-3B56D07AEDA6}" type="pres">
      <dgm:prSet presAssocID="{D49C2AD5-06B3-4299-A215-BFCAC8FB4184}" presName="spaceA" presStyleCnt="0"/>
      <dgm:spPr/>
    </dgm:pt>
    <dgm:pt modelId="{F4D61F62-4437-4186-8723-B64F1DC0D811}" type="pres">
      <dgm:prSet presAssocID="{FBE64B55-6E44-4D77-B5C4-D9BE2055D91A}" presName="space" presStyleCnt="0"/>
      <dgm:spPr/>
    </dgm:pt>
    <dgm:pt modelId="{DEBEFB50-D90E-4BA6-8A05-6CD9D8EE9152}" type="pres">
      <dgm:prSet presAssocID="{5E2387A9-B397-44CC-A734-E427C914DD71}" presName="compositeB" presStyleCnt="0"/>
      <dgm:spPr/>
    </dgm:pt>
    <dgm:pt modelId="{DDEE5B8B-9C24-4A84-8760-FD93732FA7D4}" type="pres">
      <dgm:prSet presAssocID="{5E2387A9-B397-44CC-A734-E427C914DD71}" presName="textB" presStyleLbl="revTx" presStyleIdx="1" presStyleCnt="4" custScaleX="130010">
        <dgm:presLayoutVars>
          <dgm:bulletEnabled val="1"/>
        </dgm:presLayoutVars>
      </dgm:prSet>
      <dgm:spPr/>
    </dgm:pt>
    <dgm:pt modelId="{A9118ED0-E1E1-4E81-8BD0-DA421F8744DA}" type="pres">
      <dgm:prSet presAssocID="{5E2387A9-B397-44CC-A734-E427C914DD71}" presName="circleB" presStyleLbl="node1" presStyleIdx="1" presStyleCnt="4"/>
      <dgm:spPr/>
    </dgm:pt>
    <dgm:pt modelId="{BAA19CF1-8DC0-41A6-A105-5BCD47A35024}" type="pres">
      <dgm:prSet presAssocID="{5E2387A9-B397-44CC-A734-E427C914DD71}" presName="spaceB" presStyleCnt="0"/>
      <dgm:spPr/>
    </dgm:pt>
    <dgm:pt modelId="{D58A2262-6856-4A49-9DE2-120B89B3E7AB}" type="pres">
      <dgm:prSet presAssocID="{D91B2B96-154E-4365-B338-3A36504B52B8}" presName="space" presStyleCnt="0"/>
      <dgm:spPr/>
    </dgm:pt>
    <dgm:pt modelId="{009018F4-274C-444A-94C8-41268B7D44F7}" type="pres">
      <dgm:prSet presAssocID="{AFA29167-129A-4284-8DA6-0B340E895A7D}" presName="compositeA" presStyleCnt="0"/>
      <dgm:spPr/>
    </dgm:pt>
    <dgm:pt modelId="{66187C9A-D51E-419D-ACF9-0022759D4B3A}" type="pres">
      <dgm:prSet presAssocID="{AFA29167-129A-4284-8DA6-0B340E895A7D}" presName="textA" presStyleLbl="revTx" presStyleIdx="2" presStyleCnt="4" custScaleX="279747">
        <dgm:presLayoutVars>
          <dgm:bulletEnabled val="1"/>
        </dgm:presLayoutVars>
      </dgm:prSet>
      <dgm:spPr/>
    </dgm:pt>
    <dgm:pt modelId="{54A1DE6E-5497-42C9-BB3D-D68B35F95E2B}" type="pres">
      <dgm:prSet presAssocID="{AFA29167-129A-4284-8DA6-0B340E895A7D}" presName="circleA" presStyleLbl="node1" presStyleIdx="2" presStyleCnt="4"/>
      <dgm:spPr/>
    </dgm:pt>
    <dgm:pt modelId="{5A099BFD-B371-450D-BB18-012EBA8C2C68}" type="pres">
      <dgm:prSet presAssocID="{AFA29167-129A-4284-8DA6-0B340E895A7D}" presName="spaceA" presStyleCnt="0"/>
      <dgm:spPr/>
    </dgm:pt>
    <dgm:pt modelId="{AC4D89A7-719D-459A-B2BE-D01CF00546B8}" type="pres">
      <dgm:prSet presAssocID="{FA4AB17F-A659-491A-B9ED-EE1FB037CC9C}" presName="space" presStyleCnt="0"/>
      <dgm:spPr/>
    </dgm:pt>
    <dgm:pt modelId="{95677B14-11F3-46F4-80BB-68DDB066A8F1}" type="pres">
      <dgm:prSet presAssocID="{E9DA0ADF-DE9E-42A3-8AFE-FC399CD5BEB0}" presName="compositeB" presStyleCnt="0"/>
      <dgm:spPr/>
    </dgm:pt>
    <dgm:pt modelId="{BFBB6005-0773-4B5D-841B-9E5251E4AC3F}" type="pres">
      <dgm:prSet presAssocID="{E9DA0ADF-DE9E-42A3-8AFE-FC399CD5BEB0}" presName="textB" presStyleLbl="revTx" presStyleIdx="3" presStyleCnt="4" custScaleX="379046">
        <dgm:presLayoutVars>
          <dgm:bulletEnabled val="1"/>
        </dgm:presLayoutVars>
      </dgm:prSet>
      <dgm:spPr/>
    </dgm:pt>
    <dgm:pt modelId="{ECC88D4F-BF0B-4576-A9A2-1DF34EAC399A}" type="pres">
      <dgm:prSet presAssocID="{E9DA0ADF-DE9E-42A3-8AFE-FC399CD5BEB0}" presName="circleB" presStyleLbl="node1" presStyleIdx="3" presStyleCnt="4"/>
      <dgm:spPr/>
    </dgm:pt>
    <dgm:pt modelId="{3D7D0F5E-6157-4530-AC5E-D01FC59CA4F9}" type="pres">
      <dgm:prSet presAssocID="{E9DA0ADF-DE9E-42A3-8AFE-FC399CD5BEB0}" presName="spaceB" presStyleCnt="0"/>
      <dgm:spPr/>
    </dgm:pt>
  </dgm:ptLst>
  <dgm:cxnLst>
    <dgm:cxn modelId="{EDEAE202-741D-47D7-9313-E15C1DDD2C68}" type="presOf" srcId="{D49C2AD5-06B3-4299-A215-BFCAC8FB4184}" destId="{CE59BCDC-1602-4442-BD64-8B29F8C4FA4D}" srcOrd="0" destOrd="0" presId="urn:microsoft.com/office/officeart/2005/8/layout/hProcess11"/>
    <dgm:cxn modelId="{DE5F731D-A4CB-442E-BB27-D4C1942C1160}" type="presOf" srcId="{5E2387A9-B397-44CC-A734-E427C914DD71}" destId="{DDEE5B8B-9C24-4A84-8760-FD93732FA7D4}" srcOrd="0" destOrd="0" presId="urn:microsoft.com/office/officeart/2005/8/layout/hProcess11"/>
    <dgm:cxn modelId="{C316F65C-ECC0-4359-A23C-28923284B241}" srcId="{FFA45B70-C619-442C-B095-9367D1479452}" destId="{5E2387A9-B397-44CC-A734-E427C914DD71}" srcOrd="1" destOrd="0" parTransId="{61EE265A-BB42-4C55-857D-A5BA64E95A75}" sibTransId="{D91B2B96-154E-4365-B338-3A36504B52B8}"/>
    <dgm:cxn modelId="{4FCA5141-7172-41B9-B681-44230561F790}" type="presOf" srcId="{E9DA0ADF-DE9E-42A3-8AFE-FC399CD5BEB0}" destId="{BFBB6005-0773-4B5D-841B-9E5251E4AC3F}" srcOrd="0" destOrd="0" presId="urn:microsoft.com/office/officeart/2005/8/layout/hProcess11"/>
    <dgm:cxn modelId="{F3B10A70-9689-4966-B614-1CA88FE5D4D6}" type="presOf" srcId="{AFA29167-129A-4284-8DA6-0B340E895A7D}" destId="{66187C9A-D51E-419D-ACF9-0022759D4B3A}" srcOrd="0" destOrd="0" presId="urn:microsoft.com/office/officeart/2005/8/layout/hProcess11"/>
    <dgm:cxn modelId="{D12DA68C-4E90-4E80-B023-96CD53DAB149}" srcId="{FFA45B70-C619-442C-B095-9367D1479452}" destId="{AFA29167-129A-4284-8DA6-0B340E895A7D}" srcOrd="2" destOrd="0" parTransId="{E55E550A-8E77-4F6D-923B-F8FCCD719855}" sibTransId="{FA4AB17F-A659-491A-B9ED-EE1FB037CC9C}"/>
    <dgm:cxn modelId="{11AD42B3-CB12-4845-AEE6-926FBCDDF97B}" srcId="{FFA45B70-C619-442C-B095-9367D1479452}" destId="{D49C2AD5-06B3-4299-A215-BFCAC8FB4184}" srcOrd="0" destOrd="0" parTransId="{F677A357-D58F-4D48-B6C0-BCCD5AAFC6B2}" sibTransId="{FBE64B55-6E44-4D77-B5C4-D9BE2055D91A}"/>
    <dgm:cxn modelId="{02B76DE2-2888-4A57-BDFE-9D9C93068A4B}" type="presOf" srcId="{FFA45B70-C619-442C-B095-9367D1479452}" destId="{83C0496E-0A42-4DE5-9CCF-E244DA17C9A4}" srcOrd="0" destOrd="0" presId="urn:microsoft.com/office/officeart/2005/8/layout/hProcess11"/>
    <dgm:cxn modelId="{8E5A37FC-2D84-4DFF-B85A-4B70D1FF5EB9}" srcId="{FFA45B70-C619-442C-B095-9367D1479452}" destId="{E9DA0ADF-DE9E-42A3-8AFE-FC399CD5BEB0}" srcOrd="3" destOrd="0" parTransId="{0C3480F7-52C4-4461-BB12-1D372AE99015}" sibTransId="{2F7FBCBB-19FB-4BB5-AFA4-38D72E7FDF46}"/>
    <dgm:cxn modelId="{E399ABAD-EA51-43C2-82AB-B7B09A4229B0}" type="presParOf" srcId="{83C0496E-0A42-4DE5-9CCF-E244DA17C9A4}" destId="{82731B80-395C-4911-9DA9-A6A847CC9266}" srcOrd="0" destOrd="0" presId="urn:microsoft.com/office/officeart/2005/8/layout/hProcess11"/>
    <dgm:cxn modelId="{39143A47-DF2F-4054-BF52-1D0B339D4318}" type="presParOf" srcId="{83C0496E-0A42-4DE5-9CCF-E244DA17C9A4}" destId="{9E520EB0-3DDC-45E2-BB8D-32D9A3FC80A0}" srcOrd="1" destOrd="0" presId="urn:microsoft.com/office/officeart/2005/8/layout/hProcess11"/>
    <dgm:cxn modelId="{51F57023-1483-4250-90C5-BF899676EFC6}" type="presParOf" srcId="{9E520EB0-3DDC-45E2-BB8D-32D9A3FC80A0}" destId="{BB3D914B-5AA9-432B-86F1-1BC8FDCE8970}" srcOrd="0" destOrd="0" presId="urn:microsoft.com/office/officeart/2005/8/layout/hProcess11"/>
    <dgm:cxn modelId="{4DA428CC-E4FA-4E32-A0F7-0C9D154EFB94}" type="presParOf" srcId="{BB3D914B-5AA9-432B-86F1-1BC8FDCE8970}" destId="{CE59BCDC-1602-4442-BD64-8B29F8C4FA4D}" srcOrd="0" destOrd="0" presId="urn:microsoft.com/office/officeart/2005/8/layout/hProcess11"/>
    <dgm:cxn modelId="{449460A6-9CB2-4FD2-9064-7EFFEFC32D79}" type="presParOf" srcId="{BB3D914B-5AA9-432B-86F1-1BC8FDCE8970}" destId="{59B2D0D9-85C6-42CF-AAD8-B6301D264BAC}" srcOrd="1" destOrd="0" presId="urn:microsoft.com/office/officeart/2005/8/layout/hProcess11"/>
    <dgm:cxn modelId="{3AEA84D6-592D-45D4-A311-AF482A73283E}" type="presParOf" srcId="{BB3D914B-5AA9-432B-86F1-1BC8FDCE8970}" destId="{2BD21FB3-719B-4FCD-BC2C-3B56D07AEDA6}" srcOrd="2" destOrd="0" presId="urn:microsoft.com/office/officeart/2005/8/layout/hProcess11"/>
    <dgm:cxn modelId="{E197A3B8-0B03-4E23-87FA-7F5E6AC4A841}" type="presParOf" srcId="{9E520EB0-3DDC-45E2-BB8D-32D9A3FC80A0}" destId="{F4D61F62-4437-4186-8723-B64F1DC0D811}" srcOrd="1" destOrd="0" presId="urn:microsoft.com/office/officeart/2005/8/layout/hProcess11"/>
    <dgm:cxn modelId="{5085D24D-EF96-4CC3-90B5-D6E3B6803E09}" type="presParOf" srcId="{9E520EB0-3DDC-45E2-BB8D-32D9A3FC80A0}" destId="{DEBEFB50-D90E-4BA6-8A05-6CD9D8EE9152}" srcOrd="2" destOrd="0" presId="urn:microsoft.com/office/officeart/2005/8/layout/hProcess11"/>
    <dgm:cxn modelId="{EC81D941-BCB0-4E1F-95F3-AD41081C391C}" type="presParOf" srcId="{DEBEFB50-D90E-4BA6-8A05-6CD9D8EE9152}" destId="{DDEE5B8B-9C24-4A84-8760-FD93732FA7D4}" srcOrd="0" destOrd="0" presId="urn:microsoft.com/office/officeart/2005/8/layout/hProcess11"/>
    <dgm:cxn modelId="{BAFEA263-3CCA-4D4E-89EB-2038CA8D51F9}" type="presParOf" srcId="{DEBEFB50-D90E-4BA6-8A05-6CD9D8EE9152}" destId="{A9118ED0-E1E1-4E81-8BD0-DA421F8744DA}" srcOrd="1" destOrd="0" presId="urn:microsoft.com/office/officeart/2005/8/layout/hProcess11"/>
    <dgm:cxn modelId="{CBBBD6D4-DAA5-431C-AA5C-FD9156913D89}" type="presParOf" srcId="{DEBEFB50-D90E-4BA6-8A05-6CD9D8EE9152}" destId="{BAA19CF1-8DC0-41A6-A105-5BCD47A35024}" srcOrd="2" destOrd="0" presId="urn:microsoft.com/office/officeart/2005/8/layout/hProcess11"/>
    <dgm:cxn modelId="{EE14B955-AE20-42B1-8053-F011EF153129}" type="presParOf" srcId="{9E520EB0-3DDC-45E2-BB8D-32D9A3FC80A0}" destId="{D58A2262-6856-4A49-9DE2-120B89B3E7AB}" srcOrd="3" destOrd="0" presId="urn:microsoft.com/office/officeart/2005/8/layout/hProcess11"/>
    <dgm:cxn modelId="{3245A703-CC74-4456-8398-107996F4D157}" type="presParOf" srcId="{9E520EB0-3DDC-45E2-BB8D-32D9A3FC80A0}" destId="{009018F4-274C-444A-94C8-41268B7D44F7}" srcOrd="4" destOrd="0" presId="urn:microsoft.com/office/officeart/2005/8/layout/hProcess11"/>
    <dgm:cxn modelId="{8D1882FD-09B1-4D3C-BDF1-A5FBEE34D332}" type="presParOf" srcId="{009018F4-274C-444A-94C8-41268B7D44F7}" destId="{66187C9A-D51E-419D-ACF9-0022759D4B3A}" srcOrd="0" destOrd="0" presId="urn:microsoft.com/office/officeart/2005/8/layout/hProcess11"/>
    <dgm:cxn modelId="{61837007-3AFD-4B43-A08F-E95B706C28F8}" type="presParOf" srcId="{009018F4-274C-444A-94C8-41268B7D44F7}" destId="{54A1DE6E-5497-42C9-BB3D-D68B35F95E2B}" srcOrd="1" destOrd="0" presId="urn:microsoft.com/office/officeart/2005/8/layout/hProcess11"/>
    <dgm:cxn modelId="{EBC7ADAB-722C-427A-8637-BB8CC0A702EA}" type="presParOf" srcId="{009018F4-274C-444A-94C8-41268B7D44F7}" destId="{5A099BFD-B371-450D-BB18-012EBA8C2C68}" srcOrd="2" destOrd="0" presId="urn:microsoft.com/office/officeart/2005/8/layout/hProcess11"/>
    <dgm:cxn modelId="{F0AEA682-7368-463C-9C16-849DAC36FA99}" type="presParOf" srcId="{9E520EB0-3DDC-45E2-BB8D-32D9A3FC80A0}" destId="{AC4D89A7-719D-459A-B2BE-D01CF00546B8}" srcOrd="5" destOrd="0" presId="urn:microsoft.com/office/officeart/2005/8/layout/hProcess11"/>
    <dgm:cxn modelId="{7C493A58-BF62-4316-89A9-A4E7CD492181}" type="presParOf" srcId="{9E520EB0-3DDC-45E2-BB8D-32D9A3FC80A0}" destId="{95677B14-11F3-46F4-80BB-68DDB066A8F1}" srcOrd="6" destOrd="0" presId="urn:microsoft.com/office/officeart/2005/8/layout/hProcess11"/>
    <dgm:cxn modelId="{AD264ABC-A512-48FC-BCDF-08B034BDA032}" type="presParOf" srcId="{95677B14-11F3-46F4-80BB-68DDB066A8F1}" destId="{BFBB6005-0773-4B5D-841B-9E5251E4AC3F}" srcOrd="0" destOrd="0" presId="urn:microsoft.com/office/officeart/2005/8/layout/hProcess11"/>
    <dgm:cxn modelId="{0DC3C1C2-A065-473A-ABDF-2E30AB10122A}" type="presParOf" srcId="{95677B14-11F3-46F4-80BB-68DDB066A8F1}" destId="{ECC88D4F-BF0B-4576-A9A2-1DF34EAC399A}" srcOrd="1" destOrd="0" presId="urn:microsoft.com/office/officeart/2005/8/layout/hProcess11"/>
    <dgm:cxn modelId="{8D821ACA-6E00-4D81-B4BF-FE9D93F3D600}" type="presParOf" srcId="{95677B14-11F3-46F4-80BB-68DDB066A8F1}" destId="{3D7D0F5E-6157-4530-AC5E-D01FC59CA4F9}"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C195CBE-ACB3-46A0-B282-6A8085E0BD32}"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it-IT"/>
        </a:p>
      </dgm:t>
    </dgm:pt>
    <dgm:pt modelId="{0EC80B8A-D2ED-4EF0-B09B-BD38B0B7913D}">
      <dgm:prSet phldrT="[Testo]"/>
      <dgm:spPr/>
      <dgm:t>
        <a:bodyPr/>
        <a:lstStyle/>
        <a:p>
          <a:r>
            <a:rPr lang="it-IT" dirty="0"/>
            <a:t>ATTIVITÀ </a:t>
          </a:r>
          <a:r>
            <a:rPr lang="it-IT" i="1" dirty="0"/>
            <a:t>IURE IMPERII</a:t>
          </a:r>
        </a:p>
      </dgm:t>
    </dgm:pt>
    <dgm:pt modelId="{2ED14AED-BB15-49BB-AF98-FAFD3826505B}" type="parTrans" cxnId="{12265DF6-CB82-4FAF-BCA4-F7CC77FDAA2F}">
      <dgm:prSet/>
      <dgm:spPr/>
      <dgm:t>
        <a:bodyPr/>
        <a:lstStyle/>
        <a:p>
          <a:endParaRPr lang="it-IT"/>
        </a:p>
      </dgm:t>
    </dgm:pt>
    <dgm:pt modelId="{2402F6B6-BA2D-4C44-804F-7A06F68A45B0}" type="sibTrans" cxnId="{12265DF6-CB82-4FAF-BCA4-F7CC77FDAA2F}">
      <dgm:prSet/>
      <dgm:spPr/>
      <dgm:t>
        <a:bodyPr/>
        <a:lstStyle/>
        <a:p>
          <a:endParaRPr lang="it-IT"/>
        </a:p>
      </dgm:t>
    </dgm:pt>
    <dgm:pt modelId="{10EB99F6-FEDE-4FF8-B5FD-1A1519D967A3}">
      <dgm:prSet phldrT="[Testo]"/>
      <dgm:spPr/>
      <dgm:t>
        <a:bodyPr/>
        <a:lstStyle/>
        <a:p>
          <a:r>
            <a:rPr lang="it-IT" dirty="0"/>
            <a:t>Interessi legittimi del privato</a:t>
          </a:r>
        </a:p>
      </dgm:t>
    </dgm:pt>
    <dgm:pt modelId="{3303F92E-290E-45F1-9C8C-2C8D35479692}" type="parTrans" cxnId="{0D4E24AA-E806-40D1-8F09-C6BAA29A7A05}">
      <dgm:prSet/>
      <dgm:spPr/>
      <dgm:t>
        <a:bodyPr/>
        <a:lstStyle/>
        <a:p>
          <a:endParaRPr lang="it-IT"/>
        </a:p>
      </dgm:t>
    </dgm:pt>
    <dgm:pt modelId="{30100066-A22B-4004-BD71-6C7EA12EA5DE}" type="sibTrans" cxnId="{0D4E24AA-E806-40D1-8F09-C6BAA29A7A05}">
      <dgm:prSet/>
      <dgm:spPr/>
      <dgm:t>
        <a:bodyPr/>
        <a:lstStyle/>
        <a:p>
          <a:endParaRPr lang="it-IT"/>
        </a:p>
      </dgm:t>
    </dgm:pt>
    <dgm:pt modelId="{026A2E21-ECAC-47F3-9C8B-0955ACE4B505}">
      <dgm:prSet phldrT="[Testo]"/>
      <dgm:spPr/>
      <dgm:t>
        <a:bodyPr/>
        <a:lstStyle/>
        <a:p>
          <a:r>
            <a:rPr lang="it-IT" dirty="0"/>
            <a:t>Giudice amministrativo (G.A.)</a:t>
          </a:r>
        </a:p>
      </dgm:t>
    </dgm:pt>
    <dgm:pt modelId="{6BFD4DA6-0AED-4211-B139-B37420007980}" type="parTrans" cxnId="{07074637-8999-4161-B761-6E165511AAF7}">
      <dgm:prSet/>
      <dgm:spPr/>
      <dgm:t>
        <a:bodyPr/>
        <a:lstStyle/>
        <a:p>
          <a:endParaRPr lang="it-IT"/>
        </a:p>
      </dgm:t>
    </dgm:pt>
    <dgm:pt modelId="{DAA12EE1-915F-4D44-8C9D-C10D921A7C53}" type="sibTrans" cxnId="{07074637-8999-4161-B761-6E165511AAF7}">
      <dgm:prSet/>
      <dgm:spPr/>
      <dgm:t>
        <a:bodyPr/>
        <a:lstStyle/>
        <a:p>
          <a:endParaRPr lang="it-IT"/>
        </a:p>
      </dgm:t>
    </dgm:pt>
    <dgm:pt modelId="{FCC837DD-41DD-4FF4-8BDE-BC8001FA9E38}">
      <dgm:prSet phldrT="[Testo]"/>
      <dgm:spPr/>
      <dgm:t>
        <a:bodyPr/>
        <a:lstStyle/>
        <a:p>
          <a:r>
            <a:rPr lang="it-IT" dirty="0"/>
            <a:t>ATTIVITÀ </a:t>
          </a:r>
          <a:r>
            <a:rPr lang="it-IT" i="1" dirty="0"/>
            <a:t>IURE PRIVATORUM</a:t>
          </a:r>
        </a:p>
      </dgm:t>
    </dgm:pt>
    <dgm:pt modelId="{62795242-64D0-44CB-A60C-9401D1D36654}" type="parTrans" cxnId="{177724E1-3088-474F-B07B-915CE5BFA1D1}">
      <dgm:prSet/>
      <dgm:spPr/>
      <dgm:t>
        <a:bodyPr/>
        <a:lstStyle/>
        <a:p>
          <a:endParaRPr lang="it-IT"/>
        </a:p>
      </dgm:t>
    </dgm:pt>
    <dgm:pt modelId="{B0A7B66F-A26E-43B5-84CF-97D6AEC52280}" type="sibTrans" cxnId="{177724E1-3088-474F-B07B-915CE5BFA1D1}">
      <dgm:prSet/>
      <dgm:spPr/>
      <dgm:t>
        <a:bodyPr/>
        <a:lstStyle/>
        <a:p>
          <a:endParaRPr lang="it-IT"/>
        </a:p>
      </dgm:t>
    </dgm:pt>
    <dgm:pt modelId="{EE524F18-2810-4415-8229-59DD4DE5BF31}">
      <dgm:prSet phldrT="[Testo]"/>
      <dgm:spPr/>
      <dgm:t>
        <a:bodyPr/>
        <a:lstStyle/>
        <a:p>
          <a:r>
            <a:rPr lang="it-IT" dirty="0"/>
            <a:t>Diritti soggettivi del privato</a:t>
          </a:r>
        </a:p>
      </dgm:t>
    </dgm:pt>
    <dgm:pt modelId="{F5BA9CBD-C382-4B57-B27A-4C2BAB63A68D}" type="parTrans" cxnId="{2E840530-302C-4779-9656-BAA357422FB6}">
      <dgm:prSet/>
      <dgm:spPr/>
      <dgm:t>
        <a:bodyPr/>
        <a:lstStyle/>
        <a:p>
          <a:endParaRPr lang="it-IT"/>
        </a:p>
      </dgm:t>
    </dgm:pt>
    <dgm:pt modelId="{0665D476-420D-4FF5-A383-8EDCA8906FA9}" type="sibTrans" cxnId="{2E840530-302C-4779-9656-BAA357422FB6}">
      <dgm:prSet/>
      <dgm:spPr/>
      <dgm:t>
        <a:bodyPr/>
        <a:lstStyle/>
        <a:p>
          <a:endParaRPr lang="it-IT"/>
        </a:p>
      </dgm:t>
    </dgm:pt>
    <dgm:pt modelId="{D18A8407-94BD-4CD5-8FA6-FFAA3DDE0751}">
      <dgm:prSet phldrT="[Testo]"/>
      <dgm:spPr/>
      <dgm:t>
        <a:bodyPr/>
        <a:lstStyle/>
        <a:p>
          <a:r>
            <a:rPr lang="it-IT" dirty="0"/>
            <a:t>Giudice ordinario (G.O.) o giurisdizione esclusiva del G.A.</a:t>
          </a:r>
        </a:p>
      </dgm:t>
    </dgm:pt>
    <dgm:pt modelId="{E284B3CF-BD62-4C80-AF80-7FEAAADE9621}" type="parTrans" cxnId="{1B6DDA74-F34E-4852-A2C5-D55737648510}">
      <dgm:prSet/>
      <dgm:spPr/>
      <dgm:t>
        <a:bodyPr/>
        <a:lstStyle/>
        <a:p>
          <a:endParaRPr lang="it-IT"/>
        </a:p>
      </dgm:t>
    </dgm:pt>
    <dgm:pt modelId="{C0B57EBA-F843-45DF-B993-65A004751623}" type="sibTrans" cxnId="{1B6DDA74-F34E-4852-A2C5-D55737648510}">
      <dgm:prSet/>
      <dgm:spPr/>
      <dgm:t>
        <a:bodyPr/>
        <a:lstStyle/>
        <a:p>
          <a:endParaRPr lang="it-IT"/>
        </a:p>
      </dgm:t>
    </dgm:pt>
    <dgm:pt modelId="{B1F40789-4BF2-4476-AB7F-151128818A8F}" type="pres">
      <dgm:prSet presAssocID="{BC195CBE-ACB3-46A0-B282-6A8085E0BD32}" presName="Name0" presStyleCnt="0">
        <dgm:presLayoutVars>
          <dgm:dir/>
          <dgm:animLvl val="lvl"/>
          <dgm:resizeHandles val="exact"/>
        </dgm:presLayoutVars>
      </dgm:prSet>
      <dgm:spPr/>
    </dgm:pt>
    <dgm:pt modelId="{178857A8-1F82-40F9-858F-81EE07745BAE}" type="pres">
      <dgm:prSet presAssocID="{FCC837DD-41DD-4FF4-8BDE-BC8001FA9E38}" presName="vertFlow" presStyleCnt="0"/>
      <dgm:spPr/>
    </dgm:pt>
    <dgm:pt modelId="{6091ADD5-107E-4193-B753-3C8351AEEEFB}" type="pres">
      <dgm:prSet presAssocID="{FCC837DD-41DD-4FF4-8BDE-BC8001FA9E38}" presName="header" presStyleLbl="node1" presStyleIdx="0" presStyleCnt="2"/>
      <dgm:spPr/>
    </dgm:pt>
    <dgm:pt modelId="{0A1F11B9-F015-4110-9204-2AB48DB45A73}" type="pres">
      <dgm:prSet presAssocID="{F5BA9CBD-C382-4B57-B27A-4C2BAB63A68D}" presName="parTrans" presStyleLbl="sibTrans2D1" presStyleIdx="0" presStyleCnt="4"/>
      <dgm:spPr/>
    </dgm:pt>
    <dgm:pt modelId="{6F5A74A8-E82C-466A-BFA3-360D72ECFB92}" type="pres">
      <dgm:prSet presAssocID="{EE524F18-2810-4415-8229-59DD4DE5BF31}" presName="child" presStyleLbl="alignAccFollowNode1" presStyleIdx="0" presStyleCnt="4">
        <dgm:presLayoutVars>
          <dgm:chMax val="0"/>
          <dgm:bulletEnabled val="1"/>
        </dgm:presLayoutVars>
      </dgm:prSet>
      <dgm:spPr/>
    </dgm:pt>
    <dgm:pt modelId="{E0FEA6DC-AD81-4D4C-B42A-DD1A96A91B40}" type="pres">
      <dgm:prSet presAssocID="{0665D476-420D-4FF5-A383-8EDCA8906FA9}" presName="sibTrans" presStyleLbl="sibTrans2D1" presStyleIdx="1" presStyleCnt="4"/>
      <dgm:spPr/>
    </dgm:pt>
    <dgm:pt modelId="{8821749F-2E15-48ED-B566-B0B583F935D5}" type="pres">
      <dgm:prSet presAssocID="{D18A8407-94BD-4CD5-8FA6-FFAA3DDE0751}" presName="child" presStyleLbl="alignAccFollowNode1" presStyleIdx="1" presStyleCnt="4">
        <dgm:presLayoutVars>
          <dgm:chMax val="0"/>
          <dgm:bulletEnabled val="1"/>
        </dgm:presLayoutVars>
      </dgm:prSet>
      <dgm:spPr/>
    </dgm:pt>
    <dgm:pt modelId="{E99A4D35-C378-45EA-8B17-654A2463F75B}" type="pres">
      <dgm:prSet presAssocID="{FCC837DD-41DD-4FF4-8BDE-BC8001FA9E38}" presName="hSp" presStyleCnt="0"/>
      <dgm:spPr/>
    </dgm:pt>
    <dgm:pt modelId="{37E2FBA0-D8C5-4CB8-8199-F56593098FA5}" type="pres">
      <dgm:prSet presAssocID="{0EC80B8A-D2ED-4EF0-B09B-BD38B0B7913D}" presName="vertFlow" presStyleCnt="0"/>
      <dgm:spPr/>
    </dgm:pt>
    <dgm:pt modelId="{DF9417A8-CA4A-44F0-8D15-46A4596ED86C}" type="pres">
      <dgm:prSet presAssocID="{0EC80B8A-D2ED-4EF0-B09B-BD38B0B7913D}" presName="header" presStyleLbl="node1" presStyleIdx="1" presStyleCnt="2"/>
      <dgm:spPr/>
    </dgm:pt>
    <dgm:pt modelId="{5EE214B1-C621-4F45-91E7-7EA7B804817E}" type="pres">
      <dgm:prSet presAssocID="{3303F92E-290E-45F1-9C8C-2C8D35479692}" presName="parTrans" presStyleLbl="sibTrans2D1" presStyleIdx="2" presStyleCnt="4"/>
      <dgm:spPr/>
    </dgm:pt>
    <dgm:pt modelId="{520F177C-93E4-43D5-8DF5-8DAB576388CA}" type="pres">
      <dgm:prSet presAssocID="{10EB99F6-FEDE-4FF8-B5FD-1A1519D967A3}" presName="child" presStyleLbl="alignAccFollowNode1" presStyleIdx="2" presStyleCnt="4">
        <dgm:presLayoutVars>
          <dgm:chMax val="0"/>
          <dgm:bulletEnabled val="1"/>
        </dgm:presLayoutVars>
      </dgm:prSet>
      <dgm:spPr/>
    </dgm:pt>
    <dgm:pt modelId="{4E5D0237-7C82-4B31-A899-5B847D2E7844}" type="pres">
      <dgm:prSet presAssocID="{30100066-A22B-4004-BD71-6C7EA12EA5DE}" presName="sibTrans" presStyleLbl="sibTrans2D1" presStyleIdx="3" presStyleCnt="4"/>
      <dgm:spPr/>
    </dgm:pt>
    <dgm:pt modelId="{1A663C3C-6693-49DF-B729-A8C049E02DA8}" type="pres">
      <dgm:prSet presAssocID="{026A2E21-ECAC-47F3-9C8B-0955ACE4B505}" presName="child" presStyleLbl="alignAccFollowNode1" presStyleIdx="3" presStyleCnt="4">
        <dgm:presLayoutVars>
          <dgm:chMax val="0"/>
          <dgm:bulletEnabled val="1"/>
        </dgm:presLayoutVars>
      </dgm:prSet>
      <dgm:spPr/>
    </dgm:pt>
  </dgm:ptLst>
  <dgm:cxnLst>
    <dgm:cxn modelId="{6176680D-511E-4F37-822B-1C4BFEBC5790}" type="presOf" srcId="{30100066-A22B-4004-BD71-6C7EA12EA5DE}" destId="{4E5D0237-7C82-4B31-A899-5B847D2E7844}" srcOrd="0" destOrd="0" presId="urn:microsoft.com/office/officeart/2005/8/layout/lProcess1"/>
    <dgm:cxn modelId="{2E840530-302C-4779-9656-BAA357422FB6}" srcId="{FCC837DD-41DD-4FF4-8BDE-BC8001FA9E38}" destId="{EE524F18-2810-4415-8229-59DD4DE5BF31}" srcOrd="0" destOrd="0" parTransId="{F5BA9CBD-C382-4B57-B27A-4C2BAB63A68D}" sibTransId="{0665D476-420D-4FF5-A383-8EDCA8906FA9}"/>
    <dgm:cxn modelId="{07074637-8999-4161-B761-6E165511AAF7}" srcId="{0EC80B8A-D2ED-4EF0-B09B-BD38B0B7913D}" destId="{026A2E21-ECAC-47F3-9C8B-0955ACE4B505}" srcOrd="1" destOrd="0" parTransId="{6BFD4DA6-0AED-4211-B139-B37420007980}" sibTransId="{DAA12EE1-915F-4D44-8C9D-C10D921A7C53}"/>
    <dgm:cxn modelId="{1B6DDA74-F34E-4852-A2C5-D55737648510}" srcId="{FCC837DD-41DD-4FF4-8BDE-BC8001FA9E38}" destId="{D18A8407-94BD-4CD5-8FA6-FFAA3DDE0751}" srcOrd="1" destOrd="0" parTransId="{E284B3CF-BD62-4C80-AF80-7FEAAADE9621}" sibTransId="{C0B57EBA-F843-45DF-B993-65A004751623}"/>
    <dgm:cxn modelId="{407F5786-9BD7-4DA2-BAB3-F667E164C469}" type="presOf" srcId="{EE524F18-2810-4415-8229-59DD4DE5BF31}" destId="{6F5A74A8-E82C-466A-BFA3-360D72ECFB92}" srcOrd="0" destOrd="0" presId="urn:microsoft.com/office/officeart/2005/8/layout/lProcess1"/>
    <dgm:cxn modelId="{0D4E24AA-E806-40D1-8F09-C6BAA29A7A05}" srcId="{0EC80B8A-D2ED-4EF0-B09B-BD38B0B7913D}" destId="{10EB99F6-FEDE-4FF8-B5FD-1A1519D967A3}" srcOrd="0" destOrd="0" parTransId="{3303F92E-290E-45F1-9C8C-2C8D35479692}" sibTransId="{30100066-A22B-4004-BD71-6C7EA12EA5DE}"/>
    <dgm:cxn modelId="{4A6A8DB2-FF97-4D18-9F80-95D4079BEA28}" type="presOf" srcId="{FCC837DD-41DD-4FF4-8BDE-BC8001FA9E38}" destId="{6091ADD5-107E-4193-B753-3C8351AEEEFB}" srcOrd="0" destOrd="0" presId="urn:microsoft.com/office/officeart/2005/8/layout/lProcess1"/>
    <dgm:cxn modelId="{37755DB4-F368-4150-99B5-880A456F1C28}" type="presOf" srcId="{F5BA9CBD-C382-4B57-B27A-4C2BAB63A68D}" destId="{0A1F11B9-F015-4110-9204-2AB48DB45A73}" srcOrd="0" destOrd="0" presId="urn:microsoft.com/office/officeart/2005/8/layout/lProcess1"/>
    <dgm:cxn modelId="{15EB62BB-C759-4470-B246-DBBCD4B0979F}" type="presOf" srcId="{D18A8407-94BD-4CD5-8FA6-FFAA3DDE0751}" destId="{8821749F-2E15-48ED-B566-B0B583F935D5}" srcOrd="0" destOrd="0" presId="urn:microsoft.com/office/officeart/2005/8/layout/lProcess1"/>
    <dgm:cxn modelId="{C09BAABE-0B1A-4748-9784-31534DBA2307}" type="presOf" srcId="{10EB99F6-FEDE-4FF8-B5FD-1A1519D967A3}" destId="{520F177C-93E4-43D5-8DF5-8DAB576388CA}" srcOrd="0" destOrd="0" presId="urn:microsoft.com/office/officeart/2005/8/layout/lProcess1"/>
    <dgm:cxn modelId="{132F33C3-EFAE-4A8F-B173-692CC78FB47A}" type="presOf" srcId="{0EC80B8A-D2ED-4EF0-B09B-BD38B0B7913D}" destId="{DF9417A8-CA4A-44F0-8D15-46A4596ED86C}" srcOrd="0" destOrd="0" presId="urn:microsoft.com/office/officeart/2005/8/layout/lProcess1"/>
    <dgm:cxn modelId="{601590CD-4CEC-488E-B7BD-90BB739ACA5A}" type="presOf" srcId="{BC195CBE-ACB3-46A0-B282-6A8085E0BD32}" destId="{B1F40789-4BF2-4476-AB7F-151128818A8F}" srcOrd="0" destOrd="0" presId="urn:microsoft.com/office/officeart/2005/8/layout/lProcess1"/>
    <dgm:cxn modelId="{177724E1-3088-474F-B07B-915CE5BFA1D1}" srcId="{BC195CBE-ACB3-46A0-B282-6A8085E0BD32}" destId="{FCC837DD-41DD-4FF4-8BDE-BC8001FA9E38}" srcOrd="0" destOrd="0" parTransId="{62795242-64D0-44CB-A60C-9401D1D36654}" sibTransId="{B0A7B66F-A26E-43B5-84CF-97D6AEC52280}"/>
    <dgm:cxn modelId="{2A9642ED-9EE5-492D-B5A5-9A95E855532E}" type="presOf" srcId="{0665D476-420D-4FF5-A383-8EDCA8906FA9}" destId="{E0FEA6DC-AD81-4D4C-B42A-DD1A96A91B40}" srcOrd="0" destOrd="0" presId="urn:microsoft.com/office/officeart/2005/8/layout/lProcess1"/>
    <dgm:cxn modelId="{61DCB8EF-56E1-4C88-A88E-89BE09DAFB0E}" type="presOf" srcId="{026A2E21-ECAC-47F3-9C8B-0955ACE4B505}" destId="{1A663C3C-6693-49DF-B729-A8C049E02DA8}" srcOrd="0" destOrd="0" presId="urn:microsoft.com/office/officeart/2005/8/layout/lProcess1"/>
    <dgm:cxn modelId="{666A48F0-B907-4F29-A183-3D3B3FD23335}" type="presOf" srcId="{3303F92E-290E-45F1-9C8C-2C8D35479692}" destId="{5EE214B1-C621-4F45-91E7-7EA7B804817E}" srcOrd="0" destOrd="0" presId="urn:microsoft.com/office/officeart/2005/8/layout/lProcess1"/>
    <dgm:cxn modelId="{12265DF6-CB82-4FAF-BCA4-F7CC77FDAA2F}" srcId="{BC195CBE-ACB3-46A0-B282-6A8085E0BD32}" destId="{0EC80B8A-D2ED-4EF0-B09B-BD38B0B7913D}" srcOrd="1" destOrd="0" parTransId="{2ED14AED-BB15-49BB-AF98-FAFD3826505B}" sibTransId="{2402F6B6-BA2D-4C44-804F-7A06F68A45B0}"/>
    <dgm:cxn modelId="{63C60779-0113-4D54-B314-AC3173C28908}" type="presParOf" srcId="{B1F40789-4BF2-4476-AB7F-151128818A8F}" destId="{178857A8-1F82-40F9-858F-81EE07745BAE}" srcOrd="0" destOrd="0" presId="urn:microsoft.com/office/officeart/2005/8/layout/lProcess1"/>
    <dgm:cxn modelId="{50EDA4F8-F270-4780-83E6-74C53F05C56F}" type="presParOf" srcId="{178857A8-1F82-40F9-858F-81EE07745BAE}" destId="{6091ADD5-107E-4193-B753-3C8351AEEEFB}" srcOrd="0" destOrd="0" presId="urn:microsoft.com/office/officeart/2005/8/layout/lProcess1"/>
    <dgm:cxn modelId="{1F439EF5-94A0-4E8F-A9F3-AD795C31E95A}" type="presParOf" srcId="{178857A8-1F82-40F9-858F-81EE07745BAE}" destId="{0A1F11B9-F015-4110-9204-2AB48DB45A73}" srcOrd="1" destOrd="0" presId="urn:microsoft.com/office/officeart/2005/8/layout/lProcess1"/>
    <dgm:cxn modelId="{BB763CFC-3C7E-4687-8D08-A78114F45256}" type="presParOf" srcId="{178857A8-1F82-40F9-858F-81EE07745BAE}" destId="{6F5A74A8-E82C-466A-BFA3-360D72ECFB92}" srcOrd="2" destOrd="0" presId="urn:microsoft.com/office/officeart/2005/8/layout/lProcess1"/>
    <dgm:cxn modelId="{74770438-89B6-42D5-891B-B7605C8788D7}" type="presParOf" srcId="{178857A8-1F82-40F9-858F-81EE07745BAE}" destId="{E0FEA6DC-AD81-4D4C-B42A-DD1A96A91B40}" srcOrd="3" destOrd="0" presId="urn:microsoft.com/office/officeart/2005/8/layout/lProcess1"/>
    <dgm:cxn modelId="{0CF67237-E23F-4BCC-A8B1-7EE80B76EAC2}" type="presParOf" srcId="{178857A8-1F82-40F9-858F-81EE07745BAE}" destId="{8821749F-2E15-48ED-B566-B0B583F935D5}" srcOrd="4" destOrd="0" presId="urn:microsoft.com/office/officeart/2005/8/layout/lProcess1"/>
    <dgm:cxn modelId="{A875EAD3-4D6B-498B-98AB-9125340D6233}" type="presParOf" srcId="{B1F40789-4BF2-4476-AB7F-151128818A8F}" destId="{E99A4D35-C378-45EA-8B17-654A2463F75B}" srcOrd="1" destOrd="0" presId="urn:microsoft.com/office/officeart/2005/8/layout/lProcess1"/>
    <dgm:cxn modelId="{76CCD65B-DC33-4CD0-B113-6ECF43B9EE7D}" type="presParOf" srcId="{B1F40789-4BF2-4476-AB7F-151128818A8F}" destId="{37E2FBA0-D8C5-4CB8-8199-F56593098FA5}" srcOrd="2" destOrd="0" presId="urn:microsoft.com/office/officeart/2005/8/layout/lProcess1"/>
    <dgm:cxn modelId="{81DCA259-7D8D-467E-85E9-51D3A9A75282}" type="presParOf" srcId="{37E2FBA0-D8C5-4CB8-8199-F56593098FA5}" destId="{DF9417A8-CA4A-44F0-8D15-46A4596ED86C}" srcOrd="0" destOrd="0" presId="urn:microsoft.com/office/officeart/2005/8/layout/lProcess1"/>
    <dgm:cxn modelId="{1F76129C-FA39-46D7-BC65-3F076FA14A82}" type="presParOf" srcId="{37E2FBA0-D8C5-4CB8-8199-F56593098FA5}" destId="{5EE214B1-C621-4F45-91E7-7EA7B804817E}" srcOrd="1" destOrd="0" presId="urn:microsoft.com/office/officeart/2005/8/layout/lProcess1"/>
    <dgm:cxn modelId="{6E1075F0-85FB-4E5C-A04B-E564E91900E8}" type="presParOf" srcId="{37E2FBA0-D8C5-4CB8-8199-F56593098FA5}" destId="{520F177C-93E4-43D5-8DF5-8DAB576388CA}" srcOrd="2" destOrd="0" presId="urn:microsoft.com/office/officeart/2005/8/layout/lProcess1"/>
    <dgm:cxn modelId="{45E0AAA3-2CFE-4DA3-B0D6-2DB4808BE78F}" type="presParOf" srcId="{37E2FBA0-D8C5-4CB8-8199-F56593098FA5}" destId="{4E5D0237-7C82-4B31-A899-5B847D2E7844}" srcOrd="3" destOrd="0" presId="urn:microsoft.com/office/officeart/2005/8/layout/lProcess1"/>
    <dgm:cxn modelId="{FCBED8B0-BD14-4377-9DCA-87E0D3757558}" type="presParOf" srcId="{37E2FBA0-D8C5-4CB8-8199-F56593098FA5}" destId="{1A663C3C-6693-49DF-B729-A8C049E02DA8}"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4DC9B02-E755-48E3-8812-7038A2106E2E}" type="doc">
      <dgm:prSet loTypeId="urn:microsoft.com/office/officeart/2005/8/layout/hierarchy4" loCatId="hierarchy" qsTypeId="urn:microsoft.com/office/officeart/2005/8/quickstyle/simple1" qsCatId="simple" csTypeId="urn:microsoft.com/office/officeart/2005/8/colors/accent0_3" csCatId="mainScheme" phldr="1"/>
      <dgm:spPr/>
      <dgm:t>
        <a:bodyPr/>
        <a:lstStyle/>
        <a:p>
          <a:endParaRPr lang="it-IT"/>
        </a:p>
      </dgm:t>
    </dgm:pt>
    <dgm:pt modelId="{AA731A8C-B765-4B87-94C1-4860AB189FBB}">
      <dgm:prSet phldrT="[Testo]"/>
      <dgm:spPr/>
      <dgm:t>
        <a:bodyPr/>
        <a:lstStyle/>
        <a:p>
          <a:r>
            <a:rPr lang="it-IT" b="1" dirty="0"/>
            <a:t>ATTIVITÀ </a:t>
          </a:r>
          <a:r>
            <a:rPr lang="it-IT" b="1" i="1" dirty="0"/>
            <a:t>IURE IMPERII</a:t>
          </a:r>
        </a:p>
      </dgm:t>
    </dgm:pt>
    <dgm:pt modelId="{81CC0720-6EAF-4131-9121-F61D3067F5CF}" type="parTrans" cxnId="{21F0127B-185E-479E-BF51-86D538E246BD}">
      <dgm:prSet/>
      <dgm:spPr/>
      <dgm:t>
        <a:bodyPr/>
        <a:lstStyle/>
        <a:p>
          <a:endParaRPr lang="it-IT" b="1"/>
        </a:p>
      </dgm:t>
    </dgm:pt>
    <dgm:pt modelId="{7C9C6381-40EA-4302-BA63-3C2FC135B544}" type="sibTrans" cxnId="{21F0127B-185E-479E-BF51-86D538E246BD}">
      <dgm:prSet/>
      <dgm:spPr/>
      <dgm:t>
        <a:bodyPr/>
        <a:lstStyle/>
        <a:p>
          <a:endParaRPr lang="it-IT" b="1"/>
        </a:p>
      </dgm:t>
    </dgm:pt>
    <dgm:pt modelId="{D215F845-0883-4904-A92B-F8B084CD6F74}">
      <dgm:prSet phldrT="[Testo]"/>
      <dgm:spPr>
        <a:solidFill>
          <a:srgbClr val="FFFF00"/>
        </a:solidFill>
      </dgm:spPr>
      <dgm:t>
        <a:bodyPr/>
        <a:lstStyle/>
        <a:p>
          <a:r>
            <a:rPr lang="it-IT" b="1" dirty="0">
              <a:solidFill>
                <a:schemeClr val="tx1"/>
              </a:solidFill>
            </a:rPr>
            <a:t>PROVVEDIMENTO SFAVOREVOLE</a:t>
          </a:r>
        </a:p>
      </dgm:t>
    </dgm:pt>
    <dgm:pt modelId="{12501424-0A42-4027-A823-B4E231CAA492}" type="parTrans" cxnId="{3A13EB86-EB01-43C4-B7C5-262A1A01AD84}">
      <dgm:prSet/>
      <dgm:spPr/>
      <dgm:t>
        <a:bodyPr/>
        <a:lstStyle/>
        <a:p>
          <a:endParaRPr lang="it-IT" b="1"/>
        </a:p>
      </dgm:t>
    </dgm:pt>
    <dgm:pt modelId="{C911DFD6-CD76-4747-A1B0-1FD563B8E325}" type="sibTrans" cxnId="{3A13EB86-EB01-43C4-B7C5-262A1A01AD84}">
      <dgm:prSet/>
      <dgm:spPr/>
      <dgm:t>
        <a:bodyPr/>
        <a:lstStyle/>
        <a:p>
          <a:endParaRPr lang="it-IT" b="1"/>
        </a:p>
      </dgm:t>
    </dgm:pt>
    <dgm:pt modelId="{81A4A256-D82D-48D3-B686-8727BCC39F3B}">
      <dgm:prSet phldrT="[Testo]"/>
      <dgm:spPr>
        <a:solidFill>
          <a:srgbClr val="FFFF00"/>
        </a:solidFill>
      </dgm:spPr>
      <dgm:t>
        <a:bodyPr/>
        <a:lstStyle/>
        <a:p>
          <a:r>
            <a:rPr lang="it-IT" b="1" dirty="0">
              <a:solidFill>
                <a:schemeClr val="tx1"/>
              </a:solidFill>
            </a:rPr>
            <a:t>Interesse legittimo oppositivo</a:t>
          </a:r>
        </a:p>
      </dgm:t>
    </dgm:pt>
    <dgm:pt modelId="{031B59CB-F1E7-4F5D-8D1D-64959D25C307}" type="parTrans" cxnId="{0138DACD-A657-48FB-9838-89E9684C0EB1}">
      <dgm:prSet/>
      <dgm:spPr/>
      <dgm:t>
        <a:bodyPr/>
        <a:lstStyle/>
        <a:p>
          <a:endParaRPr lang="it-IT" b="1"/>
        </a:p>
      </dgm:t>
    </dgm:pt>
    <dgm:pt modelId="{6E70EBFB-0CB5-411F-A5E8-62225E36C852}" type="sibTrans" cxnId="{0138DACD-A657-48FB-9838-89E9684C0EB1}">
      <dgm:prSet/>
      <dgm:spPr/>
      <dgm:t>
        <a:bodyPr/>
        <a:lstStyle/>
        <a:p>
          <a:endParaRPr lang="it-IT" b="1"/>
        </a:p>
      </dgm:t>
    </dgm:pt>
    <dgm:pt modelId="{C65D8D62-1CAC-4A32-8F71-818BD41DCDED}">
      <dgm:prSet phldrT="[Testo]"/>
      <dgm:spPr>
        <a:solidFill>
          <a:srgbClr val="FFC000"/>
        </a:solidFill>
      </dgm:spPr>
      <dgm:t>
        <a:bodyPr/>
        <a:lstStyle/>
        <a:p>
          <a:r>
            <a:rPr lang="it-IT" b="1" dirty="0">
              <a:solidFill>
                <a:schemeClr val="tx1"/>
              </a:solidFill>
            </a:rPr>
            <a:t>PROVVEDIMENTO FAVOREVOLE</a:t>
          </a:r>
        </a:p>
      </dgm:t>
    </dgm:pt>
    <dgm:pt modelId="{02332BE3-1131-4606-B54C-DA697C65D991}" type="parTrans" cxnId="{108ED910-1BAE-408A-9F2D-2C2E6FFAC0E0}">
      <dgm:prSet/>
      <dgm:spPr/>
      <dgm:t>
        <a:bodyPr/>
        <a:lstStyle/>
        <a:p>
          <a:endParaRPr lang="it-IT" b="1"/>
        </a:p>
      </dgm:t>
    </dgm:pt>
    <dgm:pt modelId="{4549937C-7991-445A-BC46-D0CBF8536995}" type="sibTrans" cxnId="{108ED910-1BAE-408A-9F2D-2C2E6FFAC0E0}">
      <dgm:prSet/>
      <dgm:spPr/>
      <dgm:t>
        <a:bodyPr/>
        <a:lstStyle/>
        <a:p>
          <a:endParaRPr lang="it-IT" b="1"/>
        </a:p>
      </dgm:t>
    </dgm:pt>
    <dgm:pt modelId="{CE820E95-31C4-4D71-A53D-51516456F708}">
      <dgm:prSet phldrT="[Testo]"/>
      <dgm:spPr>
        <a:solidFill>
          <a:srgbClr val="FFC000"/>
        </a:solidFill>
      </dgm:spPr>
      <dgm:t>
        <a:bodyPr/>
        <a:lstStyle/>
        <a:p>
          <a:r>
            <a:rPr lang="it-IT" b="1" dirty="0">
              <a:solidFill>
                <a:schemeClr val="tx1"/>
              </a:solidFill>
            </a:rPr>
            <a:t>Interesse legittimo pretensivo</a:t>
          </a:r>
        </a:p>
      </dgm:t>
    </dgm:pt>
    <dgm:pt modelId="{0B95B888-9277-47FB-90C4-94682D4285E8}" type="parTrans" cxnId="{009AEF01-01D0-4FD9-B131-BB1E90FCA292}">
      <dgm:prSet/>
      <dgm:spPr/>
      <dgm:t>
        <a:bodyPr/>
        <a:lstStyle/>
        <a:p>
          <a:endParaRPr lang="it-IT" b="1"/>
        </a:p>
      </dgm:t>
    </dgm:pt>
    <dgm:pt modelId="{DAE9D6D9-29E6-459B-BC54-A714A9D04F85}" type="sibTrans" cxnId="{009AEF01-01D0-4FD9-B131-BB1E90FCA292}">
      <dgm:prSet/>
      <dgm:spPr/>
      <dgm:t>
        <a:bodyPr/>
        <a:lstStyle/>
        <a:p>
          <a:endParaRPr lang="it-IT" b="1"/>
        </a:p>
      </dgm:t>
    </dgm:pt>
    <dgm:pt modelId="{AFC1A3D1-2601-4876-B0FA-598C4E4206DE}">
      <dgm:prSet phldrT="[Testo]"/>
      <dgm:spPr>
        <a:solidFill>
          <a:srgbClr val="FF0000"/>
        </a:solidFill>
      </dgm:spPr>
      <dgm:t>
        <a:bodyPr/>
        <a:lstStyle/>
        <a:p>
          <a:r>
            <a:rPr lang="it-IT" b="1" dirty="0"/>
            <a:t>SI resp. </a:t>
          </a:r>
          <a:r>
            <a:rPr lang="it-IT" b="1"/>
            <a:t>se l’atto </a:t>
          </a:r>
          <a:r>
            <a:rPr lang="it-IT" b="1" dirty="0"/>
            <a:t>fosse illegittimo</a:t>
          </a:r>
        </a:p>
      </dgm:t>
    </dgm:pt>
    <dgm:pt modelId="{5A1128BB-0E25-4528-886A-E1BD8D460801}" type="parTrans" cxnId="{E4623897-D794-410F-B52D-4E117B7CC837}">
      <dgm:prSet/>
      <dgm:spPr/>
      <dgm:t>
        <a:bodyPr/>
        <a:lstStyle/>
        <a:p>
          <a:endParaRPr lang="it-IT" b="1"/>
        </a:p>
      </dgm:t>
    </dgm:pt>
    <dgm:pt modelId="{03A2599D-7BDF-4195-83B1-80D1284A1028}" type="sibTrans" cxnId="{E4623897-D794-410F-B52D-4E117B7CC837}">
      <dgm:prSet/>
      <dgm:spPr/>
      <dgm:t>
        <a:bodyPr/>
        <a:lstStyle/>
        <a:p>
          <a:endParaRPr lang="it-IT" b="1"/>
        </a:p>
      </dgm:t>
    </dgm:pt>
    <dgm:pt modelId="{192710EF-BADE-4B92-995B-69703AAA597E}">
      <dgm:prSet phldrT="[Testo]"/>
      <dgm:spPr>
        <a:solidFill>
          <a:srgbClr val="00B050"/>
        </a:solidFill>
      </dgm:spPr>
      <dgm:t>
        <a:bodyPr/>
        <a:lstStyle/>
        <a:p>
          <a:r>
            <a:rPr lang="it-IT" b="1" dirty="0"/>
            <a:t>NO resp. </a:t>
          </a:r>
          <a:r>
            <a:rPr lang="it-IT" b="1"/>
            <a:t>se l’atto </a:t>
          </a:r>
          <a:r>
            <a:rPr lang="it-IT" b="1" dirty="0"/>
            <a:t>venisse emanato</a:t>
          </a:r>
        </a:p>
      </dgm:t>
    </dgm:pt>
    <dgm:pt modelId="{69B7330D-5FCA-47F4-BF39-512188F29B7A}" type="parTrans" cxnId="{1A9EF6F0-5B48-49AC-BBAE-A892A5C5AFE7}">
      <dgm:prSet/>
      <dgm:spPr/>
      <dgm:t>
        <a:bodyPr/>
        <a:lstStyle/>
        <a:p>
          <a:endParaRPr lang="it-IT" b="1"/>
        </a:p>
      </dgm:t>
    </dgm:pt>
    <dgm:pt modelId="{D31E2552-EEF8-439B-921A-E20B64635C9F}" type="sibTrans" cxnId="{1A9EF6F0-5B48-49AC-BBAE-A892A5C5AFE7}">
      <dgm:prSet/>
      <dgm:spPr/>
      <dgm:t>
        <a:bodyPr/>
        <a:lstStyle/>
        <a:p>
          <a:endParaRPr lang="it-IT" b="1"/>
        </a:p>
      </dgm:t>
    </dgm:pt>
    <dgm:pt modelId="{FD37643E-D497-499F-BDB3-E29D13728717}">
      <dgm:prSet phldrT="[Testo]"/>
      <dgm:spPr>
        <a:solidFill>
          <a:srgbClr val="FF0000"/>
        </a:solidFill>
      </dgm:spPr>
      <dgm:t>
        <a:bodyPr/>
        <a:lstStyle/>
        <a:p>
          <a:r>
            <a:rPr lang="it-IT" b="1" dirty="0"/>
            <a:t>SI resp. se la mancata </a:t>
          </a:r>
          <a:r>
            <a:rPr lang="it-IT" b="1"/>
            <a:t>emanazione dell’atto </a:t>
          </a:r>
          <a:r>
            <a:rPr lang="it-IT" b="1" dirty="0"/>
            <a:t>fosse illegittima</a:t>
          </a:r>
        </a:p>
      </dgm:t>
    </dgm:pt>
    <dgm:pt modelId="{D6722078-2C56-4E6C-824E-1F409D92C85D}" type="parTrans" cxnId="{FDFB9371-5691-4F5B-A0A7-BDCDB4F38CFC}">
      <dgm:prSet/>
      <dgm:spPr/>
      <dgm:t>
        <a:bodyPr/>
        <a:lstStyle/>
        <a:p>
          <a:endParaRPr lang="it-IT" b="1"/>
        </a:p>
      </dgm:t>
    </dgm:pt>
    <dgm:pt modelId="{EFF50397-D870-442F-A8F1-A29CA31E15D3}" type="sibTrans" cxnId="{FDFB9371-5691-4F5B-A0A7-BDCDB4F38CFC}">
      <dgm:prSet/>
      <dgm:spPr/>
      <dgm:t>
        <a:bodyPr/>
        <a:lstStyle/>
        <a:p>
          <a:endParaRPr lang="it-IT" b="1"/>
        </a:p>
      </dgm:t>
    </dgm:pt>
    <dgm:pt modelId="{3AECD8C4-1B3F-4BCE-83D4-02999A206560}">
      <dgm:prSet phldrT="[Testo]"/>
      <dgm:spPr>
        <a:solidFill>
          <a:srgbClr val="FF0000"/>
        </a:solidFill>
      </dgm:spPr>
      <dgm:t>
        <a:bodyPr/>
        <a:lstStyle/>
        <a:p>
          <a:r>
            <a:rPr lang="it-IT" b="1" dirty="0"/>
            <a:t>SI resp. </a:t>
          </a:r>
          <a:r>
            <a:rPr lang="it-IT" b="1"/>
            <a:t>se l’atto </a:t>
          </a:r>
          <a:r>
            <a:rPr lang="it-IT" b="1" dirty="0"/>
            <a:t>venisse emanato in ritardo</a:t>
          </a:r>
        </a:p>
      </dgm:t>
    </dgm:pt>
    <dgm:pt modelId="{986915DE-E6AA-4CC7-89BE-8E409A8E2385}" type="parTrans" cxnId="{CA569824-6AC8-4A3A-99DE-54204C0C60CB}">
      <dgm:prSet/>
      <dgm:spPr/>
      <dgm:t>
        <a:bodyPr/>
        <a:lstStyle/>
        <a:p>
          <a:endParaRPr lang="it-IT" b="1"/>
        </a:p>
      </dgm:t>
    </dgm:pt>
    <dgm:pt modelId="{DD8075CA-EBA5-481A-827D-7EE26E2BBF35}" type="sibTrans" cxnId="{CA569824-6AC8-4A3A-99DE-54204C0C60CB}">
      <dgm:prSet/>
      <dgm:spPr/>
      <dgm:t>
        <a:bodyPr/>
        <a:lstStyle/>
        <a:p>
          <a:endParaRPr lang="it-IT" b="1"/>
        </a:p>
      </dgm:t>
    </dgm:pt>
    <dgm:pt modelId="{31FD76F3-7546-49EF-9F3F-F6194BA4C88F}">
      <dgm:prSet phldrT="[Testo]"/>
      <dgm:spPr>
        <a:solidFill>
          <a:srgbClr val="00B050"/>
        </a:solidFill>
      </dgm:spPr>
      <dgm:t>
        <a:bodyPr/>
        <a:lstStyle/>
        <a:p>
          <a:r>
            <a:rPr lang="it-IT" b="1" dirty="0"/>
            <a:t>NO resp. se l’atto non venisse emanato</a:t>
          </a:r>
        </a:p>
      </dgm:t>
    </dgm:pt>
    <dgm:pt modelId="{BBF2C6F0-8298-469E-A7DF-8982E041241D}" type="parTrans" cxnId="{E5B4648B-5FDE-460B-BC58-EB46EFCD1B42}">
      <dgm:prSet/>
      <dgm:spPr/>
      <dgm:t>
        <a:bodyPr/>
        <a:lstStyle/>
        <a:p>
          <a:endParaRPr lang="it-IT" b="1"/>
        </a:p>
      </dgm:t>
    </dgm:pt>
    <dgm:pt modelId="{9C13F88C-D2C5-464D-AD94-73CBD2EE6449}" type="sibTrans" cxnId="{E5B4648B-5FDE-460B-BC58-EB46EFCD1B42}">
      <dgm:prSet/>
      <dgm:spPr/>
      <dgm:t>
        <a:bodyPr/>
        <a:lstStyle/>
        <a:p>
          <a:endParaRPr lang="it-IT" b="1"/>
        </a:p>
      </dgm:t>
    </dgm:pt>
    <dgm:pt modelId="{658626B4-76AB-4A08-8F41-01B49373FD87}">
      <dgm:prSet phldrT="[Testo]"/>
      <dgm:spPr>
        <a:solidFill>
          <a:srgbClr val="FF0000"/>
        </a:solidFill>
      </dgm:spPr>
      <dgm:t>
        <a:bodyPr/>
        <a:lstStyle/>
        <a:p>
          <a:r>
            <a:rPr lang="it-IT" b="1" dirty="0"/>
            <a:t>SI resp. </a:t>
          </a:r>
          <a:r>
            <a:rPr lang="it-IT" b="1"/>
            <a:t>se l’atto </a:t>
          </a:r>
          <a:r>
            <a:rPr lang="it-IT" b="1" dirty="0"/>
            <a:t>venisse emanato, ma poi annullato</a:t>
          </a:r>
        </a:p>
      </dgm:t>
    </dgm:pt>
    <dgm:pt modelId="{837565E4-7853-46D1-A73A-17AC50226A25}" type="parTrans" cxnId="{8C6FAC39-E36F-4534-8BC4-2FD5765BD880}">
      <dgm:prSet/>
      <dgm:spPr/>
      <dgm:t>
        <a:bodyPr/>
        <a:lstStyle/>
        <a:p>
          <a:endParaRPr lang="it-IT"/>
        </a:p>
      </dgm:t>
    </dgm:pt>
    <dgm:pt modelId="{CF4C82CA-15F7-41FC-BB8B-E328163AF211}" type="sibTrans" cxnId="{8C6FAC39-E36F-4534-8BC4-2FD5765BD880}">
      <dgm:prSet/>
      <dgm:spPr/>
      <dgm:t>
        <a:bodyPr/>
        <a:lstStyle/>
        <a:p>
          <a:endParaRPr lang="it-IT"/>
        </a:p>
      </dgm:t>
    </dgm:pt>
    <dgm:pt modelId="{5F026AAF-7419-453F-9487-D49A6192C5C0}" type="pres">
      <dgm:prSet presAssocID="{B4DC9B02-E755-48E3-8812-7038A2106E2E}" presName="Name0" presStyleCnt="0">
        <dgm:presLayoutVars>
          <dgm:chPref val="1"/>
          <dgm:dir/>
          <dgm:animOne val="branch"/>
          <dgm:animLvl val="lvl"/>
          <dgm:resizeHandles/>
        </dgm:presLayoutVars>
      </dgm:prSet>
      <dgm:spPr/>
    </dgm:pt>
    <dgm:pt modelId="{F72F0052-16BB-414F-BF96-9ADEAA6C59DF}" type="pres">
      <dgm:prSet presAssocID="{AA731A8C-B765-4B87-94C1-4860AB189FBB}" presName="vertOne" presStyleCnt="0"/>
      <dgm:spPr/>
    </dgm:pt>
    <dgm:pt modelId="{BC1584F1-F294-463D-B2A5-18FA13F60DEC}" type="pres">
      <dgm:prSet presAssocID="{AA731A8C-B765-4B87-94C1-4860AB189FBB}" presName="txOne" presStyleLbl="node0" presStyleIdx="0" presStyleCnt="1" custLinFactY="-52485" custLinFactNeighborX="4974" custLinFactNeighborY="-100000">
        <dgm:presLayoutVars>
          <dgm:chPref val="3"/>
        </dgm:presLayoutVars>
      </dgm:prSet>
      <dgm:spPr/>
    </dgm:pt>
    <dgm:pt modelId="{C49682E5-49B6-40C1-88D7-448B23215A65}" type="pres">
      <dgm:prSet presAssocID="{AA731A8C-B765-4B87-94C1-4860AB189FBB}" presName="parTransOne" presStyleCnt="0"/>
      <dgm:spPr/>
    </dgm:pt>
    <dgm:pt modelId="{AF06788A-B631-4CA0-B663-2C510F487D4C}" type="pres">
      <dgm:prSet presAssocID="{AA731A8C-B765-4B87-94C1-4860AB189FBB}" presName="horzOne" presStyleCnt="0"/>
      <dgm:spPr/>
    </dgm:pt>
    <dgm:pt modelId="{379AD4F1-862A-48F8-B59C-982ACB2FE2B8}" type="pres">
      <dgm:prSet presAssocID="{D215F845-0883-4904-A92B-F8B084CD6F74}" presName="vertTwo" presStyleCnt="0"/>
      <dgm:spPr/>
    </dgm:pt>
    <dgm:pt modelId="{D322D8C4-07B3-4151-ADB3-82546E2DAF47}" type="pres">
      <dgm:prSet presAssocID="{D215F845-0883-4904-A92B-F8B084CD6F74}" presName="txTwo" presStyleLbl="node2" presStyleIdx="0" presStyleCnt="2">
        <dgm:presLayoutVars>
          <dgm:chPref val="3"/>
        </dgm:presLayoutVars>
      </dgm:prSet>
      <dgm:spPr/>
    </dgm:pt>
    <dgm:pt modelId="{3FB48A8F-4775-495F-B85A-181408C62AF2}" type="pres">
      <dgm:prSet presAssocID="{D215F845-0883-4904-A92B-F8B084CD6F74}" presName="parTransTwo" presStyleCnt="0"/>
      <dgm:spPr/>
    </dgm:pt>
    <dgm:pt modelId="{1191DDC0-FE7B-45AF-9525-8BFD9F73402C}" type="pres">
      <dgm:prSet presAssocID="{D215F845-0883-4904-A92B-F8B084CD6F74}" presName="horzTwo" presStyleCnt="0"/>
      <dgm:spPr/>
    </dgm:pt>
    <dgm:pt modelId="{C6ECEE1A-7675-438F-93D7-A96CE56FF503}" type="pres">
      <dgm:prSet presAssocID="{81A4A256-D82D-48D3-B686-8727BCC39F3B}" presName="vertThree" presStyleCnt="0"/>
      <dgm:spPr/>
    </dgm:pt>
    <dgm:pt modelId="{C0DF8601-6F1C-4FAE-A214-82C4F925D176}" type="pres">
      <dgm:prSet presAssocID="{81A4A256-D82D-48D3-B686-8727BCC39F3B}" presName="txThree" presStyleLbl="node3" presStyleIdx="0" presStyleCnt="2">
        <dgm:presLayoutVars>
          <dgm:chPref val="3"/>
        </dgm:presLayoutVars>
      </dgm:prSet>
      <dgm:spPr/>
    </dgm:pt>
    <dgm:pt modelId="{F3C920B6-D951-4E02-B537-84C65F1605BA}" type="pres">
      <dgm:prSet presAssocID="{81A4A256-D82D-48D3-B686-8727BCC39F3B}" presName="parTransThree" presStyleCnt="0"/>
      <dgm:spPr/>
    </dgm:pt>
    <dgm:pt modelId="{271D249D-5EF0-4A1D-BF9C-3595D2B94321}" type="pres">
      <dgm:prSet presAssocID="{81A4A256-D82D-48D3-B686-8727BCC39F3B}" presName="horzThree" presStyleCnt="0"/>
      <dgm:spPr/>
    </dgm:pt>
    <dgm:pt modelId="{E5F2B1EC-0172-44A5-8439-414D3AD36CA9}" type="pres">
      <dgm:prSet presAssocID="{31FD76F3-7546-49EF-9F3F-F6194BA4C88F}" presName="vertFour" presStyleCnt="0">
        <dgm:presLayoutVars>
          <dgm:chPref val="3"/>
        </dgm:presLayoutVars>
      </dgm:prSet>
      <dgm:spPr/>
    </dgm:pt>
    <dgm:pt modelId="{880E448A-FEE4-410E-A04F-850B780EB25F}" type="pres">
      <dgm:prSet presAssocID="{31FD76F3-7546-49EF-9F3F-F6194BA4C88F}" presName="txFour" presStyleLbl="node4" presStyleIdx="0" presStyleCnt="6" custScaleY="168132">
        <dgm:presLayoutVars>
          <dgm:chPref val="3"/>
        </dgm:presLayoutVars>
      </dgm:prSet>
      <dgm:spPr/>
    </dgm:pt>
    <dgm:pt modelId="{1B3645C1-3800-4606-9B27-F7EE91D6183C}" type="pres">
      <dgm:prSet presAssocID="{31FD76F3-7546-49EF-9F3F-F6194BA4C88F}" presName="horzFour" presStyleCnt="0"/>
      <dgm:spPr/>
    </dgm:pt>
    <dgm:pt modelId="{24BAB0F6-18B0-4DAA-A9E4-1CDD0DC44965}" type="pres">
      <dgm:prSet presAssocID="{9C13F88C-D2C5-464D-AD94-73CBD2EE6449}" presName="sibSpaceFour" presStyleCnt="0"/>
      <dgm:spPr/>
    </dgm:pt>
    <dgm:pt modelId="{CA47063B-A402-47A7-9F95-B3AF4DD800A8}" type="pres">
      <dgm:prSet presAssocID="{AFC1A3D1-2601-4876-B0FA-598C4E4206DE}" presName="vertFour" presStyleCnt="0">
        <dgm:presLayoutVars>
          <dgm:chPref val="3"/>
        </dgm:presLayoutVars>
      </dgm:prSet>
      <dgm:spPr/>
    </dgm:pt>
    <dgm:pt modelId="{62676D38-C959-4850-A6C2-CA28C9202F8E}" type="pres">
      <dgm:prSet presAssocID="{AFC1A3D1-2601-4876-B0FA-598C4E4206DE}" presName="txFour" presStyleLbl="node4" presStyleIdx="1" presStyleCnt="6" custScaleY="168344">
        <dgm:presLayoutVars>
          <dgm:chPref val="3"/>
        </dgm:presLayoutVars>
      </dgm:prSet>
      <dgm:spPr/>
    </dgm:pt>
    <dgm:pt modelId="{03DCBF8E-46CC-4869-8524-9389D94F0B1D}" type="pres">
      <dgm:prSet presAssocID="{AFC1A3D1-2601-4876-B0FA-598C4E4206DE}" presName="horzFour" presStyleCnt="0"/>
      <dgm:spPr/>
    </dgm:pt>
    <dgm:pt modelId="{A2E13E9E-9425-4AEF-800D-A4F011A92291}" type="pres">
      <dgm:prSet presAssocID="{C911DFD6-CD76-4747-A1B0-1FD563B8E325}" presName="sibSpaceTwo" presStyleCnt="0"/>
      <dgm:spPr/>
    </dgm:pt>
    <dgm:pt modelId="{70A95BB8-93C6-45CD-9F02-B316C65664BD}" type="pres">
      <dgm:prSet presAssocID="{C65D8D62-1CAC-4A32-8F71-818BD41DCDED}" presName="vertTwo" presStyleCnt="0"/>
      <dgm:spPr/>
    </dgm:pt>
    <dgm:pt modelId="{AAD3145B-92DC-4671-9C41-F1C1E6CE2D59}" type="pres">
      <dgm:prSet presAssocID="{C65D8D62-1CAC-4A32-8F71-818BD41DCDED}" presName="txTwo" presStyleLbl="node2" presStyleIdx="1" presStyleCnt="2">
        <dgm:presLayoutVars>
          <dgm:chPref val="3"/>
        </dgm:presLayoutVars>
      </dgm:prSet>
      <dgm:spPr/>
    </dgm:pt>
    <dgm:pt modelId="{CD5C4689-E5CC-4016-9FDE-D166AFDC0528}" type="pres">
      <dgm:prSet presAssocID="{C65D8D62-1CAC-4A32-8F71-818BD41DCDED}" presName="parTransTwo" presStyleCnt="0"/>
      <dgm:spPr/>
    </dgm:pt>
    <dgm:pt modelId="{3830D2C7-F18F-4016-A3A1-D8D6794C3B60}" type="pres">
      <dgm:prSet presAssocID="{C65D8D62-1CAC-4A32-8F71-818BD41DCDED}" presName="horzTwo" presStyleCnt="0"/>
      <dgm:spPr/>
    </dgm:pt>
    <dgm:pt modelId="{F83B5F92-DE74-4B83-8875-779E876D4D0F}" type="pres">
      <dgm:prSet presAssocID="{CE820E95-31C4-4D71-A53D-51516456F708}" presName="vertThree" presStyleCnt="0"/>
      <dgm:spPr/>
    </dgm:pt>
    <dgm:pt modelId="{6975548C-3953-4CCB-B3DB-27C387BDF48A}" type="pres">
      <dgm:prSet presAssocID="{CE820E95-31C4-4D71-A53D-51516456F708}" presName="txThree" presStyleLbl="node3" presStyleIdx="1" presStyleCnt="2">
        <dgm:presLayoutVars>
          <dgm:chPref val="3"/>
        </dgm:presLayoutVars>
      </dgm:prSet>
      <dgm:spPr/>
    </dgm:pt>
    <dgm:pt modelId="{CFCF1CBC-184E-4E34-AD06-3527EBB2C76A}" type="pres">
      <dgm:prSet presAssocID="{CE820E95-31C4-4D71-A53D-51516456F708}" presName="parTransThree" presStyleCnt="0"/>
      <dgm:spPr/>
    </dgm:pt>
    <dgm:pt modelId="{9005CA3A-E79E-4A0C-82AC-60F7B6D3FBAE}" type="pres">
      <dgm:prSet presAssocID="{CE820E95-31C4-4D71-A53D-51516456F708}" presName="horzThree" presStyleCnt="0"/>
      <dgm:spPr/>
    </dgm:pt>
    <dgm:pt modelId="{5F848C5A-2885-4010-93E6-BD09BB4D2041}" type="pres">
      <dgm:prSet presAssocID="{192710EF-BADE-4B92-995B-69703AAA597E}" presName="vertFour" presStyleCnt="0">
        <dgm:presLayoutVars>
          <dgm:chPref val="3"/>
        </dgm:presLayoutVars>
      </dgm:prSet>
      <dgm:spPr/>
    </dgm:pt>
    <dgm:pt modelId="{336913D2-513C-480D-812B-33F808B7AB15}" type="pres">
      <dgm:prSet presAssocID="{192710EF-BADE-4B92-995B-69703AAA597E}" presName="txFour" presStyleLbl="node4" presStyleIdx="2" presStyleCnt="6" custScaleY="168344">
        <dgm:presLayoutVars>
          <dgm:chPref val="3"/>
        </dgm:presLayoutVars>
      </dgm:prSet>
      <dgm:spPr/>
    </dgm:pt>
    <dgm:pt modelId="{8309CF53-4F4B-49C2-B0BE-AD49E0FEDBA3}" type="pres">
      <dgm:prSet presAssocID="{192710EF-BADE-4B92-995B-69703AAA597E}" presName="horzFour" presStyleCnt="0"/>
      <dgm:spPr/>
    </dgm:pt>
    <dgm:pt modelId="{6F7F13F4-4596-41D9-BCB9-14A83A7B125B}" type="pres">
      <dgm:prSet presAssocID="{D31E2552-EEF8-439B-921A-E20B64635C9F}" presName="sibSpaceFour" presStyleCnt="0"/>
      <dgm:spPr/>
    </dgm:pt>
    <dgm:pt modelId="{1F0CCF86-3269-4542-A8D3-0ED047F7B813}" type="pres">
      <dgm:prSet presAssocID="{FD37643E-D497-499F-BDB3-E29D13728717}" presName="vertFour" presStyleCnt="0">
        <dgm:presLayoutVars>
          <dgm:chPref val="3"/>
        </dgm:presLayoutVars>
      </dgm:prSet>
      <dgm:spPr/>
    </dgm:pt>
    <dgm:pt modelId="{E8E4AD47-C380-4DB3-8107-88B11A698E7F}" type="pres">
      <dgm:prSet presAssocID="{FD37643E-D497-499F-BDB3-E29D13728717}" presName="txFour" presStyleLbl="node4" presStyleIdx="3" presStyleCnt="6" custScaleY="168344">
        <dgm:presLayoutVars>
          <dgm:chPref val="3"/>
        </dgm:presLayoutVars>
      </dgm:prSet>
      <dgm:spPr/>
    </dgm:pt>
    <dgm:pt modelId="{CB00EA1A-E982-4DA3-BE5B-C40E47AAFE24}" type="pres">
      <dgm:prSet presAssocID="{FD37643E-D497-499F-BDB3-E29D13728717}" presName="horzFour" presStyleCnt="0"/>
      <dgm:spPr/>
    </dgm:pt>
    <dgm:pt modelId="{2364725A-A5DE-47A6-9912-E86532E17A46}" type="pres">
      <dgm:prSet presAssocID="{EFF50397-D870-442F-A8F1-A29CA31E15D3}" presName="sibSpaceFour" presStyleCnt="0"/>
      <dgm:spPr/>
    </dgm:pt>
    <dgm:pt modelId="{B251CBBA-B767-41EC-9333-1E058B8C8318}" type="pres">
      <dgm:prSet presAssocID="{658626B4-76AB-4A08-8F41-01B49373FD87}" presName="vertFour" presStyleCnt="0">
        <dgm:presLayoutVars>
          <dgm:chPref val="3"/>
        </dgm:presLayoutVars>
      </dgm:prSet>
      <dgm:spPr/>
    </dgm:pt>
    <dgm:pt modelId="{685B9CD7-36F0-40A5-A1F7-EDF19E529600}" type="pres">
      <dgm:prSet presAssocID="{658626B4-76AB-4A08-8F41-01B49373FD87}" presName="txFour" presStyleLbl="node4" presStyleIdx="4" presStyleCnt="6" custScaleY="168344">
        <dgm:presLayoutVars>
          <dgm:chPref val="3"/>
        </dgm:presLayoutVars>
      </dgm:prSet>
      <dgm:spPr/>
    </dgm:pt>
    <dgm:pt modelId="{65185C85-5247-4284-94DF-17E9D60899CC}" type="pres">
      <dgm:prSet presAssocID="{658626B4-76AB-4A08-8F41-01B49373FD87}" presName="horzFour" presStyleCnt="0"/>
      <dgm:spPr/>
    </dgm:pt>
    <dgm:pt modelId="{EE7495F3-A5D6-4931-8E90-050142413FB5}" type="pres">
      <dgm:prSet presAssocID="{CF4C82CA-15F7-41FC-BB8B-E328163AF211}" presName="sibSpaceFour" presStyleCnt="0"/>
      <dgm:spPr/>
    </dgm:pt>
    <dgm:pt modelId="{1D59B487-8AD7-4638-BD45-2F7953EAE90B}" type="pres">
      <dgm:prSet presAssocID="{3AECD8C4-1B3F-4BCE-83D4-02999A206560}" presName="vertFour" presStyleCnt="0">
        <dgm:presLayoutVars>
          <dgm:chPref val="3"/>
        </dgm:presLayoutVars>
      </dgm:prSet>
      <dgm:spPr/>
    </dgm:pt>
    <dgm:pt modelId="{66602053-023E-4180-A637-4B86C202F17B}" type="pres">
      <dgm:prSet presAssocID="{3AECD8C4-1B3F-4BCE-83D4-02999A206560}" presName="txFour" presStyleLbl="node4" presStyleIdx="5" presStyleCnt="6" custScaleY="168344">
        <dgm:presLayoutVars>
          <dgm:chPref val="3"/>
        </dgm:presLayoutVars>
      </dgm:prSet>
      <dgm:spPr/>
    </dgm:pt>
    <dgm:pt modelId="{0068A301-AB80-495B-8A43-ACB50661FCF5}" type="pres">
      <dgm:prSet presAssocID="{3AECD8C4-1B3F-4BCE-83D4-02999A206560}" presName="horzFour" presStyleCnt="0"/>
      <dgm:spPr/>
    </dgm:pt>
  </dgm:ptLst>
  <dgm:cxnLst>
    <dgm:cxn modelId="{009AEF01-01D0-4FD9-B131-BB1E90FCA292}" srcId="{C65D8D62-1CAC-4A32-8F71-818BD41DCDED}" destId="{CE820E95-31C4-4D71-A53D-51516456F708}" srcOrd="0" destOrd="0" parTransId="{0B95B888-9277-47FB-90C4-94682D4285E8}" sibTransId="{DAE9D6D9-29E6-459B-BC54-A714A9D04F85}"/>
    <dgm:cxn modelId="{A810DF09-9BA2-4481-A1A5-A0F4226770E7}" type="presOf" srcId="{AFC1A3D1-2601-4876-B0FA-598C4E4206DE}" destId="{62676D38-C959-4850-A6C2-CA28C9202F8E}" srcOrd="0" destOrd="0" presId="urn:microsoft.com/office/officeart/2005/8/layout/hierarchy4"/>
    <dgm:cxn modelId="{DC85560A-5CC6-4EEB-8EB3-11C3BCA9B589}" type="presOf" srcId="{192710EF-BADE-4B92-995B-69703AAA597E}" destId="{336913D2-513C-480D-812B-33F808B7AB15}" srcOrd="0" destOrd="0" presId="urn:microsoft.com/office/officeart/2005/8/layout/hierarchy4"/>
    <dgm:cxn modelId="{FA41A110-A320-4AB7-BE86-187E623EBDD4}" type="presOf" srcId="{CE820E95-31C4-4D71-A53D-51516456F708}" destId="{6975548C-3953-4CCB-B3DB-27C387BDF48A}" srcOrd="0" destOrd="0" presId="urn:microsoft.com/office/officeart/2005/8/layout/hierarchy4"/>
    <dgm:cxn modelId="{108ED910-1BAE-408A-9F2D-2C2E6FFAC0E0}" srcId="{AA731A8C-B765-4B87-94C1-4860AB189FBB}" destId="{C65D8D62-1CAC-4A32-8F71-818BD41DCDED}" srcOrd="1" destOrd="0" parTransId="{02332BE3-1131-4606-B54C-DA697C65D991}" sibTransId="{4549937C-7991-445A-BC46-D0CBF8536995}"/>
    <dgm:cxn modelId="{6A1C9023-E382-4D25-BEA7-06321BA1E601}" type="presOf" srcId="{C65D8D62-1CAC-4A32-8F71-818BD41DCDED}" destId="{AAD3145B-92DC-4671-9C41-F1C1E6CE2D59}" srcOrd="0" destOrd="0" presId="urn:microsoft.com/office/officeart/2005/8/layout/hierarchy4"/>
    <dgm:cxn modelId="{CA569824-6AC8-4A3A-99DE-54204C0C60CB}" srcId="{CE820E95-31C4-4D71-A53D-51516456F708}" destId="{3AECD8C4-1B3F-4BCE-83D4-02999A206560}" srcOrd="3" destOrd="0" parTransId="{986915DE-E6AA-4CC7-89BE-8E409A8E2385}" sibTransId="{DD8075CA-EBA5-481A-827D-7EE26E2BBF35}"/>
    <dgm:cxn modelId="{75E5EC24-3423-45DD-8986-810F486C50EE}" type="presOf" srcId="{81A4A256-D82D-48D3-B686-8727BCC39F3B}" destId="{C0DF8601-6F1C-4FAE-A214-82C4F925D176}" srcOrd="0" destOrd="0" presId="urn:microsoft.com/office/officeart/2005/8/layout/hierarchy4"/>
    <dgm:cxn modelId="{C200282A-AEBA-4FF3-9337-EBA8A7FB2B4A}" type="presOf" srcId="{3AECD8C4-1B3F-4BCE-83D4-02999A206560}" destId="{66602053-023E-4180-A637-4B86C202F17B}" srcOrd="0" destOrd="0" presId="urn:microsoft.com/office/officeart/2005/8/layout/hierarchy4"/>
    <dgm:cxn modelId="{8C6FAC39-E36F-4534-8BC4-2FD5765BD880}" srcId="{CE820E95-31C4-4D71-A53D-51516456F708}" destId="{658626B4-76AB-4A08-8F41-01B49373FD87}" srcOrd="2" destOrd="0" parTransId="{837565E4-7853-46D1-A73A-17AC50226A25}" sibTransId="{CF4C82CA-15F7-41FC-BB8B-E328163AF211}"/>
    <dgm:cxn modelId="{95B9044B-3361-4937-A686-EE516D8B3B99}" type="presOf" srcId="{D215F845-0883-4904-A92B-F8B084CD6F74}" destId="{D322D8C4-07B3-4151-ADB3-82546E2DAF47}" srcOrd="0" destOrd="0" presId="urn:microsoft.com/office/officeart/2005/8/layout/hierarchy4"/>
    <dgm:cxn modelId="{FDFB9371-5691-4F5B-A0A7-BDCDB4F38CFC}" srcId="{CE820E95-31C4-4D71-A53D-51516456F708}" destId="{FD37643E-D497-499F-BDB3-E29D13728717}" srcOrd="1" destOrd="0" parTransId="{D6722078-2C56-4E6C-824E-1F409D92C85D}" sibTransId="{EFF50397-D870-442F-A8F1-A29CA31E15D3}"/>
    <dgm:cxn modelId="{21F0127B-185E-479E-BF51-86D538E246BD}" srcId="{B4DC9B02-E755-48E3-8812-7038A2106E2E}" destId="{AA731A8C-B765-4B87-94C1-4860AB189FBB}" srcOrd="0" destOrd="0" parTransId="{81CC0720-6EAF-4131-9121-F61D3067F5CF}" sibTransId="{7C9C6381-40EA-4302-BA63-3C2FC135B544}"/>
    <dgm:cxn modelId="{3A13EB86-EB01-43C4-B7C5-262A1A01AD84}" srcId="{AA731A8C-B765-4B87-94C1-4860AB189FBB}" destId="{D215F845-0883-4904-A92B-F8B084CD6F74}" srcOrd="0" destOrd="0" parTransId="{12501424-0A42-4027-A823-B4E231CAA492}" sibTransId="{C911DFD6-CD76-4747-A1B0-1FD563B8E325}"/>
    <dgm:cxn modelId="{E5B4648B-5FDE-460B-BC58-EB46EFCD1B42}" srcId="{81A4A256-D82D-48D3-B686-8727BCC39F3B}" destId="{31FD76F3-7546-49EF-9F3F-F6194BA4C88F}" srcOrd="0" destOrd="0" parTransId="{BBF2C6F0-8298-469E-A7DF-8982E041241D}" sibTransId="{9C13F88C-D2C5-464D-AD94-73CBD2EE6449}"/>
    <dgm:cxn modelId="{E4623897-D794-410F-B52D-4E117B7CC837}" srcId="{81A4A256-D82D-48D3-B686-8727BCC39F3B}" destId="{AFC1A3D1-2601-4876-B0FA-598C4E4206DE}" srcOrd="1" destOrd="0" parTransId="{5A1128BB-0E25-4528-886A-E1BD8D460801}" sibTransId="{03A2599D-7BDF-4195-83B1-80D1284A1028}"/>
    <dgm:cxn modelId="{3BC51FB5-3903-4F7D-AA79-2DD8BB36A2A3}" type="presOf" srcId="{31FD76F3-7546-49EF-9F3F-F6194BA4C88F}" destId="{880E448A-FEE4-410E-A04F-850B780EB25F}" srcOrd="0" destOrd="0" presId="urn:microsoft.com/office/officeart/2005/8/layout/hierarchy4"/>
    <dgm:cxn modelId="{CAB270BD-6FDE-4E40-8AC2-C022137DA4C6}" type="presOf" srcId="{B4DC9B02-E755-48E3-8812-7038A2106E2E}" destId="{5F026AAF-7419-453F-9487-D49A6192C5C0}" srcOrd="0" destOrd="0" presId="urn:microsoft.com/office/officeart/2005/8/layout/hierarchy4"/>
    <dgm:cxn modelId="{1884A7CD-D01D-43AC-B830-7A596951864B}" type="presOf" srcId="{AA731A8C-B765-4B87-94C1-4860AB189FBB}" destId="{BC1584F1-F294-463D-B2A5-18FA13F60DEC}" srcOrd="0" destOrd="0" presId="urn:microsoft.com/office/officeart/2005/8/layout/hierarchy4"/>
    <dgm:cxn modelId="{0138DACD-A657-48FB-9838-89E9684C0EB1}" srcId="{D215F845-0883-4904-A92B-F8B084CD6F74}" destId="{81A4A256-D82D-48D3-B686-8727BCC39F3B}" srcOrd="0" destOrd="0" parTransId="{031B59CB-F1E7-4F5D-8D1D-64959D25C307}" sibTransId="{6E70EBFB-0CB5-411F-A5E8-62225E36C852}"/>
    <dgm:cxn modelId="{E75C7ED9-98C8-4C64-A9E2-5B92BEE921C9}" type="presOf" srcId="{FD37643E-D497-499F-BDB3-E29D13728717}" destId="{E8E4AD47-C380-4DB3-8107-88B11A698E7F}" srcOrd="0" destOrd="0" presId="urn:microsoft.com/office/officeart/2005/8/layout/hierarchy4"/>
    <dgm:cxn modelId="{5AF3C5DC-D0E5-46EF-A456-599D7EC7DC9F}" type="presOf" srcId="{658626B4-76AB-4A08-8F41-01B49373FD87}" destId="{685B9CD7-36F0-40A5-A1F7-EDF19E529600}" srcOrd="0" destOrd="0" presId="urn:microsoft.com/office/officeart/2005/8/layout/hierarchy4"/>
    <dgm:cxn modelId="{1A9EF6F0-5B48-49AC-BBAE-A892A5C5AFE7}" srcId="{CE820E95-31C4-4D71-A53D-51516456F708}" destId="{192710EF-BADE-4B92-995B-69703AAA597E}" srcOrd="0" destOrd="0" parTransId="{69B7330D-5FCA-47F4-BF39-512188F29B7A}" sibTransId="{D31E2552-EEF8-439B-921A-E20B64635C9F}"/>
    <dgm:cxn modelId="{DCC857D5-0503-40A9-8282-39BA20FB1C07}" type="presParOf" srcId="{5F026AAF-7419-453F-9487-D49A6192C5C0}" destId="{F72F0052-16BB-414F-BF96-9ADEAA6C59DF}" srcOrd="0" destOrd="0" presId="urn:microsoft.com/office/officeart/2005/8/layout/hierarchy4"/>
    <dgm:cxn modelId="{1F1F2E9D-7BA4-4CFF-90FE-3E0A18634DFF}" type="presParOf" srcId="{F72F0052-16BB-414F-BF96-9ADEAA6C59DF}" destId="{BC1584F1-F294-463D-B2A5-18FA13F60DEC}" srcOrd="0" destOrd="0" presId="urn:microsoft.com/office/officeart/2005/8/layout/hierarchy4"/>
    <dgm:cxn modelId="{8E5CFF2C-20CC-4564-B9CF-1E8736477B8B}" type="presParOf" srcId="{F72F0052-16BB-414F-BF96-9ADEAA6C59DF}" destId="{C49682E5-49B6-40C1-88D7-448B23215A65}" srcOrd="1" destOrd="0" presId="urn:microsoft.com/office/officeart/2005/8/layout/hierarchy4"/>
    <dgm:cxn modelId="{57859D57-DAF9-42CE-AEE1-49C805EC9556}" type="presParOf" srcId="{F72F0052-16BB-414F-BF96-9ADEAA6C59DF}" destId="{AF06788A-B631-4CA0-B663-2C510F487D4C}" srcOrd="2" destOrd="0" presId="urn:microsoft.com/office/officeart/2005/8/layout/hierarchy4"/>
    <dgm:cxn modelId="{764F483C-9A6C-459D-804C-1FE790436CB2}" type="presParOf" srcId="{AF06788A-B631-4CA0-B663-2C510F487D4C}" destId="{379AD4F1-862A-48F8-B59C-982ACB2FE2B8}" srcOrd="0" destOrd="0" presId="urn:microsoft.com/office/officeart/2005/8/layout/hierarchy4"/>
    <dgm:cxn modelId="{B8457F13-845B-49B7-8CDA-1B7F877529CF}" type="presParOf" srcId="{379AD4F1-862A-48F8-B59C-982ACB2FE2B8}" destId="{D322D8C4-07B3-4151-ADB3-82546E2DAF47}" srcOrd="0" destOrd="0" presId="urn:microsoft.com/office/officeart/2005/8/layout/hierarchy4"/>
    <dgm:cxn modelId="{55FEE96A-D3B5-4AE2-AEA3-4AF0909AC7F6}" type="presParOf" srcId="{379AD4F1-862A-48F8-B59C-982ACB2FE2B8}" destId="{3FB48A8F-4775-495F-B85A-181408C62AF2}" srcOrd="1" destOrd="0" presId="urn:microsoft.com/office/officeart/2005/8/layout/hierarchy4"/>
    <dgm:cxn modelId="{3371B50C-520E-4340-B105-A058BEC34345}" type="presParOf" srcId="{379AD4F1-862A-48F8-B59C-982ACB2FE2B8}" destId="{1191DDC0-FE7B-45AF-9525-8BFD9F73402C}" srcOrd="2" destOrd="0" presId="urn:microsoft.com/office/officeart/2005/8/layout/hierarchy4"/>
    <dgm:cxn modelId="{BE4B2558-C21C-4306-8ADB-66174E5206B0}" type="presParOf" srcId="{1191DDC0-FE7B-45AF-9525-8BFD9F73402C}" destId="{C6ECEE1A-7675-438F-93D7-A96CE56FF503}" srcOrd="0" destOrd="0" presId="urn:microsoft.com/office/officeart/2005/8/layout/hierarchy4"/>
    <dgm:cxn modelId="{BC4CD774-562D-46F6-8594-F395D222C145}" type="presParOf" srcId="{C6ECEE1A-7675-438F-93D7-A96CE56FF503}" destId="{C0DF8601-6F1C-4FAE-A214-82C4F925D176}" srcOrd="0" destOrd="0" presId="urn:microsoft.com/office/officeart/2005/8/layout/hierarchy4"/>
    <dgm:cxn modelId="{6C437FA4-8137-4034-BBB5-87F0026AEACE}" type="presParOf" srcId="{C6ECEE1A-7675-438F-93D7-A96CE56FF503}" destId="{F3C920B6-D951-4E02-B537-84C65F1605BA}" srcOrd="1" destOrd="0" presId="urn:microsoft.com/office/officeart/2005/8/layout/hierarchy4"/>
    <dgm:cxn modelId="{E004A515-D576-40AC-A546-CABADF5B7782}" type="presParOf" srcId="{C6ECEE1A-7675-438F-93D7-A96CE56FF503}" destId="{271D249D-5EF0-4A1D-BF9C-3595D2B94321}" srcOrd="2" destOrd="0" presId="urn:microsoft.com/office/officeart/2005/8/layout/hierarchy4"/>
    <dgm:cxn modelId="{A5BEF7E3-E773-4436-9AFF-26C576CBE8E6}" type="presParOf" srcId="{271D249D-5EF0-4A1D-BF9C-3595D2B94321}" destId="{E5F2B1EC-0172-44A5-8439-414D3AD36CA9}" srcOrd="0" destOrd="0" presId="urn:microsoft.com/office/officeart/2005/8/layout/hierarchy4"/>
    <dgm:cxn modelId="{0C510880-6329-4004-AAF9-83683214A830}" type="presParOf" srcId="{E5F2B1EC-0172-44A5-8439-414D3AD36CA9}" destId="{880E448A-FEE4-410E-A04F-850B780EB25F}" srcOrd="0" destOrd="0" presId="urn:microsoft.com/office/officeart/2005/8/layout/hierarchy4"/>
    <dgm:cxn modelId="{4BDA21D0-4F23-49A6-AC46-5349AFC49C1A}" type="presParOf" srcId="{E5F2B1EC-0172-44A5-8439-414D3AD36CA9}" destId="{1B3645C1-3800-4606-9B27-F7EE91D6183C}" srcOrd="1" destOrd="0" presId="urn:microsoft.com/office/officeart/2005/8/layout/hierarchy4"/>
    <dgm:cxn modelId="{77A82355-7833-458B-9535-5F6168DA4BBF}" type="presParOf" srcId="{271D249D-5EF0-4A1D-BF9C-3595D2B94321}" destId="{24BAB0F6-18B0-4DAA-A9E4-1CDD0DC44965}" srcOrd="1" destOrd="0" presId="urn:microsoft.com/office/officeart/2005/8/layout/hierarchy4"/>
    <dgm:cxn modelId="{9B7B1AA8-A2BF-4C0D-A71C-ADDD8443DD52}" type="presParOf" srcId="{271D249D-5EF0-4A1D-BF9C-3595D2B94321}" destId="{CA47063B-A402-47A7-9F95-B3AF4DD800A8}" srcOrd="2" destOrd="0" presId="urn:microsoft.com/office/officeart/2005/8/layout/hierarchy4"/>
    <dgm:cxn modelId="{9E047594-634D-4165-8616-DD0A5AFB26B6}" type="presParOf" srcId="{CA47063B-A402-47A7-9F95-B3AF4DD800A8}" destId="{62676D38-C959-4850-A6C2-CA28C9202F8E}" srcOrd="0" destOrd="0" presId="urn:microsoft.com/office/officeart/2005/8/layout/hierarchy4"/>
    <dgm:cxn modelId="{704544B9-7DDC-454B-B1FB-57F4FC68170D}" type="presParOf" srcId="{CA47063B-A402-47A7-9F95-B3AF4DD800A8}" destId="{03DCBF8E-46CC-4869-8524-9389D94F0B1D}" srcOrd="1" destOrd="0" presId="urn:microsoft.com/office/officeart/2005/8/layout/hierarchy4"/>
    <dgm:cxn modelId="{4C443F8B-418B-4CA7-8B63-DEE6CE740A7A}" type="presParOf" srcId="{AF06788A-B631-4CA0-B663-2C510F487D4C}" destId="{A2E13E9E-9425-4AEF-800D-A4F011A92291}" srcOrd="1" destOrd="0" presId="urn:microsoft.com/office/officeart/2005/8/layout/hierarchy4"/>
    <dgm:cxn modelId="{337A9549-EC53-4D13-80EC-77A2B0DB70B9}" type="presParOf" srcId="{AF06788A-B631-4CA0-B663-2C510F487D4C}" destId="{70A95BB8-93C6-45CD-9F02-B316C65664BD}" srcOrd="2" destOrd="0" presId="urn:microsoft.com/office/officeart/2005/8/layout/hierarchy4"/>
    <dgm:cxn modelId="{71A63553-B5A3-48F6-AF07-DC56089CD5B6}" type="presParOf" srcId="{70A95BB8-93C6-45CD-9F02-B316C65664BD}" destId="{AAD3145B-92DC-4671-9C41-F1C1E6CE2D59}" srcOrd="0" destOrd="0" presId="urn:microsoft.com/office/officeart/2005/8/layout/hierarchy4"/>
    <dgm:cxn modelId="{B3B0DD23-4AFA-4402-B9C6-F76E33AE88DC}" type="presParOf" srcId="{70A95BB8-93C6-45CD-9F02-B316C65664BD}" destId="{CD5C4689-E5CC-4016-9FDE-D166AFDC0528}" srcOrd="1" destOrd="0" presId="urn:microsoft.com/office/officeart/2005/8/layout/hierarchy4"/>
    <dgm:cxn modelId="{FAE3A165-8F87-43D0-912E-5A1BA92C99AA}" type="presParOf" srcId="{70A95BB8-93C6-45CD-9F02-B316C65664BD}" destId="{3830D2C7-F18F-4016-A3A1-D8D6794C3B60}" srcOrd="2" destOrd="0" presId="urn:microsoft.com/office/officeart/2005/8/layout/hierarchy4"/>
    <dgm:cxn modelId="{C06715BE-F3CC-42A3-8E8B-E27757C2C629}" type="presParOf" srcId="{3830D2C7-F18F-4016-A3A1-D8D6794C3B60}" destId="{F83B5F92-DE74-4B83-8875-779E876D4D0F}" srcOrd="0" destOrd="0" presId="urn:microsoft.com/office/officeart/2005/8/layout/hierarchy4"/>
    <dgm:cxn modelId="{A5F6F295-989A-475C-9BBB-B4BCEEF2A3D0}" type="presParOf" srcId="{F83B5F92-DE74-4B83-8875-779E876D4D0F}" destId="{6975548C-3953-4CCB-B3DB-27C387BDF48A}" srcOrd="0" destOrd="0" presId="urn:microsoft.com/office/officeart/2005/8/layout/hierarchy4"/>
    <dgm:cxn modelId="{F8ADC550-C2F5-4D04-83A8-D6A717C7D562}" type="presParOf" srcId="{F83B5F92-DE74-4B83-8875-779E876D4D0F}" destId="{CFCF1CBC-184E-4E34-AD06-3527EBB2C76A}" srcOrd="1" destOrd="0" presId="urn:microsoft.com/office/officeart/2005/8/layout/hierarchy4"/>
    <dgm:cxn modelId="{07A46A46-AA50-4E9C-9C00-56CB04C63EBF}" type="presParOf" srcId="{F83B5F92-DE74-4B83-8875-779E876D4D0F}" destId="{9005CA3A-E79E-4A0C-82AC-60F7B6D3FBAE}" srcOrd="2" destOrd="0" presId="urn:microsoft.com/office/officeart/2005/8/layout/hierarchy4"/>
    <dgm:cxn modelId="{EB832E3C-C8CC-45FC-934E-246B1174E604}" type="presParOf" srcId="{9005CA3A-E79E-4A0C-82AC-60F7B6D3FBAE}" destId="{5F848C5A-2885-4010-93E6-BD09BB4D2041}" srcOrd="0" destOrd="0" presId="urn:microsoft.com/office/officeart/2005/8/layout/hierarchy4"/>
    <dgm:cxn modelId="{AC096EEC-DF18-4FD1-909E-11B890205736}" type="presParOf" srcId="{5F848C5A-2885-4010-93E6-BD09BB4D2041}" destId="{336913D2-513C-480D-812B-33F808B7AB15}" srcOrd="0" destOrd="0" presId="urn:microsoft.com/office/officeart/2005/8/layout/hierarchy4"/>
    <dgm:cxn modelId="{C908DB90-7B93-4E55-B63F-80118494DEB6}" type="presParOf" srcId="{5F848C5A-2885-4010-93E6-BD09BB4D2041}" destId="{8309CF53-4F4B-49C2-B0BE-AD49E0FEDBA3}" srcOrd="1" destOrd="0" presId="urn:microsoft.com/office/officeart/2005/8/layout/hierarchy4"/>
    <dgm:cxn modelId="{B2BA9DD0-7CC2-4286-A3BF-A19E7E9BAC39}" type="presParOf" srcId="{9005CA3A-E79E-4A0C-82AC-60F7B6D3FBAE}" destId="{6F7F13F4-4596-41D9-BCB9-14A83A7B125B}" srcOrd="1" destOrd="0" presId="urn:microsoft.com/office/officeart/2005/8/layout/hierarchy4"/>
    <dgm:cxn modelId="{6B2CAB39-CD6B-4C62-93E0-4FB1605BA586}" type="presParOf" srcId="{9005CA3A-E79E-4A0C-82AC-60F7B6D3FBAE}" destId="{1F0CCF86-3269-4542-A8D3-0ED047F7B813}" srcOrd="2" destOrd="0" presId="urn:microsoft.com/office/officeart/2005/8/layout/hierarchy4"/>
    <dgm:cxn modelId="{49B8FE73-3F5E-47F3-9502-BB75AD331410}" type="presParOf" srcId="{1F0CCF86-3269-4542-A8D3-0ED047F7B813}" destId="{E8E4AD47-C380-4DB3-8107-88B11A698E7F}" srcOrd="0" destOrd="0" presId="urn:microsoft.com/office/officeart/2005/8/layout/hierarchy4"/>
    <dgm:cxn modelId="{1AB22B21-D2A2-4655-AC00-0E877D578334}" type="presParOf" srcId="{1F0CCF86-3269-4542-A8D3-0ED047F7B813}" destId="{CB00EA1A-E982-4DA3-BE5B-C40E47AAFE24}" srcOrd="1" destOrd="0" presId="urn:microsoft.com/office/officeart/2005/8/layout/hierarchy4"/>
    <dgm:cxn modelId="{B16794D1-CC6B-4124-83E6-3520D8903424}" type="presParOf" srcId="{9005CA3A-E79E-4A0C-82AC-60F7B6D3FBAE}" destId="{2364725A-A5DE-47A6-9912-E86532E17A46}" srcOrd="3" destOrd="0" presId="urn:microsoft.com/office/officeart/2005/8/layout/hierarchy4"/>
    <dgm:cxn modelId="{EA91D323-0A79-451A-8236-CDBA3A477CB1}" type="presParOf" srcId="{9005CA3A-E79E-4A0C-82AC-60F7B6D3FBAE}" destId="{B251CBBA-B767-41EC-9333-1E058B8C8318}" srcOrd="4" destOrd="0" presId="urn:microsoft.com/office/officeart/2005/8/layout/hierarchy4"/>
    <dgm:cxn modelId="{D88A295D-F405-4DE6-890B-92A5AEFD8A92}" type="presParOf" srcId="{B251CBBA-B767-41EC-9333-1E058B8C8318}" destId="{685B9CD7-36F0-40A5-A1F7-EDF19E529600}" srcOrd="0" destOrd="0" presId="urn:microsoft.com/office/officeart/2005/8/layout/hierarchy4"/>
    <dgm:cxn modelId="{0D92F8F3-ADA5-4021-A512-386E57D10CA3}" type="presParOf" srcId="{B251CBBA-B767-41EC-9333-1E058B8C8318}" destId="{65185C85-5247-4284-94DF-17E9D60899CC}" srcOrd="1" destOrd="0" presId="urn:microsoft.com/office/officeart/2005/8/layout/hierarchy4"/>
    <dgm:cxn modelId="{BCCC9317-C5B7-49A0-8E75-DBDF70938AB8}" type="presParOf" srcId="{9005CA3A-E79E-4A0C-82AC-60F7B6D3FBAE}" destId="{EE7495F3-A5D6-4931-8E90-050142413FB5}" srcOrd="5" destOrd="0" presId="urn:microsoft.com/office/officeart/2005/8/layout/hierarchy4"/>
    <dgm:cxn modelId="{AFCCB8EC-7337-489E-AD5E-261D5A76D3CB}" type="presParOf" srcId="{9005CA3A-E79E-4A0C-82AC-60F7B6D3FBAE}" destId="{1D59B487-8AD7-4638-BD45-2F7953EAE90B}" srcOrd="6" destOrd="0" presId="urn:microsoft.com/office/officeart/2005/8/layout/hierarchy4"/>
    <dgm:cxn modelId="{4F775FA3-4A8A-4D91-B92D-94991A89669B}" type="presParOf" srcId="{1D59B487-8AD7-4638-BD45-2F7953EAE90B}" destId="{66602053-023E-4180-A637-4B86C202F17B}" srcOrd="0" destOrd="0" presId="urn:microsoft.com/office/officeart/2005/8/layout/hierarchy4"/>
    <dgm:cxn modelId="{298E9BA0-E941-4C9C-8539-E0E26F28F76C}" type="presParOf" srcId="{1D59B487-8AD7-4638-BD45-2F7953EAE90B}" destId="{0068A301-AB80-495B-8A43-ACB50661FCF5}"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C195CBE-ACB3-46A0-B282-6A8085E0BD32}"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it-IT"/>
        </a:p>
      </dgm:t>
    </dgm:pt>
    <dgm:pt modelId="{FCC837DD-41DD-4FF4-8BDE-BC8001FA9E38}">
      <dgm:prSet phldrT="[Testo]"/>
      <dgm:spPr/>
      <dgm:t>
        <a:bodyPr/>
        <a:lstStyle/>
        <a:p>
          <a:r>
            <a:rPr lang="it-IT" dirty="0"/>
            <a:t>«</a:t>
          </a:r>
          <a:r>
            <a:rPr lang="it-IT" i="1" dirty="0"/>
            <a:t>Danno ingiusto</a:t>
          </a:r>
          <a:r>
            <a:rPr lang="it-IT" dirty="0"/>
            <a:t>» </a:t>
          </a:r>
          <a:r>
            <a:rPr lang="it-IT" i="1" dirty="0"/>
            <a:t>ex</a:t>
          </a:r>
          <a:r>
            <a:rPr lang="it-IT" dirty="0"/>
            <a:t> art. 2043 c.c. è quello che lede un interesse giuridicamente rilevante</a:t>
          </a:r>
        </a:p>
      </dgm:t>
    </dgm:pt>
    <dgm:pt modelId="{62795242-64D0-44CB-A60C-9401D1D36654}" type="parTrans" cxnId="{177724E1-3088-474F-B07B-915CE5BFA1D1}">
      <dgm:prSet/>
      <dgm:spPr/>
      <dgm:t>
        <a:bodyPr/>
        <a:lstStyle/>
        <a:p>
          <a:endParaRPr lang="it-IT"/>
        </a:p>
      </dgm:t>
    </dgm:pt>
    <dgm:pt modelId="{B0A7B66F-A26E-43B5-84CF-97D6AEC52280}" type="sibTrans" cxnId="{177724E1-3088-474F-B07B-915CE5BFA1D1}">
      <dgm:prSet/>
      <dgm:spPr/>
      <dgm:t>
        <a:bodyPr/>
        <a:lstStyle/>
        <a:p>
          <a:endParaRPr lang="it-IT"/>
        </a:p>
      </dgm:t>
    </dgm:pt>
    <dgm:pt modelId="{2D7B2D02-7BA1-481D-BFDD-2E586EF66CC6}">
      <dgm:prSet phldrT="[Testo]"/>
      <dgm:spPr/>
      <dgm:t>
        <a:bodyPr/>
        <a:lstStyle/>
        <a:p>
          <a:r>
            <a:rPr lang="it-IT"/>
            <a:t>L’interesse </a:t>
          </a:r>
          <a:r>
            <a:rPr lang="it-IT" dirty="0"/>
            <a:t>legittimo è un interesse giuridicamente rilevante</a:t>
          </a:r>
        </a:p>
      </dgm:t>
    </dgm:pt>
    <dgm:pt modelId="{C76FD5BB-FA43-4C56-8FEC-C696D5CFEC52}" type="parTrans" cxnId="{F45D88F7-AB69-4BA8-9256-DEA5F8743721}">
      <dgm:prSet/>
      <dgm:spPr/>
      <dgm:t>
        <a:bodyPr/>
        <a:lstStyle/>
        <a:p>
          <a:endParaRPr lang="it-IT"/>
        </a:p>
      </dgm:t>
    </dgm:pt>
    <dgm:pt modelId="{DE7C1BC0-EBE4-48C9-A85A-046C76857266}" type="sibTrans" cxnId="{F45D88F7-AB69-4BA8-9256-DEA5F8743721}">
      <dgm:prSet/>
      <dgm:spPr/>
      <dgm:t>
        <a:bodyPr/>
        <a:lstStyle/>
        <a:p>
          <a:endParaRPr lang="it-IT"/>
        </a:p>
      </dgm:t>
    </dgm:pt>
    <dgm:pt modelId="{54EE15C6-9DEA-497F-8C4F-05A0675B6E45}">
      <dgm:prSet phldrT="[Testo]"/>
      <dgm:spPr/>
      <dgm:t>
        <a:bodyPr/>
        <a:lstStyle/>
        <a:p>
          <a:r>
            <a:rPr lang="it-IT" dirty="0"/>
            <a:t>La lesione di un interesse legittimo da </a:t>
          </a:r>
          <a:r>
            <a:rPr lang="it-IT"/>
            <a:t>parte dell’attività </a:t>
          </a:r>
          <a:r>
            <a:rPr lang="it-IT" dirty="0"/>
            <a:t>provvedimentale della P.A. è risarcibile </a:t>
          </a:r>
          <a:r>
            <a:rPr lang="it-IT" i="1" dirty="0"/>
            <a:t>ex</a:t>
          </a:r>
          <a:r>
            <a:rPr lang="it-IT" dirty="0"/>
            <a:t> art. 2043 c.c.</a:t>
          </a:r>
        </a:p>
      </dgm:t>
    </dgm:pt>
    <dgm:pt modelId="{2C258F0D-E03F-4D75-8DC6-10C1B2F81F0D}" type="parTrans" cxnId="{F8DEE3D8-79DA-4072-AD17-C22DB10062FB}">
      <dgm:prSet/>
      <dgm:spPr/>
      <dgm:t>
        <a:bodyPr/>
        <a:lstStyle/>
        <a:p>
          <a:endParaRPr lang="it-IT"/>
        </a:p>
      </dgm:t>
    </dgm:pt>
    <dgm:pt modelId="{48E29CEA-3F95-4F5B-B225-64037E88BC44}" type="sibTrans" cxnId="{F8DEE3D8-79DA-4072-AD17-C22DB10062FB}">
      <dgm:prSet/>
      <dgm:spPr/>
      <dgm:t>
        <a:bodyPr/>
        <a:lstStyle/>
        <a:p>
          <a:endParaRPr lang="it-IT"/>
        </a:p>
      </dgm:t>
    </dgm:pt>
    <dgm:pt modelId="{B1F40789-4BF2-4476-AB7F-151128818A8F}" type="pres">
      <dgm:prSet presAssocID="{BC195CBE-ACB3-46A0-B282-6A8085E0BD32}" presName="Name0" presStyleCnt="0">
        <dgm:presLayoutVars>
          <dgm:dir/>
          <dgm:animLvl val="lvl"/>
          <dgm:resizeHandles val="exact"/>
        </dgm:presLayoutVars>
      </dgm:prSet>
      <dgm:spPr/>
    </dgm:pt>
    <dgm:pt modelId="{178857A8-1F82-40F9-858F-81EE07745BAE}" type="pres">
      <dgm:prSet presAssocID="{FCC837DD-41DD-4FF4-8BDE-BC8001FA9E38}" presName="vertFlow" presStyleCnt="0"/>
      <dgm:spPr/>
    </dgm:pt>
    <dgm:pt modelId="{6091ADD5-107E-4193-B753-3C8351AEEEFB}" type="pres">
      <dgm:prSet presAssocID="{FCC837DD-41DD-4FF4-8BDE-BC8001FA9E38}" presName="header" presStyleLbl="node1" presStyleIdx="0" presStyleCnt="1" custScaleX="246092"/>
      <dgm:spPr/>
    </dgm:pt>
    <dgm:pt modelId="{BF492EA4-6F8B-4085-A08F-6AD2EDCDE03B}" type="pres">
      <dgm:prSet presAssocID="{C76FD5BB-FA43-4C56-8FEC-C696D5CFEC52}" presName="parTrans" presStyleLbl="sibTrans2D1" presStyleIdx="0" presStyleCnt="2"/>
      <dgm:spPr/>
    </dgm:pt>
    <dgm:pt modelId="{2C206400-1194-4F05-A33E-AC4D504489C6}" type="pres">
      <dgm:prSet presAssocID="{2D7B2D02-7BA1-481D-BFDD-2E586EF66CC6}" presName="child" presStyleLbl="alignAccFollowNode1" presStyleIdx="0" presStyleCnt="2" custScaleX="242690">
        <dgm:presLayoutVars>
          <dgm:chMax val="0"/>
          <dgm:bulletEnabled val="1"/>
        </dgm:presLayoutVars>
      </dgm:prSet>
      <dgm:spPr/>
    </dgm:pt>
    <dgm:pt modelId="{5B11B34A-85CD-4D09-98B5-AE4657EE2AFA}" type="pres">
      <dgm:prSet presAssocID="{DE7C1BC0-EBE4-48C9-A85A-046C76857266}" presName="sibTrans" presStyleLbl="sibTrans2D1" presStyleIdx="1" presStyleCnt="2"/>
      <dgm:spPr/>
    </dgm:pt>
    <dgm:pt modelId="{94C441C2-F774-45B3-96D9-B0C4282032A6}" type="pres">
      <dgm:prSet presAssocID="{54EE15C6-9DEA-497F-8C4F-05A0675B6E45}" presName="child" presStyleLbl="alignAccFollowNode1" presStyleIdx="1" presStyleCnt="2" custScaleX="240422">
        <dgm:presLayoutVars>
          <dgm:chMax val="0"/>
          <dgm:bulletEnabled val="1"/>
        </dgm:presLayoutVars>
      </dgm:prSet>
      <dgm:spPr/>
    </dgm:pt>
  </dgm:ptLst>
  <dgm:cxnLst>
    <dgm:cxn modelId="{FCE9503E-A26B-4C06-9EC2-316D92B6B0D9}" type="presOf" srcId="{C76FD5BB-FA43-4C56-8FEC-C696D5CFEC52}" destId="{BF492EA4-6F8B-4085-A08F-6AD2EDCDE03B}" srcOrd="0" destOrd="0" presId="urn:microsoft.com/office/officeart/2005/8/layout/lProcess1"/>
    <dgm:cxn modelId="{E798E4AC-FB8F-4DF8-82AF-C14149B38BFC}" type="presOf" srcId="{54EE15C6-9DEA-497F-8C4F-05A0675B6E45}" destId="{94C441C2-F774-45B3-96D9-B0C4282032A6}" srcOrd="0" destOrd="0" presId="urn:microsoft.com/office/officeart/2005/8/layout/lProcess1"/>
    <dgm:cxn modelId="{4A6A8DB2-FF97-4D18-9F80-95D4079BEA28}" type="presOf" srcId="{FCC837DD-41DD-4FF4-8BDE-BC8001FA9E38}" destId="{6091ADD5-107E-4193-B753-3C8351AEEEFB}" srcOrd="0" destOrd="0" presId="urn:microsoft.com/office/officeart/2005/8/layout/lProcess1"/>
    <dgm:cxn modelId="{550B39B9-269C-4FEB-B170-B35C7D4E7F25}" type="presOf" srcId="{DE7C1BC0-EBE4-48C9-A85A-046C76857266}" destId="{5B11B34A-85CD-4D09-98B5-AE4657EE2AFA}" srcOrd="0" destOrd="0" presId="urn:microsoft.com/office/officeart/2005/8/layout/lProcess1"/>
    <dgm:cxn modelId="{689506C8-F2D6-4A05-9D98-EA6513332EBE}" type="presOf" srcId="{2D7B2D02-7BA1-481D-BFDD-2E586EF66CC6}" destId="{2C206400-1194-4F05-A33E-AC4D504489C6}" srcOrd="0" destOrd="0" presId="urn:microsoft.com/office/officeart/2005/8/layout/lProcess1"/>
    <dgm:cxn modelId="{601590CD-4CEC-488E-B7BD-90BB739ACA5A}" type="presOf" srcId="{BC195CBE-ACB3-46A0-B282-6A8085E0BD32}" destId="{B1F40789-4BF2-4476-AB7F-151128818A8F}" srcOrd="0" destOrd="0" presId="urn:microsoft.com/office/officeart/2005/8/layout/lProcess1"/>
    <dgm:cxn modelId="{F8DEE3D8-79DA-4072-AD17-C22DB10062FB}" srcId="{FCC837DD-41DD-4FF4-8BDE-BC8001FA9E38}" destId="{54EE15C6-9DEA-497F-8C4F-05A0675B6E45}" srcOrd="1" destOrd="0" parTransId="{2C258F0D-E03F-4D75-8DC6-10C1B2F81F0D}" sibTransId="{48E29CEA-3F95-4F5B-B225-64037E88BC44}"/>
    <dgm:cxn modelId="{177724E1-3088-474F-B07B-915CE5BFA1D1}" srcId="{BC195CBE-ACB3-46A0-B282-6A8085E0BD32}" destId="{FCC837DD-41DD-4FF4-8BDE-BC8001FA9E38}" srcOrd="0" destOrd="0" parTransId="{62795242-64D0-44CB-A60C-9401D1D36654}" sibTransId="{B0A7B66F-A26E-43B5-84CF-97D6AEC52280}"/>
    <dgm:cxn modelId="{F45D88F7-AB69-4BA8-9256-DEA5F8743721}" srcId="{FCC837DD-41DD-4FF4-8BDE-BC8001FA9E38}" destId="{2D7B2D02-7BA1-481D-BFDD-2E586EF66CC6}" srcOrd="0" destOrd="0" parTransId="{C76FD5BB-FA43-4C56-8FEC-C696D5CFEC52}" sibTransId="{DE7C1BC0-EBE4-48C9-A85A-046C76857266}"/>
    <dgm:cxn modelId="{63C60779-0113-4D54-B314-AC3173C28908}" type="presParOf" srcId="{B1F40789-4BF2-4476-AB7F-151128818A8F}" destId="{178857A8-1F82-40F9-858F-81EE07745BAE}" srcOrd="0" destOrd="0" presId="urn:microsoft.com/office/officeart/2005/8/layout/lProcess1"/>
    <dgm:cxn modelId="{50EDA4F8-F270-4780-83E6-74C53F05C56F}" type="presParOf" srcId="{178857A8-1F82-40F9-858F-81EE07745BAE}" destId="{6091ADD5-107E-4193-B753-3C8351AEEEFB}" srcOrd="0" destOrd="0" presId="urn:microsoft.com/office/officeart/2005/8/layout/lProcess1"/>
    <dgm:cxn modelId="{A1C9600F-DA7A-476F-96C8-467564B525A8}" type="presParOf" srcId="{178857A8-1F82-40F9-858F-81EE07745BAE}" destId="{BF492EA4-6F8B-4085-A08F-6AD2EDCDE03B}" srcOrd="1" destOrd="0" presId="urn:microsoft.com/office/officeart/2005/8/layout/lProcess1"/>
    <dgm:cxn modelId="{47D8E24A-99BE-4283-9C3A-B73C6D1F884E}" type="presParOf" srcId="{178857A8-1F82-40F9-858F-81EE07745BAE}" destId="{2C206400-1194-4F05-A33E-AC4D504489C6}" srcOrd="2" destOrd="0" presId="urn:microsoft.com/office/officeart/2005/8/layout/lProcess1"/>
    <dgm:cxn modelId="{4C0A7427-28BB-4AD7-8E35-A08E511433CB}" type="presParOf" srcId="{178857A8-1F82-40F9-858F-81EE07745BAE}" destId="{5B11B34A-85CD-4D09-98B5-AE4657EE2AFA}" srcOrd="3" destOrd="0" presId="urn:microsoft.com/office/officeart/2005/8/layout/lProcess1"/>
    <dgm:cxn modelId="{22D44E61-BA15-46DA-8CA5-91F841F1488E}" type="presParOf" srcId="{178857A8-1F82-40F9-858F-81EE07745BAE}" destId="{94C441C2-F774-45B3-96D9-B0C4282032A6}" srcOrd="4"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272AEB-8082-4CD4-8761-456B12C92D5B}">
      <dsp:nvSpPr>
        <dsp:cNvPr id="0" name=""/>
        <dsp:cNvSpPr/>
      </dsp:nvSpPr>
      <dsp:spPr>
        <a:xfrm>
          <a:off x="854456" y="0"/>
          <a:ext cx="7963408" cy="4977129"/>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0ABD2B-4DB2-412F-9A60-CD50FD412CF4}">
      <dsp:nvSpPr>
        <dsp:cNvPr id="0" name=""/>
        <dsp:cNvSpPr/>
      </dsp:nvSpPr>
      <dsp:spPr>
        <a:xfrm>
          <a:off x="1865808" y="3435215"/>
          <a:ext cx="207048" cy="207048"/>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6164AD-7879-4B7B-BBC4-885D986A1579}">
      <dsp:nvSpPr>
        <dsp:cNvPr id="0" name=""/>
        <dsp:cNvSpPr/>
      </dsp:nvSpPr>
      <dsp:spPr>
        <a:xfrm>
          <a:off x="1969333" y="3538739"/>
          <a:ext cx="1855474" cy="14383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711" tIns="0" rIns="0" bIns="0" numCol="1" spcCol="1270" anchor="t" anchorCtr="0">
          <a:noAutofit/>
        </a:bodyPr>
        <a:lstStyle/>
        <a:p>
          <a:pPr marL="0" lvl="0" indent="0" algn="l" defTabSz="889000">
            <a:lnSpc>
              <a:spcPct val="90000"/>
            </a:lnSpc>
            <a:spcBef>
              <a:spcPct val="0"/>
            </a:spcBef>
            <a:spcAft>
              <a:spcPct val="35000"/>
            </a:spcAft>
            <a:buNone/>
          </a:pPr>
          <a:r>
            <a:rPr lang="it-IT" sz="2000" kern="1200" dirty="0"/>
            <a:t>Istanza di tutela collegiale</a:t>
          </a:r>
        </a:p>
      </dsp:txBody>
      <dsp:txXfrm>
        <a:off x="1969333" y="3538739"/>
        <a:ext cx="1855474" cy="1438390"/>
      </dsp:txXfrm>
    </dsp:sp>
    <dsp:sp modelId="{BC0831C2-A446-44CA-8BF7-D6D69AFE8ECC}">
      <dsp:nvSpPr>
        <dsp:cNvPr id="0" name=""/>
        <dsp:cNvSpPr/>
      </dsp:nvSpPr>
      <dsp:spPr>
        <a:xfrm>
          <a:off x="3693410" y="2082431"/>
          <a:ext cx="374280" cy="374280"/>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9F610D-0DFD-4ACA-A316-0A95CC4E863E}">
      <dsp:nvSpPr>
        <dsp:cNvPr id="0" name=""/>
        <dsp:cNvSpPr/>
      </dsp:nvSpPr>
      <dsp:spPr>
        <a:xfrm>
          <a:off x="3880551" y="2269571"/>
          <a:ext cx="1911217" cy="27075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323" tIns="0" rIns="0" bIns="0" numCol="1" spcCol="1270" anchor="t" anchorCtr="0">
          <a:noAutofit/>
        </a:bodyPr>
        <a:lstStyle/>
        <a:p>
          <a:pPr marL="0" lvl="0" indent="0" algn="l" defTabSz="889000">
            <a:lnSpc>
              <a:spcPct val="90000"/>
            </a:lnSpc>
            <a:spcBef>
              <a:spcPct val="0"/>
            </a:spcBef>
            <a:spcAft>
              <a:spcPct val="35000"/>
            </a:spcAft>
            <a:buNone/>
          </a:pPr>
          <a:r>
            <a:rPr lang="it-IT" sz="2000" kern="1200" dirty="0"/>
            <a:t>Istanza di tutela monocratica</a:t>
          </a:r>
        </a:p>
      </dsp:txBody>
      <dsp:txXfrm>
        <a:off x="3880551" y="2269571"/>
        <a:ext cx="1911217" cy="2707558"/>
      </dsp:txXfrm>
    </dsp:sp>
    <dsp:sp modelId="{BD876661-BC67-4ADB-B6DD-F618545C5E1E}">
      <dsp:nvSpPr>
        <dsp:cNvPr id="0" name=""/>
        <dsp:cNvSpPr/>
      </dsp:nvSpPr>
      <dsp:spPr>
        <a:xfrm>
          <a:off x="5891311" y="1259213"/>
          <a:ext cx="517621" cy="517621"/>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7CCD7F-1009-494C-B652-308ABC07B839}">
      <dsp:nvSpPr>
        <dsp:cNvPr id="0" name=""/>
        <dsp:cNvSpPr/>
      </dsp:nvSpPr>
      <dsp:spPr>
        <a:xfrm>
          <a:off x="6150122" y="1518024"/>
          <a:ext cx="1911217" cy="3459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4277" tIns="0" rIns="0" bIns="0" numCol="1" spcCol="1270" anchor="t" anchorCtr="0">
          <a:noAutofit/>
        </a:bodyPr>
        <a:lstStyle/>
        <a:p>
          <a:pPr marL="0" lvl="0" indent="0" algn="l" defTabSz="889000">
            <a:lnSpc>
              <a:spcPct val="90000"/>
            </a:lnSpc>
            <a:spcBef>
              <a:spcPct val="0"/>
            </a:spcBef>
            <a:spcAft>
              <a:spcPct val="35000"/>
            </a:spcAft>
            <a:buNone/>
          </a:pPr>
          <a:r>
            <a:rPr lang="it-IT" sz="2000" kern="1200" dirty="0"/>
            <a:t>Istanza di tutela monocratica </a:t>
          </a:r>
          <a:r>
            <a:rPr lang="it-IT" sz="2000" i="1" kern="1200" dirty="0"/>
            <a:t>ante </a:t>
          </a:r>
          <a:r>
            <a:rPr lang="it-IT" sz="2000" i="1" kern="1200" dirty="0" err="1"/>
            <a:t>causam</a:t>
          </a:r>
          <a:endParaRPr lang="it-IT" sz="2000" i="1" kern="1200" dirty="0"/>
        </a:p>
      </dsp:txBody>
      <dsp:txXfrm>
        <a:off x="6150122" y="1518024"/>
        <a:ext cx="1911217" cy="34591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C31D7A-3C29-4B92-8E28-EF957AF91376}">
      <dsp:nvSpPr>
        <dsp:cNvPr id="0" name=""/>
        <dsp:cNvSpPr/>
      </dsp:nvSpPr>
      <dsp:spPr>
        <a:xfrm>
          <a:off x="856257" y="436"/>
          <a:ext cx="4693046" cy="4693046"/>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8274" tIns="52070" rIns="258274" bIns="52070" numCol="1" spcCol="1270" anchor="ctr" anchorCtr="0">
          <a:noAutofit/>
        </a:bodyPr>
        <a:lstStyle/>
        <a:p>
          <a:pPr marL="0" lvl="0" indent="0" algn="ctr" defTabSz="1822450">
            <a:lnSpc>
              <a:spcPct val="90000"/>
            </a:lnSpc>
            <a:spcBef>
              <a:spcPct val="0"/>
            </a:spcBef>
            <a:spcAft>
              <a:spcPct val="35000"/>
            </a:spcAft>
            <a:buNone/>
          </a:pPr>
          <a:r>
            <a:rPr lang="it-IT" sz="4100" b="1" kern="1200" dirty="0"/>
            <a:t>FUMUS BONI IURIS</a:t>
          </a:r>
        </a:p>
      </dsp:txBody>
      <dsp:txXfrm>
        <a:off x="1543538" y="687717"/>
        <a:ext cx="3318484" cy="3318484"/>
      </dsp:txXfrm>
    </dsp:sp>
    <dsp:sp modelId="{F2982383-D381-4AE4-B8B9-068464F9D584}">
      <dsp:nvSpPr>
        <dsp:cNvPr id="0" name=""/>
        <dsp:cNvSpPr/>
      </dsp:nvSpPr>
      <dsp:spPr>
        <a:xfrm>
          <a:off x="4610695" y="436"/>
          <a:ext cx="4693046" cy="4693046"/>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8274" tIns="52070" rIns="258274" bIns="52070" numCol="1" spcCol="1270" anchor="ctr" anchorCtr="0">
          <a:noAutofit/>
        </a:bodyPr>
        <a:lstStyle/>
        <a:p>
          <a:pPr marL="0" lvl="0" indent="0" algn="ctr" defTabSz="1822450">
            <a:lnSpc>
              <a:spcPct val="90000"/>
            </a:lnSpc>
            <a:spcBef>
              <a:spcPct val="0"/>
            </a:spcBef>
            <a:spcAft>
              <a:spcPct val="35000"/>
            </a:spcAft>
            <a:buNone/>
          </a:pPr>
          <a:r>
            <a:rPr lang="it-IT" sz="4100" b="1" kern="1200" dirty="0"/>
            <a:t>PERICULUM IN MORA</a:t>
          </a:r>
        </a:p>
      </dsp:txBody>
      <dsp:txXfrm>
        <a:off x="5297976" y="687717"/>
        <a:ext cx="3318484" cy="33184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731B80-395C-4911-9DA9-A6A847CC9266}">
      <dsp:nvSpPr>
        <dsp:cNvPr id="0" name=""/>
        <dsp:cNvSpPr/>
      </dsp:nvSpPr>
      <dsp:spPr>
        <a:xfrm>
          <a:off x="0" y="1923287"/>
          <a:ext cx="10200640" cy="2564384"/>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59BCDC-1602-4442-BD64-8B29F8C4FA4D}">
      <dsp:nvSpPr>
        <dsp:cNvPr id="0" name=""/>
        <dsp:cNvSpPr/>
      </dsp:nvSpPr>
      <dsp:spPr>
        <a:xfrm>
          <a:off x="1207" y="0"/>
          <a:ext cx="1143001" cy="2564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it-IT" sz="1800" kern="1200" dirty="0"/>
            <a:t>Notifica del ricorso</a:t>
          </a:r>
          <a:endParaRPr lang="it-IT" sz="1800" b="1" kern="1200" dirty="0"/>
        </a:p>
      </dsp:txBody>
      <dsp:txXfrm>
        <a:off x="1207" y="0"/>
        <a:ext cx="1143001" cy="2564384"/>
      </dsp:txXfrm>
    </dsp:sp>
    <dsp:sp modelId="{59B2D0D9-85C6-42CF-AAD8-B6301D264BAC}">
      <dsp:nvSpPr>
        <dsp:cNvPr id="0" name=""/>
        <dsp:cNvSpPr/>
      </dsp:nvSpPr>
      <dsp:spPr>
        <a:xfrm>
          <a:off x="252160" y="2884932"/>
          <a:ext cx="641096" cy="64109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EE5B8B-9C24-4A84-8760-FD93732FA7D4}">
      <dsp:nvSpPr>
        <dsp:cNvPr id="0" name=""/>
        <dsp:cNvSpPr/>
      </dsp:nvSpPr>
      <dsp:spPr>
        <a:xfrm>
          <a:off x="1194191" y="3846575"/>
          <a:ext cx="1299635" cy="2564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it-IT" sz="1800" b="0" kern="1200" dirty="0"/>
            <a:t>Deposito del ricorso</a:t>
          </a:r>
        </a:p>
      </dsp:txBody>
      <dsp:txXfrm>
        <a:off x="1194191" y="3846575"/>
        <a:ext cx="1299635" cy="2564384"/>
      </dsp:txXfrm>
    </dsp:sp>
    <dsp:sp modelId="{A9118ED0-E1E1-4E81-8BD0-DA421F8744DA}">
      <dsp:nvSpPr>
        <dsp:cNvPr id="0" name=""/>
        <dsp:cNvSpPr/>
      </dsp:nvSpPr>
      <dsp:spPr>
        <a:xfrm>
          <a:off x="1523461" y="2884932"/>
          <a:ext cx="641096" cy="64109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187C9A-D51E-419D-ACF9-0022759D4B3A}">
      <dsp:nvSpPr>
        <dsp:cNvPr id="0" name=""/>
        <dsp:cNvSpPr/>
      </dsp:nvSpPr>
      <dsp:spPr>
        <a:xfrm>
          <a:off x="2543809" y="0"/>
          <a:ext cx="2796470" cy="2564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it-IT" sz="1800" b="1" kern="1200" dirty="0"/>
            <a:t>2 giorni LIBERI </a:t>
          </a:r>
          <a:r>
            <a:rPr lang="it-IT" sz="1800" kern="1200" dirty="0"/>
            <a:t>prima della camera di consiglio, termine per </a:t>
          </a:r>
          <a:r>
            <a:rPr lang="it-IT" sz="1800" b="1" kern="1200" dirty="0"/>
            <a:t>memorie e/o documenti</a:t>
          </a:r>
        </a:p>
      </dsp:txBody>
      <dsp:txXfrm>
        <a:off x="2543809" y="0"/>
        <a:ext cx="2796470" cy="2564384"/>
      </dsp:txXfrm>
    </dsp:sp>
    <dsp:sp modelId="{54A1DE6E-5497-42C9-BB3D-D68B35F95E2B}">
      <dsp:nvSpPr>
        <dsp:cNvPr id="0" name=""/>
        <dsp:cNvSpPr/>
      </dsp:nvSpPr>
      <dsp:spPr>
        <a:xfrm>
          <a:off x="3621496" y="2884932"/>
          <a:ext cx="641096" cy="64109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BB6005-0773-4B5D-841B-9E5251E4AC3F}">
      <dsp:nvSpPr>
        <dsp:cNvPr id="0" name=""/>
        <dsp:cNvSpPr/>
      </dsp:nvSpPr>
      <dsp:spPr>
        <a:xfrm>
          <a:off x="5390262" y="3846575"/>
          <a:ext cx="3789106" cy="2564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666750">
            <a:lnSpc>
              <a:spcPct val="90000"/>
            </a:lnSpc>
            <a:spcBef>
              <a:spcPct val="0"/>
            </a:spcBef>
            <a:spcAft>
              <a:spcPct val="35000"/>
            </a:spcAft>
            <a:buNone/>
          </a:pPr>
          <a:r>
            <a:rPr lang="it-IT" sz="1500" b="1" kern="1200" dirty="0"/>
            <a:t>UDIENZA IN CAMERA DI CONSIGLIO (C.C.) </a:t>
          </a:r>
        </a:p>
        <a:p>
          <a:pPr marL="0" lvl="0" indent="0" algn="ctr" defTabSz="666750">
            <a:lnSpc>
              <a:spcPct val="90000"/>
            </a:lnSpc>
            <a:spcBef>
              <a:spcPct val="0"/>
            </a:spcBef>
            <a:spcAft>
              <a:spcPct val="35000"/>
            </a:spcAft>
            <a:buNone/>
          </a:pPr>
          <a:r>
            <a:rPr lang="it-IT" sz="1500" kern="1200" dirty="0"/>
            <a:t>(con possibilità di costituirsi e, in via eccezionale, di produrre documenti)</a:t>
          </a:r>
        </a:p>
        <a:p>
          <a:pPr marL="0" lvl="0" indent="0" algn="ctr" defTabSz="666750">
            <a:lnSpc>
              <a:spcPct val="90000"/>
            </a:lnSpc>
            <a:spcBef>
              <a:spcPct val="0"/>
            </a:spcBef>
            <a:spcAft>
              <a:spcPct val="35000"/>
            </a:spcAft>
            <a:buNone/>
          </a:pPr>
          <a:r>
            <a:rPr lang="it-IT" sz="1500" kern="1200" dirty="0"/>
            <a:t>nella prima C.C. successiva al 20° giorno dal perfezionamento, anche per il destinatario, dell'ultima notificazione</a:t>
          </a:r>
        </a:p>
        <a:p>
          <a:pPr marL="0" lvl="0" indent="0" algn="ctr" defTabSz="666750">
            <a:lnSpc>
              <a:spcPct val="90000"/>
            </a:lnSpc>
            <a:spcBef>
              <a:spcPct val="0"/>
            </a:spcBef>
            <a:spcAft>
              <a:spcPct val="35000"/>
            </a:spcAft>
            <a:buNone/>
          </a:pPr>
          <a:r>
            <a:rPr lang="it-IT" sz="1500" kern="1200" dirty="0"/>
            <a:t>nella prima C.C. successiva </a:t>
          </a:r>
          <a:r>
            <a:rPr lang="it-IT" sz="1500" b="0" i="0" kern="1200" dirty="0"/>
            <a:t>al 10° giorno dal deposito del ricorso</a:t>
          </a:r>
          <a:endParaRPr lang="it-IT" sz="1500" kern="1200" dirty="0"/>
        </a:p>
      </dsp:txBody>
      <dsp:txXfrm>
        <a:off x="5390262" y="3846575"/>
        <a:ext cx="3789106" cy="2564384"/>
      </dsp:txXfrm>
    </dsp:sp>
    <dsp:sp modelId="{ECC88D4F-BF0B-4576-A9A2-1DF34EAC399A}">
      <dsp:nvSpPr>
        <dsp:cNvPr id="0" name=""/>
        <dsp:cNvSpPr/>
      </dsp:nvSpPr>
      <dsp:spPr>
        <a:xfrm>
          <a:off x="6964267" y="2884932"/>
          <a:ext cx="641096" cy="641096"/>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91ADD5-107E-4193-B753-3C8351AEEEFB}">
      <dsp:nvSpPr>
        <dsp:cNvPr id="0" name=""/>
        <dsp:cNvSpPr/>
      </dsp:nvSpPr>
      <dsp:spPr>
        <a:xfrm>
          <a:off x="112340" y="1881"/>
          <a:ext cx="4381550" cy="109538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it-IT" sz="3300" kern="1200" dirty="0"/>
            <a:t>ATTIVITÀ </a:t>
          </a:r>
          <a:r>
            <a:rPr lang="it-IT" sz="3300" i="1" kern="1200" dirty="0"/>
            <a:t>IURE PRIVATORUM</a:t>
          </a:r>
        </a:p>
      </dsp:txBody>
      <dsp:txXfrm>
        <a:off x="144423" y="33964"/>
        <a:ext cx="4317384" cy="1031221"/>
      </dsp:txXfrm>
    </dsp:sp>
    <dsp:sp modelId="{0A1F11B9-F015-4110-9204-2AB48DB45A73}">
      <dsp:nvSpPr>
        <dsp:cNvPr id="0" name=""/>
        <dsp:cNvSpPr/>
      </dsp:nvSpPr>
      <dsp:spPr>
        <a:xfrm rot="5400000">
          <a:off x="2207269" y="1193115"/>
          <a:ext cx="191692" cy="191692"/>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F5A74A8-E82C-466A-BFA3-360D72ECFB92}">
      <dsp:nvSpPr>
        <dsp:cNvPr id="0" name=""/>
        <dsp:cNvSpPr/>
      </dsp:nvSpPr>
      <dsp:spPr>
        <a:xfrm>
          <a:off x="112340" y="1480655"/>
          <a:ext cx="4381550" cy="1095387"/>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it-IT" sz="2300" kern="1200" dirty="0"/>
            <a:t>Diritti soggettivi del privato</a:t>
          </a:r>
        </a:p>
      </dsp:txBody>
      <dsp:txXfrm>
        <a:off x="144423" y="1512738"/>
        <a:ext cx="4317384" cy="1031221"/>
      </dsp:txXfrm>
    </dsp:sp>
    <dsp:sp modelId="{E0FEA6DC-AD81-4D4C-B42A-DD1A96A91B40}">
      <dsp:nvSpPr>
        <dsp:cNvPr id="0" name=""/>
        <dsp:cNvSpPr/>
      </dsp:nvSpPr>
      <dsp:spPr>
        <a:xfrm rot="5400000">
          <a:off x="2207269" y="2671889"/>
          <a:ext cx="191692" cy="191692"/>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21749F-2E15-48ED-B566-B0B583F935D5}">
      <dsp:nvSpPr>
        <dsp:cNvPr id="0" name=""/>
        <dsp:cNvSpPr/>
      </dsp:nvSpPr>
      <dsp:spPr>
        <a:xfrm>
          <a:off x="112340" y="2959428"/>
          <a:ext cx="4381550" cy="1095387"/>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it-IT" sz="2300" kern="1200" dirty="0"/>
            <a:t>Giudice ordinario (G.O.) o giurisdizione esclusiva del G.A.</a:t>
          </a:r>
        </a:p>
      </dsp:txBody>
      <dsp:txXfrm>
        <a:off x="144423" y="2991511"/>
        <a:ext cx="4317384" cy="1031221"/>
      </dsp:txXfrm>
    </dsp:sp>
    <dsp:sp modelId="{DF9417A8-CA4A-44F0-8D15-46A4596ED86C}">
      <dsp:nvSpPr>
        <dsp:cNvPr id="0" name=""/>
        <dsp:cNvSpPr/>
      </dsp:nvSpPr>
      <dsp:spPr>
        <a:xfrm>
          <a:off x="5107308" y="1881"/>
          <a:ext cx="4381550" cy="1095387"/>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1466850">
            <a:lnSpc>
              <a:spcPct val="90000"/>
            </a:lnSpc>
            <a:spcBef>
              <a:spcPct val="0"/>
            </a:spcBef>
            <a:spcAft>
              <a:spcPct val="35000"/>
            </a:spcAft>
            <a:buNone/>
          </a:pPr>
          <a:r>
            <a:rPr lang="it-IT" sz="3300" kern="1200" dirty="0"/>
            <a:t>ATTIVITÀ </a:t>
          </a:r>
          <a:r>
            <a:rPr lang="it-IT" sz="3300" i="1" kern="1200" dirty="0"/>
            <a:t>IURE IMPERII</a:t>
          </a:r>
        </a:p>
      </dsp:txBody>
      <dsp:txXfrm>
        <a:off x="5139391" y="33964"/>
        <a:ext cx="4317384" cy="1031221"/>
      </dsp:txXfrm>
    </dsp:sp>
    <dsp:sp modelId="{5EE214B1-C621-4F45-91E7-7EA7B804817E}">
      <dsp:nvSpPr>
        <dsp:cNvPr id="0" name=""/>
        <dsp:cNvSpPr/>
      </dsp:nvSpPr>
      <dsp:spPr>
        <a:xfrm rot="5400000">
          <a:off x="7202237" y="1193115"/>
          <a:ext cx="191692" cy="191692"/>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20F177C-93E4-43D5-8DF5-8DAB576388CA}">
      <dsp:nvSpPr>
        <dsp:cNvPr id="0" name=""/>
        <dsp:cNvSpPr/>
      </dsp:nvSpPr>
      <dsp:spPr>
        <a:xfrm>
          <a:off x="5107308" y="1480655"/>
          <a:ext cx="4381550" cy="1095387"/>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it-IT" sz="2300" kern="1200" dirty="0"/>
            <a:t>Interessi legittimi del privato</a:t>
          </a:r>
        </a:p>
      </dsp:txBody>
      <dsp:txXfrm>
        <a:off x="5139391" y="1512738"/>
        <a:ext cx="4317384" cy="1031221"/>
      </dsp:txXfrm>
    </dsp:sp>
    <dsp:sp modelId="{4E5D0237-7C82-4B31-A899-5B847D2E7844}">
      <dsp:nvSpPr>
        <dsp:cNvPr id="0" name=""/>
        <dsp:cNvSpPr/>
      </dsp:nvSpPr>
      <dsp:spPr>
        <a:xfrm rot="5400000">
          <a:off x="7202237" y="2671889"/>
          <a:ext cx="191692" cy="191692"/>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A663C3C-6693-49DF-B729-A8C049E02DA8}">
      <dsp:nvSpPr>
        <dsp:cNvPr id="0" name=""/>
        <dsp:cNvSpPr/>
      </dsp:nvSpPr>
      <dsp:spPr>
        <a:xfrm>
          <a:off x="5107308" y="2959428"/>
          <a:ext cx="4381550" cy="1095387"/>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it-IT" sz="2300" kern="1200" dirty="0"/>
            <a:t>Giudice amministrativo (G.A.)</a:t>
          </a:r>
        </a:p>
      </dsp:txBody>
      <dsp:txXfrm>
        <a:off x="5139391" y="2991511"/>
        <a:ext cx="4317384" cy="10312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584F1-F294-463D-B2A5-18FA13F60DEC}">
      <dsp:nvSpPr>
        <dsp:cNvPr id="0" name=""/>
        <dsp:cNvSpPr/>
      </dsp:nvSpPr>
      <dsp:spPr>
        <a:xfrm>
          <a:off x="2481" y="0"/>
          <a:ext cx="9598718" cy="641542"/>
        </a:xfrm>
        <a:prstGeom prst="roundRect">
          <a:avLst>
            <a:gd name="adj" fmla="val 10000"/>
          </a:avLst>
        </a:prstGeom>
        <a:solidFill>
          <a:schemeClr val="dk2">
            <a:hueOff val="0"/>
            <a:satOff val="0"/>
            <a:lumOff val="0"/>
            <a:alphaOff val="0"/>
          </a:schemeClr>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it-IT" sz="2700" b="1" kern="1200" dirty="0"/>
            <a:t>ATTIVITÀ </a:t>
          </a:r>
          <a:r>
            <a:rPr lang="it-IT" sz="2700" b="1" i="1" kern="1200" dirty="0"/>
            <a:t>IURE IMPERII</a:t>
          </a:r>
        </a:p>
      </dsp:txBody>
      <dsp:txXfrm>
        <a:off x="21271" y="18790"/>
        <a:ext cx="9561138" cy="603962"/>
      </dsp:txXfrm>
    </dsp:sp>
    <dsp:sp modelId="{D322D8C4-07B3-4151-ADB3-82546E2DAF47}">
      <dsp:nvSpPr>
        <dsp:cNvPr id="0" name=""/>
        <dsp:cNvSpPr/>
      </dsp:nvSpPr>
      <dsp:spPr>
        <a:xfrm>
          <a:off x="10610" y="746185"/>
          <a:ext cx="3139433" cy="641542"/>
        </a:xfrm>
        <a:prstGeom prst="roundRect">
          <a:avLst>
            <a:gd name="adj" fmla="val 10000"/>
          </a:avLst>
        </a:prstGeom>
        <a:solidFill>
          <a:srgbClr val="FFFF0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solidFill>
                <a:schemeClr val="tx1"/>
              </a:solidFill>
            </a:rPr>
            <a:t>PROVVEDIMENTO SFAVOREVOLE</a:t>
          </a:r>
        </a:p>
      </dsp:txBody>
      <dsp:txXfrm>
        <a:off x="29400" y="764975"/>
        <a:ext cx="3101853" cy="603962"/>
      </dsp:txXfrm>
    </dsp:sp>
    <dsp:sp modelId="{C0DF8601-6F1C-4FAE-A214-82C4F925D176}">
      <dsp:nvSpPr>
        <dsp:cNvPr id="0" name=""/>
        <dsp:cNvSpPr/>
      </dsp:nvSpPr>
      <dsp:spPr>
        <a:xfrm>
          <a:off x="22831" y="1491691"/>
          <a:ext cx="3114990" cy="641542"/>
        </a:xfrm>
        <a:prstGeom prst="roundRect">
          <a:avLst>
            <a:gd name="adj" fmla="val 10000"/>
          </a:avLst>
        </a:prstGeom>
        <a:solidFill>
          <a:srgbClr val="FFFF0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solidFill>
                <a:schemeClr val="tx1"/>
              </a:solidFill>
            </a:rPr>
            <a:t>Interesse legittimo oppositivo</a:t>
          </a:r>
        </a:p>
      </dsp:txBody>
      <dsp:txXfrm>
        <a:off x="41621" y="1510481"/>
        <a:ext cx="3077410" cy="603962"/>
      </dsp:txXfrm>
    </dsp:sp>
    <dsp:sp modelId="{880E448A-FEE4-410E-A04F-850B780EB25F}">
      <dsp:nvSpPr>
        <dsp:cNvPr id="0" name=""/>
        <dsp:cNvSpPr/>
      </dsp:nvSpPr>
      <dsp:spPr>
        <a:xfrm>
          <a:off x="47221" y="2237196"/>
          <a:ext cx="1517404" cy="1078637"/>
        </a:xfrm>
        <a:prstGeom prst="roundRect">
          <a:avLst>
            <a:gd name="adj" fmla="val 10000"/>
          </a:avLst>
        </a:prstGeom>
        <a:solidFill>
          <a:srgbClr val="00B05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b="1" kern="1200" dirty="0"/>
            <a:t>NO resp. se l’atto non venisse emanato</a:t>
          </a:r>
        </a:p>
      </dsp:txBody>
      <dsp:txXfrm>
        <a:off x="78813" y="2268788"/>
        <a:ext cx="1454220" cy="1015453"/>
      </dsp:txXfrm>
    </dsp:sp>
    <dsp:sp modelId="{62676D38-C959-4850-A6C2-CA28C9202F8E}">
      <dsp:nvSpPr>
        <dsp:cNvPr id="0" name=""/>
        <dsp:cNvSpPr/>
      </dsp:nvSpPr>
      <dsp:spPr>
        <a:xfrm>
          <a:off x="1596027" y="2237196"/>
          <a:ext cx="1517404" cy="1079997"/>
        </a:xfrm>
        <a:prstGeom prst="roundRect">
          <a:avLst>
            <a:gd name="adj" fmla="val 10000"/>
          </a:avLst>
        </a:prstGeom>
        <a:solidFill>
          <a:srgbClr val="FF000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b="1" kern="1200" dirty="0"/>
            <a:t>SI resp. </a:t>
          </a:r>
          <a:r>
            <a:rPr lang="it-IT" sz="1300" b="1" kern="1200"/>
            <a:t>se l’atto </a:t>
          </a:r>
          <a:r>
            <a:rPr lang="it-IT" sz="1300" b="1" kern="1200" dirty="0"/>
            <a:t>fosse illegittimo</a:t>
          </a:r>
        </a:p>
      </dsp:txBody>
      <dsp:txXfrm>
        <a:off x="1627659" y="2268828"/>
        <a:ext cx="1454140" cy="1016733"/>
      </dsp:txXfrm>
    </dsp:sp>
    <dsp:sp modelId="{AAD3145B-92DC-4671-9C41-F1C1E6CE2D59}">
      <dsp:nvSpPr>
        <dsp:cNvPr id="0" name=""/>
        <dsp:cNvSpPr/>
      </dsp:nvSpPr>
      <dsp:spPr>
        <a:xfrm>
          <a:off x="3279387" y="746185"/>
          <a:ext cx="6311202" cy="641542"/>
        </a:xfrm>
        <a:prstGeom prst="roundRect">
          <a:avLst>
            <a:gd name="adj" fmla="val 10000"/>
          </a:avLst>
        </a:prstGeom>
        <a:solidFill>
          <a:srgbClr val="FFC00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solidFill>
                <a:schemeClr val="tx1"/>
              </a:solidFill>
            </a:rPr>
            <a:t>PROVVEDIMENTO FAVOREVOLE</a:t>
          </a:r>
        </a:p>
      </dsp:txBody>
      <dsp:txXfrm>
        <a:off x="3298177" y="764975"/>
        <a:ext cx="6273622" cy="603962"/>
      </dsp:txXfrm>
    </dsp:sp>
    <dsp:sp modelId="{6975548C-3953-4CCB-B3DB-27C387BDF48A}">
      <dsp:nvSpPr>
        <dsp:cNvPr id="0" name=""/>
        <dsp:cNvSpPr/>
      </dsp:nvSpPr>
      <dsp:spPr>
        <a:xfrm>
          <a:off x="3303956" y="1491691"/>
          <a:ext cx="6262064" cy="641542"/>
        </a:xfrm>
        <a:prstGeom prst="roundRect">
          <a:avLst>
            <a:gd name="adj" fmla="val 10000"/>
          </a:avLst>
        </a:prstGeom>
        <a:solidFill>
          <a:srgbClr val="FFC00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b="1" kern="1200" dirty="0">
              <a:solidFill>
                <a:schemeClr val="tx1"/>
              </a:solidFill>
            </a:rPr>
            <a:t>Interesse legittimo pretensivo</a:t>
          </a:r>
        </a:p>
      </dsp:txBody>
      <dsp:txXfrm>
        <a:off x="3322746" y="1510481"/>
        <a:ext cx="6224484" cy="603962"/>
      </dsp:txXfrm>
    </dsp:sp>
    <dsp:sp modelId="{336913D2-513C-480D-812B-33F808B7AB15}">
      <dsp:nvSpPr>
        <dsp:cNvPr id="0" name=""/>
        <dsp:cNvSpPr/>
      </dsp:nvSpPr>
      <dsp:spPr>
        <a:xfrm>
          <a:off x="3353077" y="2237196"/>
          <a:ext cx="1517404" cy="1079997"/>
        </a:xfrm>
        <a:prstGeom prst="roundRect">
          <a:avLst>
            <a:gd name="adj" fmla="val 10000"/>
          </a:avLst>
        </a:prstGeom>
        <a:solidFill>
          <a:srgbClr val="00B05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b="1" kern="1200" dirty="0"/>
            <a:t>NO resp. </a:t>
          </a:r>
          <a:r>
            <a:rPr lang="it-IT" sz="1300" b="1" kern="1200"/>
            <a:t>se l’atto </a:t>
          </a:r>
          <a:r>
            <a:rPr lang="it-IT" sz="1300" b="1" kern="1200" dirty="0"/>
            <a:t>venisse emanato</a:t>
          </a:r>
        </a:p>
      </dsp:txBody>
      <dsp:txXfrm>
        <a:off x="3384709" y="2268828"/>
        <a:ext cx="1454140" cy="1016733"/>
      </dsp:txXfrm>
    </dsp:sp>
    <dsp:sp modelId="{E8E4AD47-C380-4DB3-8107-88B11A698E7F}">
      <dsp:nvSpPr>
        <dsp:cNvPr id="0" name=""/>
        <dsp:cNvSpPr/>
      </dsp:nvSpPr>
      <dsp:spPr>
        <a:xfrm>
          <a:off x="4901883" y="2237196"/>
          <a:ext cx="1517404" cy="1079997"/>
        </a:xfrm>
        <a:prstGeom prst="roundRect">
          <a:avLst>
            <a:gd name="adj" fmla="val 10000"/>
          </a:avLst>
        </a:prstGeom>
        <a:solidFill>
          <a:srgbClr val="FF000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b="1" kern="1200" dirty="0"/>
            <a:t>SI resp. se la mancata </a:t>
          </a:r>
          <a:r>
            <a:rPr lang="it-IT" sz="1300" b="1" kern="1200"/>
            <a:t>emanazione dell’atto </a:t>
          </a:r>
          <a:r>
            <a:rPr lang="it-IT" sz="1300" b="1" kern="1200" dirty="0"/>
            <a:t>fosse illegittima</a:t>
          </a:r>
        </a:p>
      </dsp:txBody>
      <dsp:txXfrm>
        <a:off x="4933515" y="2268828"/>
        <a:ext cx="1454140" cy="1016733"/>
      </dsp:txXfrm>
    </dsp:sp>
    <dsp:sp modelId="{685B9CD7-36F0-40A5-A1F7-EDF19E529600}">
      <dsp:nvSpPr>
        <dsp:cNvPr id="0" name=""/>
        <dsp:cNvSpPr/>
      </dsp:nvSpPr>
      <dsp:spPr>
        <a:xfrm>
          <a:off x="6450689" y="2237196"/>
          <a:ext cx="1517404" cy="1079997"/>
        </a:xfrm>
        <a:prstGeom prst="roundRect">
          <a:avLst>
            <a:gd name="adj" fmla="val 10000"/>
          </a:avLst>
        </a:prstGeom>
        <a:solidFill>
          <a:srgbClr val="FF000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b="1" kern="1200" dirty="0"/>
            <a:t>SI resp. </a:t>
          </a:r>
          <a:r>
            <a:rPr lang="it-IT" sz="1300" b="1" kern="1200"/>
            <a:t>se l’atto </a:t>
          </a:r>
          <a:r>
            <a:rPr lang="it-IT" sz="1300" b="1" kern="1200" dirty="0"/>
            <a:t>venisse emanato, ma poi annullato</a:t>
          </a:r>
        </a:p>
      </dsp:txBody>
      <dsp:txXfrm>
        <a:off x="6482321" y="2268828"/>
        <a:ext cx="1454140" cy="1016733"/>
      </dsp:txXfrm>
    </dsp:sp>
    <dsp:sp modelId="{66602053-023E-4180-A637-4B86C202F17B}">
      <dsp:nvSpPr>
        <dsp:cNvPr id="0" name=""/>
        <dsp:cNvSpPr/>
      </dsp:nvSpPr>
      <dsp:spPr>
        <a:xfrm>
          <a:off x="7999495" y="2237196"/>
          <a:ext cx="1517404" cy="1079997"/>
        </a:xfrm>
        <a:prstGeom prst="roundRect">
          <a:avLst>
            <a:gd name="adj" fmla="val 10000"/>
          </a:avLst>
        </a:prstGeom>
        <a:solidFill>
          <a:srgbClr val="FF0000"/>
        </a:solidFill>
        <a:ln w="15875"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b="1" kern="1200" dirty="0"/>
            <a:t>SI resp. </a:t>
          </a:r>
          <a:r>
            <a:rPr lang="it-IT" sz="1300" b="1" kern="1200"/>
            <a:t>se l’atto </a:t>
          </a:r>
          <a:r>
            <a:rPr lang="it-IT" sz="1300" b="1" kern="1200" dirty="0"/>
            <a:t>venisse emanato in ritardo</a:t>
          </a:r>
        </a:p>
      </dsp:txBody>
      <dsp:txXfrm>
        <a:off x="8031127" y="2268828"/>
        <a:ext cx="1454140" cy="101673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91ADD5-107E-4193-B753-3C8351AEEEFB}">
      <dsp:nvSpPr>
        <dsp:cNvPr id="0" name=""/>
        <dsp:cNvSpPr/>
      </dsp:nvSpPr>
      <dsp:spPr>
        <a:xfrm>
          <a:off x="6715" y="16187"/>
          <a:ext cx="10476768" cy="106431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it-IT" sz="3200" kern="1200" dirty="0"/>
            <a:t>«</a:t>
          </a:r>
          <a:r>
            <a:rPr lang="it-IT" sz="3200" i="1" kern="1200" dirty="0"/>
            <a:t>Danno ingiusto</a:t>
          </a:r>
          <a:r>
            <a:rPr lang="it-IT" sz="3200" kern="1200" dirty="0"/>
            <a:t>» </a:t>
          </a:r>
          <a:r>
            <a:rPr lang="it-IT" sz="3200" i="1" kern="1200" dirty="0"/>
            <a:t>ex</a:t>
          </a:r>
          <a:r>
            <a:rPr lang="it-IT" sz="3200" kern="1200" dirty="0"/>
            <a:t> art. 2043 c.c. è quello che lede un interesse giuridicamente rilevante</a:t>
          </a:r>
        </a:p>
      </dsp:txBody>
      <dsp:txXfrm>
        <a:off x="37888" y="47360"/>
        <a:ext cx="10414422" cy="1001968"/>
      </dsp:txXfrm>
    </dsp:sp>
    <dsp:sp modelId="{BF492EA4-6F8B-4085-A08F-6AD2EDCDE03B}">
      <dsp:nvSpPr>
        <dsp:cNvPr id="0" name=""/>
        <dsp:cNvSpPr/>
      </dsp:nvSpPr>
      <dsp:spPr>
        <a:xfrm rot="5400000">
          <a:off x="5151972" y="1173629"/>
          <a:ext cx="186254" cy="186254"/>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C206400-1194-4F05-A33E-AC4D504489C6}">
      <dsp:nvSpPr>
        <dsp:cNvPr id="0" name=""/>
        <dsp:cNvSpPr/>
      </dsp:nvSpPr>
      <dsp:spPr>
        <a:xfrm>
          <a:off x="79131" y="1453011"/>
          <a:ext cx="10331936" cy="1064314"/>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it-IT" sz="2900" kern="1200"/>
            <a:t>L’interesse </a:t>
          </a:r>
          <a:r>
            <a:rPr lang="it-IT" sz="2900" kern="1200" dirty="0"/>
            <a:t>legittimo è un interesse giuridicamente rilevante</a:t>
          </a:r>
        </a:p>
      </dsp:txBody>
      <dsp:txXfrm>
        <a:off x="110304" y="1484184"/>
        <a:ext cx="10269590" cy="1001968"/>
      </dsp:txXfrm>
    </dsp:sp>
    <dsp:sp modelId="{5B11B34A-85CD-4D09-98B5-AE4657EE2AFA}">
      <dsp:nvSpPr>
        <dsp:cNvPr id="0" name=""/>
        <dsp:cNvSpPr/>
      </dsp:nvSpPr>
      <dsp:spPr>
        <a:xfrm rot="5400000">
          <a:off x="5151972" y="2610453"/>
          <a:ext cx="186254" cy="186254"/>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C441C2-F774-45B3-96D9-B0C4282032A6}">
      <dsp:nvSpPr>
        <dsp:cNvPr id="0" name=""/>
        <dsp:cNvSpPr/>
      </dsp:nvSpPr>
      <dsp:spPr>
        <a:xfrm>
          <a:off x="127408" y="2889836"/>
          <a:ext cx="10235382" cy="1064314"/>
        </a:xfrm>
        <a:prstGeom prst="roundRect">
          <a:avLst>
            <a:gd name="adj" fmla="val 10000"/>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it-IT" sz="2900" kern="1200" dirty="0"/>
            <a:t>La lesione di un interesse legittimo da </a:t>
          </a:r>
          <a:r>
            <a:rPr lang="it-IT" sz="2900" kern="1200"/>
            <a:t>parte dell’attività </a:t>
          </a:r>
          <a:r>
            <a:rPr lang="it-IT" sz="2900" kern="1200" dirty="0"/>
            <a:t>provvedimentale della P.A. è risarcibile </a:t>
          </a:r>
          <a:r>
            <a:rPr lang="it-IT" sz="2900" i="1" kern="1200" dirty="0"/>
            <a:t>ex</a:t>
          </a:r>
          <a:r>
            <a:rPr lang="it-IT" sz="2900" kern="1200" dirty="0"/>
            <a:t> art. 2043 c.c.</a:t>
          </a:r>
        </a:p>
      </dsp:txBody>
      <dsp:txXfrm>
        <a:off x="158581" y="2921009"/>
        <a:ext cx="10173036" cy="100196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A7FD8C-2FD2-4C75-A9B7-9205E732FB9C}" type="datetimeFigureOut">
              <a:rPr lang="it-IT" smtClean="0"/>
              <a:t>24/09/2024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EE598C-6421-4346-9FD9-2260E1432806}" type="slidenum">
              <a:rPr lang="it-IT" smtClean="0"/>
              <a:t>‹N›</a:t>
            </a:fld>
            <a:endParaRPr lang="it-IT"/>
          </a:p>
        </p:txBody>
      </p:sp>
    </p:spTree>
    <p:extLst>
      <p:ext uri="{BB962C8B-B14F-4D97-AF65-F5344CB8AC3E}">
        <p14:creationId xmlns:p14="http://schemas.microsoft.com/office/powerpoint/2010/main" val="61693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5F55D6A-D344-4464-B27A-B16AF5EF66BA}" type="datetimeFigureOut">
              <a:rPr lang="it-IT" smtClean="0"/>
              <a:t>24/09/2024</a:t>
            </a:fld>
            <a:endParaRPr lang="it-IT"/>
          </a:p>
        </p:txBody>
      </p:sp>
      <p:sp>
        <p:nvSpPr>
          <p:cNvPr id="5" name="Footer Placeholder 4"/>
          <p:cNvSpPr>
            <a:spLocks noGrp="1"/>
          </p:cNvSpPr>
          <p:nvPr>
            <p:ph type="ftr" sz="quarter" idx="11"/>
          </p:nvPr>
        </p:nvSpPr>
        <p:spPr/>
        <p:txBody>
          <a:bodyPr/>
          <a:lstStyle/>
          <a:p>
            <a:endParaRPr lang="it-IT"/>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713996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5F55D6A-D344-4464-B27A-B16AF5EF66BA}" type="datetimeFigureOut">
              <a:rPr lang="it-IT" smtClean="0"/>
              <a:t>24/09/2024</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3615736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5F55D6A-D344-4464-B27A-B16AF5EF66BA}" type="datetimeFigureOut">
              <a:rPr lang="it-IT" smtClean="0"/>
              <a:t>24/09/2024</a:t>
            </a:fld>
            <a:endParaRPr lang="it-IT"/>
          </a:p>
        </p:txBody>
      </p:sp>
      <p:sp>
        <p:nvSpPr>
          <p:cNvPr id="5" name="Footer Placeholder 4"/>
          <p:cNvSpPr>
            <a:spLocks noGrp="1"/>
          </p:cNvSpPr>
          <p:nvPr>
            <p:ph type="ftr" sz="quarter" idx="11"/>
          </p:nvPr>
        </p:nvSpPr>
        <p:spPr/>
        <p:txBody>
          <a:bodyPr/>
          <a:lstStyle/>
          <a:p>
            <a:endParaRPr lang="it-IT"/>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E9C840B-F98B-4461-BFCC-B3572F3987D5}" type="slidenum">
              <a:rPr lang="it-IT" smtClean="0"/>
              <a:t>‹N›</a:t>
            </a:fld>
            <a:endParaRPr lang="it-IT"/>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55127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45F55D6A-D344-4464-B27A-B16AF5EF66BA}" type="datetimeFigureOut">
              <a:rPr lang="it-IT" smtClean="0"/>
              <a:t>24/09/2024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3976974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45F55D6A-D344-4464-B27A-B16AF5EF66BA}" type="datetimeFigureOut">
              <a:rPr lang="it-IT" smtClean="0"/>
              <a:t>24/09/2024</a:t>
            </a:fld>
            <a:endParaRPr lang="it-IT"/>
          </a:p>
        </p:txBody>
      </p:sp>
      <p:sp>
        <p:nvSpPr>
          <p:cNvPr id="6" name="Footer Placeholder 5"/>
          <p:cNvSpPr>
            <a:spLocks noGrp="1"/>
          </p:cNvSpPr>
          <p:nvPr>
            <p:ph type="ftr" sz="quarter" idx="11"/>
          </p:nvPr>
        </p:nvSpPr>
        <p:spPr/>
        <p:txBody>
          <a:bodyPr/>
          <a:lstStyle/>
          <a:p>
            <a:endParaRPr lang="it-IT"/>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E9C840B-F98B-4461-BFCC-B3572F3987D5}" type="slidenum">
              <a:rPr lang="it-IT" smtClean="0"/>
              <a:t>‹N›</a:t>
            </a:fld>
            <a:endParaRPr lang="it-IT"/>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84262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45F55D6A-D344-4464-B27A-B16AF5EF66BA}" type="datetimeFigureOut">
              <a:rPr lang="it-IT" smtClean="0"/>
              <a:t>24/09/2024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565945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5F55D6A-D344-4464-B27A-B16AF5EF66BA}" type="datetimeFigureOut">
              <a:rPr lang="it-IT" smtClean="0"/>
              <a:t>24/09/2024</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26875702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5F55D6A-D344-4464-B27A-B16AF5EF66BA}" type="datetimeFigureOut">
              <a:rPr lang="it-IT" smtClean="0"/>
              <a:t>24/09/2024</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556114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5F55D6A-D344-4464-B27A-B16AF5EF66BA}" type="datetimeFigureOut">
              <a:rPr lang="it-IT" smtClean="0"/>
              <a:t>24/09/2024</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2336322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5F55D6A-D344-4464-B27A-B16AF5EF66BA}" type="datetimeFigureOut">
              <a:rPr lang="it-IT" smtClean="0"/>
              <a:t>24/09/2024</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3036017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5F55D6A-D344-4464-B27A-B16AF5EF66BA}" type="datetimeFigureOut">
              <a:rPr lang="it-IT" smtClean="0"/>
              <a:t>24/09/2024</a:t>
            </a:fld>
            <a:endParaRPr lang="it-IT"/>
          </a:p>
        </p:txBody>
      </p:sp>
      <p:sp>
        <p:nvSpPr>
          <p:cNvPr id="6" name="Footer Placeholder 5"/>
          <p:cNvSpPr>
            <a:spLocks noGrp="1"/>
          </p:cNvSpPr>
          <p:nvPr>
            <p:ph type="ftr" sz="quarter" idx="11"/>
          </p:nvPr>
        </p:nvSpPr>
        <p:spPr/>
        <p:txBody>
          <a:bodyPr/>
          <a:lstStyle/>
          <a:p>
            <a:endParaRPr lang="it-IT"/>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758412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5F55D6A-D344-4464-B27A-B16AF5EF66BA}" type="datetimeFigureOut">
              <a:rPr lang="it-IT" smtClean="0"/>
              <a:t>24/09/2024</a:t>
            </a:fld>
            <a:endParaRPr lang="it-IT"/>
          </a:p>
        </p:txBody>
      </p:sp>
      <p:sp>
        <p:nvSpPr>
          <p:cNvPr id="8" name="Footer Placeholder 7"/>
          <p:cNvSpPr>
            <a:spLocks noGrp="1"/>
          </p:cNvSpPr>
          <p:nvPr>
            <p:ph type="ftr" sz="quarter" idx="11"/>
          </p:nvPr>
        </p:nvSpPr>
        <p:spPr/>
        <p:txBody>
          <a:bodyPr/>
          <a:lstStyle/>
          <a:p>
            <a:endParaRPr lang="it-IT"/>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3039512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45F55D6A-D344-4464-B27A-B16AF5EF66BA}" type="datetimeFigureOut">
              <a:rPr lang="it-IT" smtClean="0"/>
              <a:t>24/09/2024</a:t>
            </a:fld>
            <a:endParaRPr lang="it-IT"/>
          </a:p>
        </p:txBody>
      </p:sp>
      <p:sp>
        <p:nvSpPr>
          <p:cNvPr id="4" name="Footer Placeholder 3"/>
          <p:cNvSpPr>
            <a:spLocks noGrp="1"/>
          </p:cNvSpPr>
          <p:nvPr>
            <p:ph type="ftr" sz="quarter" idx="11"/>
          </p:nvPr>
        </p:nvSpPr>
        <p:spPr/>
        <p:txBody>
          <a:bodyPr/>
          <a:lstStyle/>
          <a:p>
            <a:endParaRPr lang="it-IT"/>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1105094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55D6A-D344-4464-B27A-B16AF5EF66BA}" type="datetimeFigureOut">
              <a:rPr lang="it-IT" smtClean="0"/>
              <a:t>24/09/2024</a:t>
            </a:fld>
            <a:endParaRPr lang="it-IT"/>
          </a:p>
        </p:txBody>
      </p:sp>
      <p:sp>
        <p:nvSpPr>
          <p:cNvPr id="3" name="Footer Placeholder 2"/>
          <p:cNvSpPr>
            <a:spLocks noGrp="1"/>
          </p:cNvSpPr>
          <p:nvPr>
            <p:ph type="ftr" sz="quarter" idx="11"/>
          </p:nvPr>
        </p:nvSpPr>
        <p:spPr/>
        <p:txBody>
          <a:bodyPr/>
          <a:lstStyle/>
          <a:p>
            <a:endParaRPr lang="it-IT"/>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2686193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5F55D6A-D344-4464-B27A-B16AF5EF66BA}" type="datetimeFigureOut">
              <a:rPr lang="it-IT" smtClean="0"/>
              <a:t>24/09/2024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245803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dirty="0"/>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5F55D6A-D344-4464-B27A-B16AF5EF66BA}" type="datetimeFigureOut">
              <a:rPr lang="it-IT" smtClean="0"/>
              <a:t>24/09/2024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E9C840B-F98B-4461-BFCC-B3572F3987D5}" type="slidenum">
              <a:rPr lang="it-IT" smtClean="0"/>
              <a:t>‹N›</a:t>
            </a:fld>
            <a:endParaRPr lang="it-IT"/>
          </a:p>
        </p:txBody>
      </p:sp>
    </p:spTree>
    <p:extLst>
      <p:ext uri="{BB962C8B-B14F-4D97-AF65-F5344CB8AC3E}">
        <p14:creationId xmlns:p14="http://schemas.microsoft.com/office/powerpoint/2010/main" val="3241018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5F55D6A-D344-4464-B27A-B16AF5EF66BA}" type="datetimeFigureOut">
              <a:rPr lang="it-IT" smtClean="0"/>
              <a:t>24/09/2024</a:t>
            </a:fld>
            <a:endParaRPr lang="it-IT"/>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E9C840B-F98B-4461-BFCC-B3572F3987D5}" type="slidenum">
              <a:rPr lang="it-IT" smtClean="0"/>
              <a:t>‹N›</a:t>
            </a:fld>
            <a:endParaRPr lang="it-IT"/>
          </a:p>
        </p:txBody>
      </p:sp>
    </p:spTree>
    <p:extLst>
      <p:ext uri="{BB962C8B-B14F-4D97-AF65-F5344CB8AC3E}">
        <p14:creationId xmlns:p14="http://schemas.microsoft.com/office/powerpoint/2010/main" val="215446722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CA3F3A-E8EB-86E6-7123-D9F7E06CA885}"/>
              </a:ext>
            </a:extLst>
          </p:cNvPr>
          <p:cNvSpPr>
            <a:spLocks noGrp="1"/>
          </p:cNvSpPr>
          <p:nvPr>
            <p:ph type="ctrTitle"/>
          </p:nvPr>
        </p:nvSpPr>
        <p:spPr/>
        <p:txBody>
          <a:bodyPr>
            <a:noAutofit/>
          </a:bodyPr>
          <a:lstStyle/>
          <a:p>
            <a:r>
              <a:rPr lang="it-IT" sz="4800" cap="none" dirty="0"/>
              <a:t>Il ricorso innanzi al G.A.:</a:t>
            </a:r>
            <a:br>
              <a:rPr lang="it-IT" sz="4800" cap="none" dirty="0"/>
            </a:br>
            <a:r>
              <a:rPr lang="it-IT" sz="4800" cap="none" dirty="0"/>
              <a:t>istanza cautelare; domanda di risarcimento</a:t>
            </a:r>
          </a:p>
        </p:txBody>
      </p:sp>
      <p:sp>
        <p:nvSpPr>
          <p:cNvPr id="3" name="Sottotitolo 2">
            <a:extLst>
              <a:ext uri="{FF2B5EF4-FFF2-40B4-BE49-F238E27FC236}">
                <a16:creationId xmlns:a16="http://schemas.microsoft.com/office/drawing/2014/main" id="{3C20E375-D763-DDC2-B877-350C7FCDFA5F}"/>
              </a:ext>
            </a:extLst>
          </p:cNvPr>
          <p:cNvSpPr>
            <a:spLocks noGrp="1"/>
          </p:cNvSpPr>
          <p:nvPr>
            <p:ph type="subTitle" idx="1"/>
          </p:nvPr>
        </p:nvSpPr>
        <p:spPr>
          <a:xfrm>
            <a:off x="2589213" y="4926274"/>
            <a:ext cx="8767860" cy="1565966"/>
          </a:xfrm>
        </p:spPr>
        <p:txBody>
          <a:bodyPr>
            <a:normAutofit lnSpcReduction="10000"/>
          </a:bodyPr>
          <a:lstStyle/>
          <a:p>
            <a:r>
              <a:rPr lang="it-IT" b="1" dirty="0"/>
              <a:t>Scuola di alta formazione e specializzazione dell'UNAA</a:t>
            </a:r>
          </a:p>
          <a:p>
            <a:r>
              <a:rPr lang="it-IT" b="1" dirty="0"/>
              <a:t>(Unione nazionale degli avvocati amministrativisti)</a:t>
            </a:r>
          </a:p>
          <a:p>
            <a:r>
              <a:rPr lang="it-IT" i="1" dirty="0"/>
              <a:t>Il processo amministrativo</a:t>
            </a:r>
          </a:p>
          <a:p>
            <a:r>
              <a:rPr lang="it-IT" dirty="0"/>
              <a:t>Lunedì 14 ottobre, ore 15-18 (da remoto)</a:t>
            </a:r>
          </a:p>
          <a:p>
            <a:endParaRPr lang="it-IT" dirty="0"/>
          </a:p>
        </p:txBody>
      </p:sp>
    </p:spTree>
    <p:extLst>
      <p:ext uri="{BB962C8B-B14F-4D97-AF65-F5344CB8AC3E}">
        <p14:creationId xmlns:p14="http://schemas.microsoft.com/office/powerpoint/2010/main" val="2065391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La questione della competenza</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2133600"/>
            <a:ext cx="8915400" cy="4460240"/>
          </a:xfrm>
        </p:spPr>
        <p:txBody>
          <a:bodyPr>
            <a:normAutofit/>
          </a:bodyPr>
          <a:lstStyle/>
          <a:p>
            <a:pPr marL="36900" indent="0" algn="just">
              <a:buNone/>
            </a:pPr>
            <a:r>
              <a:rPr lang="it-IT" sz="2400" b="1" dirty="0"/>
              <a:t>Art. 55, co. 13 </a:t>
            </a:r>
            <a:r>
              <a:rPr lang="it-IT" sz="2400" b="1" dirty="0" err="1"/>
              <a:t>c.p.a</a:t>
            </a:r>
            <a:r>
              <a:rPr lang="it-IT" sz="2400" b="1" dirty="0"/>
              <a:t>.</a:t>
            </a:r>
          </a:p>
          <a:p>
            <a:pPr marL="36900" indent="0" algn="just">
              <a:buNone/>
            </a:pPr>
            <a:r>
              <a:rPr lang="it-IT" sz="2400" dirty="0"/>
              <a:t>Il giudice adito può disporre misure cautelari solo se ritiene sussistente la propria competenza ai sensi degli articoli 13 e 14; altrimenti provvede ai sensi dell'articolo 15, comma 4.</a:t>
            </a:r>
          </a:p>
          <a:p>
            <a:pPr marL="36900" indent="0" algn="just">
              <a:buNone/>
            </a:pPr>
            <a:endParaRPr lang="it-IT" sz="2400" dirty="0"/>
          </a:p>
          <a:p>
            <a:pPr marL="36900" indent="0" algn="just">
              <a:buNone/>
            </a:pPr>
            <a:r>
              <a:rPr lang="it-IT" sz="2400" dirty="0"/>
              <a:t>SE COMPETENTE, decide sull'istanza cautelare</a:t>
            </a:r>
          </a:p>
          <a:p>
            <a:pPr marL="36900" indent="0" algn="just">
              <a:buNone/>
            </a:pPr>
            <a:r>
              <a:rPr lang="it-IT" sz="2400" dirty="0"/>
              <a:t>SE INCOMPETENTE, NON decide e indica il Giudice fornito di competenza</a:t>
            </a:r>
          </a:p>
        </p:txBody>
      </p:sp>
    </p:spTree>
    <p:extLst>
      <p:ext uri="{BB962C8B-B14F-4D97-AF65-F5344CB8AC3E}">
        <p14:creationId xmlns:p14="http://schemas.microsoft.com/office/powerpoint/2010/main" val="2340053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La tutela monocratica (art. 56 </a:t>
            </a:r>
            <a:r>
              <a:rPr lang="it-IT" dirty="0" err="1"/>
              <a:t>c.p.a</a:t>
            </a:r>
            <a:r>
              <a:rPr lang="it-IT" dirty="0"/>
              <a:t>.)</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1432560"/>
            <a:ext cx="8915400" cy="5161280"/>
          </a:xfrm>
        </p:spPr>
        <p:txBody>
          <a:bodyPr>
            <a:normAutofit fontScale="92500" lnSpcReduction="10000"/>
          </a:bodyPr>
          <a:lstStyle/>
          <a:p>
            <a:pPr marL="379800" algn="just"/>
            <a:r>
              <a:rPr lang="it-IT" dirty="0"/>
              <a:t>Prima della trattazione della domanda cautelare da parte del collegio, in caso di estrema gravità ed urgenza, tale da non consentire neppure la dilazione fino alla data della camera di consiglio, il ricorrente può, con la domanda cautelare o con distinto ricorso notificato alle controparti, chiedere al presidente del TAR-TRGA, o della sezione cui il ricorso è assegnato, di disporre misure cautelari provvisorie. </a:t>
            </a:r>
          </a:p>
          <a:p>
            <a:pPr marL="379800" algn="just"/>
            <a:r>
              <a:rPr lang="it-IT" dirty="0"/>
              <a:t>La domanda cautelare è improcedibile finché non è presentata l'istanza di fissazione d'udienza per il merito, salvo che essa debba essere fissata d'ufficio. </a:t>
            </a:r>
          </a:p>
          <a:p>
            <a:pPr marL="379800" algn="just"/>
            <a:r>
              <a:rPr lang="it-IT" dirty="0"/>
              <a:t>Il presidente provvede sulla domanda solo se ritiene la competenza del TAR-TRGA, altrimenti rimette le parti al collegio per i provvedimenti sulla competenza.</a:t>
            </a:r>
          </a:p>
          <a:p>
            <a:pPr marL="379800" algn="just"/>
            <a:r>
              <a:rPr lang="it-IT" dirty="0"/>
              <a:t>Il presidente o un magistrato da lui delegato verifica che la notificazione del ricorso si sia perfezionata nei confronti dei destinatari o almeno della parte pubblica e di uno dei controinteressati e provvede con decreto motivato non impugnabile. La notificazione può avvenire da parte del difensore anche a mezzo fax.</a:t>
            </a:r>
          </a:p>
          <a:p>
            <a:pPr marL="379800" algn="just"/>
            <a:r>
              <a:rPr lang="it-IT" dirty="0"/>
              <a:t>Si applica l'art. 55, co. 6 </a:t>
            </a:r>
            <a:r>
              <a:rPr lang="it-IT" dirty="0" err="1"/>
              <a:t>c.p.a</a:t>
            </a:r>
            <a:r>
              <a:rPr lang="it-IT" dirty="0"/>
              <a:t>. (in materia di notifiche a mezzo del servizio postale).</a:t>
            </a:r>
            <a:endParaRPr lang="it-IT" sz="1400" dirty="0"/>
          </a:p>
        </p:txBody>
      </p:sp>
    </p:spTree>
    <p:extLst>
      <p:ext uri="{BB962C8B-B14F-4D97-AF65-F5344CB8AC3E}">
        <p14:creationId xmlns:p14="http://schemas.microsoft.com/office/powerpoint/2010/main" val="4240971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a:t>
            </a:r>
            <a:r>
              <a:rPr lang="it-IT" i="1" dirty="0"/>
              <a:t>Segue</a:t>
            </a:r>
            <a:r>
              <a:rPr lang="it-IT" dirty="0"/>
              <a:t>)</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1432560"/>
            <a:ext cx="8915400" cy="5161280"/>
          </a:xfrm>
        </p:spPr>
        <p:txBody>
          <a:bodyPr>
            <a:normAutofit fontScale="92500" lnSpcReduction="10000"/>
          </a:bodyPr>
          <a:lstStyle/>
          <a:p>
            <a:pPr marL="379800" algn="just"/>
            <a:r>
              <a:rPr lang="it-IT" dirty="0"/>
              <a:t>Qualora l'esigenza cautelare non consenta l'accertamento del perfezionamento delle notificazioni, per cause non imputabili al ricorrente, il presidente può comunque provvedere, fatto salvo il potere di revoca. Ove ritenuto necessario il presidente, fuori udienza e senza formalità, sente, anche separatamente, le parti che si siano rese disponibili prima dell'emanazione del decreto.</a:t>
            </a:r>
          </a:p>
          <a:p>
            <a:pPr marL="379800" algn="just"/>
            <a:r>
              <a:rPr lang="it-IT" dirty="0"/>
              <a:t>Qualora dalla decisione sulla domanda cautelare derivino effetti irreversibili, il presidente può subordinare la concessione o il diniego della misura cautelare alla prestazione di una cauzione, anche mediante fideiussione, determinata con riguardo all'entità degli effetti irreversibili che possono prodursi per le parti e i terzi.</a:t>
            </a:r>
          </a:p>
          <a:p>
            <a:pPr marL="379800" algn="just"/>
            <a:r>
              <a:rPr lang="it-IT" dirty="0"/>
              <a:t>Il decreto, nel quale deve essere comunque indicata l’udienza in camera di consiglio, in caso di accoglimento è efficace sino a detta camera di consiglio. Il decreto perde efficacia se il collegio non provvede sulla domanda cautelare nella camera di consiglio. Fino a quando conserva efficacia, il decreto è sempre revocabile o modificabile su istanza di parte notificata.</a:t>
            </a:r>
          </a:p>
          <a:p>
            <a:pPr marL="379800" algn="just"/>
            <a:r>
              <a:rPr lang="it-IT" dirty="0"/>
              <a:t>Se la parte notifica a mezzo fax, le misure cautelari perdono efficacia se il ricorso non viene notificato per via ordinaria entro 5 giorni dalla richiesta delle misure cautelari provvisorie.</a:t>
            </a:r>
            <a:endParaRPr lang="it-IT" sz="1400" dirty="0"/>
          </a:p>
        </p:txBody>
      </p:sp>
    </p:spTree>
    <p:extLst>
      <p:ext uri="{BB962C8B-B14F-4D97-AF65-F5344CB8AC3E}">
        <p14:creationId xmlns:p14="http://schemas.microsoft.com/office/powerpoint/2010/main" val="4214697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FFF42A6-D5BA-C5DB-7716-0DF7077184A3}"/>
              </a:ext>
            </a:extLst>
          </p:cNvPr>
          <p:cNvSpPr>
            <a:spLocks noGrp="1"/>
          </p:cNvSpPr>
          <p:nvPr>
            <p:ph type="title"/>
          </p:nvPr>
        </p:nvSpPr>
        <p:spPr/>
        <p:txBody>
          <a:bodyPr/>
          <a:lstStyle/>
          <a:p>
            <a:r>
              <a:rPr lang="it-IT" dirty="0"/>
              <a:t>Il rigetto dell’istanza cautelare monocratica è appellabile?</a:t>
            </a:r>
          </a:p>
        </p:txBody>
      </p:sp>
      <p:sp>
        <p:nvSpPr>
          <p:cNvPr id="3" name="Segnaposto contenuto 2">
            <a:extLst>
              <a:ext uri="{FF2B5EF4-FFF2-40B4-BE49-F238E27FC236}">
                <a16:creationId xmlns:a16="http://schemas.microsoft.com/office/drawing/2014/main" id="{8DB3317C-CCC1-3716-B4F6-92BD3F470B5B}"/>
              </a:ext>
            </a:extLst>
          </p:cNvPr>
          <p:cNvSpPr>
            <a:spLocks noGrp="1"/>
          </p:cNvSpPr>
          <p:nvPr>
            <p:ph idx="1"/>
          </p:nvPr>
        </p:nvSpPr>
        <p:spPr>
          <a:xfrm>
            <a:off x="2592924" y="2133600"/>
            <a:ext cx="8911687" cy="4643120"/>
          </a:xfrm>
        </p:spPr>
        <p:txBody>
          <a:bodyPr/>
          <a:lstStyle/>
          <a:p>
            <a:pPr algn="just"/>
            <a:r>
              <a:rPr lang="it-IT" dirty="0"/>
              <a:t>TESI RESTRITTIVA</a:t>
            </a:r>
          </a:p>
          <a:p>
            <a:pPr lvl="1" algn="just"/>
            <a:r>
              <a:rPr lang="it-IT" dirty="0"/>
              <a:t>L’art. 56 </a:t>
            </a:r>
            <a:r>
              <a:rPr lang="it-IT" dirty="0" err="1"/>
              <a:t>c.p.a</a:t>
            </a:r>
            <a:r>
              <a:rPr lang="it-IT" dirty="0"/>
              <a:t>. espressamente definisce il decreto cautelare monocratico come “</a:t>
            </a:r>
            <a:r>
              <a:rPr lang="it-IT" b="1" i="1" dirty="0"/>
              <a:t>non impugnabile</a:t>
            </a:r>
            <a:r>
              <a:rPr lang="it-IT" dirty="0"/>
              <a:t>” (cfr. Consiglio di Stato, Sez. IV, decreto monocratico n. 3114/2022; Id., n. 1962/2022; Id., Sez. V, decreto monocratico n. 3015/2017; Id., Sez. VI, decreto monocratico n. 4875/2018; Id., Sez. V, decreto monocratico n. 2970/2019; Id., decreto monocratico, n. 3015/2017).</a:t>
            </a:r>
          </a:p>
          <a:p>
            <a:pPr algn="just"/>
            <a:r>
              <a:rPr lang="it-IT" dirty="0"/>
              <a:t>TESI ESTENSIVA</a:t>
            </a:r>
          </a:p>
          <a:p>
            <a:pPr lvl="1" algn="just"/>
            <a:r>
              <a:rPr lang="it-IT" dirty="0"/>
              <a:t>Dev’essere </a:t>
            </a:r>
            <a:r>
              <a:rPr lang="it-IT" b="1" dirty="0"/>
              <a:t>ammessa l’appellabilità </a:t>
            </a:r>
            <a:r>
              <a:rPr lang="it-IT" dirty="0"/>
              <a:t>di tali decreti, in omaggio al principio di effettività di tutela (cfr. Consiglio di Stato, Sez. IV, decreto monocratico n. 5971/2018).</a:t>
            </a:r>
          </a:p>
          <a:p>
            <a:pPr algn="just"/>
            <a:r>
              <a:rPr lang="it-IT" dirty="0"/>
              <a:t>LA CD. TERZA VIA</a:t>
            </a:r>
          </a:p>
          <a:p>
            <a:pPr lvl="1" algn="just"/>
            <a:r>
              <a:rPr lang="it-IT" dirty="0"/>
              <a:t>Di fronte all’appello di un diniego di tutela cautelare monocratica, il Giudice d’appello deve pronunciare il </a:t>
            </a:r>
            <a:r>
              <a:rPr lang="it-IT" b="1" dirty="0"/>
              <a:t>non luogo a provvedere </a:t>
            </a:r>
            <a:r>
              <a:rPr lang="it-IT" dirty="0"/>
              <a:t>(Consiglio della Giustizia Amministrativa per la Regione Siciliana, nel decreto monocratico n. 624/2020).</a:t>
            </a:r>
          </a:p>
        </p:txBody>
      </p:sp>
    </p:spTree>
    <p:extLst>
      <p:ext uri="{BB962C8B-B14F-4D97-AF65-F5344CB8AC3E}">
        <p14:creationId xmlns:p14="http://schemas.microsoft.com/office/powerpoint/2010/main" val="4259675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Spese del procedimento cautelare</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2133600"/>
            <a:ext cx="8915400" cy="4460240"/>
          </a:xfrm>
        </p:spPr>
        <p:txBody>
          <a:bodyPr>
            <a:normAutofit/>
          </a:bodyPr>
          <a:lstStyle/>
          <a:p>
            <a:pPr marL="36900" indent="0" algn="just">
              <a:buNone/>
            </a:pPr>
            <a:r>
              <a:rPr lang="it-IT" sz="2400" b="1" dirty="0"/>
              <a:t>Art. 57 </a:t>
            </a:r>
            <a:r>
              <a:rPr lang="it-IT" sz="2400" b="1" dirty="0" err="1"/>
              <a:t>c.p.a</a:t>
            </a:r>
            <a:r>
              <a:rPr lang="it-IT" sz="2400" b="1" dirty="0"/>
              <a:t>.</a:t>
            </a:r>
          </a:p>
          <a:p>
            <a:pPr marL="36900" indent="0" algn="just">
              <a:buNone/>
            </a:pPr>
            <a:r>
              <a:rPr lang="it-IT" sz="2400" dirty="0"/>
              <a:t>Con l'ordinanza che decide sulla domanda il giudice provvede sulle spese della fase cautelare. La pronuncia sulle spese conserva efficacia anche dopo il provvedimento che definisce il giudizio, salvo diversa statuizione espressa nella sentenza di merito.</a:t>
            </a:r>
          </a:p>
        </p:txBody>
      </p:sp>
    </p:spTree>
    <p:extLst>
      <p:ext uri="{BB962C8B-B14F-4D97-AF65-F5344CB8AC3E}">
        <p14:creationId xmlns:p14="http://schemas.microsoft.com/office/powerpoint/2010/main" val="4145559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Revoca o modifica delle misure cautelari concesse (art. 58 </a:t>
            </a:r>
            <a:r>
              <a:rPr lang="it-IT" dirty="0" err="1"/>
              <a:t>c.p.a</a:t>
            </a:r>
            <a:r>
              <a:rPr lang="it-IT" dirty="0"/>
              <a:t>.)</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2133600"/>
            <a:ext cx="8915400" cy="4460240"/>
          </a:xfrm>
        </p:spPr>
        <p:txBody>
          <a:bodyPr>
            <a:normAutofit/>
          </a:bodyPr>
          <a:lstStyle/>
          <a:p>
            <a:pPr marL="36900" indent="0" algn="just">
              <a:buNone/>
            </a:pPr>
            <a:r>
              <a:rPr lang="it-IT" sz="2400" dirty="0"/>
              <a:t>Le parti possono </a:t>
            </a:r>
            <a:r>
              <a:rPr lang="it-IT" sz="2400" b="1" dirty="0">
                <a:solidFill>
                  <a:srgbClr val="00B0F0"/>
                </a:solidFill>
              </a:rPr>
              <a:t>riproporre</a:t>
            </a:r>
            <a:r>
              <a:rPr lang="it-IT" sz="2400" dirty="0"/>
              <a:t> la domanda cautelare al collegio o chiedere la </a:t>
            </a:r>
            <a:r>
              <a:rPr lang="it-IT" sz="2400" b="1" dirty="0">
                <a:solidFill>
                  <a:srgbClr val="00B0F0"/>
                </a:solidFill>
              </a:rPr>
              <a:t>revoca</a:t>
            </a:r>
            <a:r>
              <a:rPr lang="it-IT" sz="2400" dirty="0"/>
              <a:t> o la </a:t>
            </a:r>
            <a:r>
              <a:rPr lang="it-IT" sz="2400" b="1" dirty="0">
                <a:solidFill>
                  <a:srgbClr val="00B0F0"/>
                </a:solidFill>
              </a:rPr>
              <a:t>modifica</a:t>
            </a:r>
            <a:r>
              <a:rPr lang="it-IT" sz="2400" dirty="0"/>
              <a:t> del provvedimento cautelare collegiale se si verificano mutamenti nelle circostanze o se allegano fatti anteriori di cui si è acquisita conoscenza successivamente al provvedimento cautelare. In tale caso, l'istante deve fornire la prova del momento in cui ne è venuto a conoscenza.</a:t>
            </a:r>
          </a:p>
          <a:p>
            <a:pPr marL="36900" indent="0" algn="just">
              <a:buNone/>
            </a:pPr>
            <a:r>
              <a:rPr lang="it-IT" sz="2400" dirty="0"/>
              <a:t>La revoca può essere altresì richiesta nei casi di cui all’</a:t>
            </a:r>
            <a:r>
              <a:rPr lang="it-IT" sz="2400" b="1" dirty="0">
                <a:solidFill>
                  <a:srgbClr val="00B0F0"/>
                </a:solidFill>
              </a:rPr>
              <a:t>art. 395 c.p.c.</a:t>
            </a:r>
          </a:p>
        </p:txBody>
      </p:sp>
    </p:spTree>
    <p:extLst>
      <p:ext uri="{BB962C8B-B14F-4D97-AF65-F5344CB8AC3E}">
        <p14:creationId xmlns:p14="http://schemas.microsoft.com/office/powerpoint/2010/main" val="30596722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Esecuzione delle misure cautelari (art. 59 </a:t>
            </a:r>
            <a:r>
              <a:rPr lang="it-IT" dirty="0" err="1"/>
              <a:t>c.p.a</a:t>
            </a:r>
            <a:r>
              <a:rPr lang="it-IT" dirty="0"/>
              <a:t>.)</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2133600"/>
            <a:ext cx="8915400" cy="4460240"/>
          </a:xfrm>
        </p:spPr>
        <p:txBody>
          <a:bodyPr>
            <a:normAutofit/>
          </a:bodyPr>
          <a:lstStyle/>
          <a:p>
            <a:pPr marL="36900" indent="0" algn="just">
              <a:buNone/>
            </a:pPr>
            <a:r>
              <a:rPr lang="it-IT" sz="2400" dirty="0"/>
              <a:t>Qualora i provvedimenti cautelari non siano eseguiti, in tutto o in parte, l'interessato, con istanza motivata e notificata alle altre parti, può chiedere al TAR-TRGA le opportune </a:t>
            </a:r>
            <a:r>
              <a:rPr lang="it-IT" sz="2400" b="1" dirty="0">
                <a:solidFill>
                  <a:srgbClr val="00B0F0"/>
                </a:solidFill>
              </a:rPr>
              <a:t>misure attuative</a:t>
            </a:r>
            <a:r>
              <a:rPr lang="it-IT" sz="2400" dirty="0"/>
              <a:t>. Il tribunale esercita i poteri inerenti al giudizio di </a:t>
            </a:r>
            <a:r>
              <a:rPr lang="it-IT" sz="2400" b="1" dirty="0">
                <a:solidFill>
                  <a:srgbClr val="00B0F0"/>
                </a:solidFill>
              </a:rPr>
              <a:t>ottemperanza</a:t>
            </a:r>
            <a:r>
              <a:rPr lang="it-IT" sz="2400" dirty="0"/>
              <a:t> e provvede sulle </a:t>
            </a:r>
            <a:r>
              <a:rPr lang="it-IT" sz="2400" b="1" dirty="0">
                <a:solidFill>
                  <a:srgbClr val="00B0F0"/>
                </a:solidFill>
              </a:rPr>
              <a:t>spese</a:t>
            </a:r>
            <a:r>
              <a:rPr lang="it-IT" sz="2400" dirty="0"/>
              <a:t>. La liquidazione delle spese prescinde da quella conseguente al giudizio di merito, salvo diversa statuizione espressa nella sentenza.</a:t>
            </a:r>
            <a:endParaRPr lang="it-IT" sz="2400" b="1" dirty="0">
              <a:solidFill>
                <a:srgbClr val="00B0F0"/>
              </a:solidFill>
            </a:endParaRPr>
          </a:p>
        </p:txBody>
      </p:sp>
    </p:spTree>
    <p:extLst>
      <p:ext uri="{BB962C8B-B14F-4D97-AF65-F5344CB8AC3E}">
        <p14:creationId xmlns:p14="http://schemas.microsoft.com/office/powerpoint/2010/main" val="457393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Il cd. rito veneziano (art. 60 </a:t>
            </a:r>
            <a:r>
              <a:rPr lang="it-IT" dirty="0" err="1"/>
              <a:t>c.p.a</a:t>
            </a:r>
            <a:r>
              <a:rPr lang="it-IT" dirty="0"/>
              <a:t>.)</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1513840"/>
            <a:ext cx="8915400" cy="5344160"/>
          </a:xfrm>
        </p:spPr>
        <p:txBody>
          <a:bodyPr>
            <a:normAutofit fontScale="92500" lnSpcReduction="10000"/>
          </a:bodyPr>
          <a:lstStyle/>
          <a:p>
            <a:pPr marL="379800" algn="just"/>
            <a:r>
              <a:rPr lang="it-IT" sz="2400" dirty="0"/>
              <a:t>In sede di decisione della domanda cautelare, purché siano trascorsi almeno 20 giorni dall'ultima notificazione del ricorso, il collegio, accertata la completezza del contraddittorio e dell'istruttoria, sentite sul punto le parti costituite, può </a:t>
            </a:r>
            <a:r>
              <a:rPr lang="it-IT" sz="2400" b="1" dirty="0">
                <a:solidFill>
                  <a:srgbClr val="00B0F0"/>
                </a:solidFill>
              </a:rPr>
              <a:t>definire, in camera di consiglio, il giudizio con sentenza in forma semplificata</a:t>
            </a:r>
            <a:r>
              <a:rPr lang="it-IT" sz="2400" dirty="0"/>
              <a:t>, salvo che una delle parti dichiari che intende proporre motivi aggiunti, ricorso incidentale o regolamento di competenza, ovvero regolamento di giurisdizione. </a:t>
            </a:r>
          </a:p>
          <a:p>
            <a:pPr marL="379800" algn="just"/>
            <a:r>
              <a:rPr lang="it-IT" sz="2400" dirty="0"/>
              <a:t>Se la parte dichiara che intende proporre regolamento di competenza o di giurisdizione, il giudice assegna un termine non superiore a 30 giorni. </a:t>
            </a:r>
          </a:p>
          <a:p>
            <a:pPr marL="379800" algn="just"/>
            <a:r>
              <a:rPr lang="it-IT" sz="2400" dirty="0"/>
              <a:t>Ove ne ricorrano i presupposti, il collegio dispone l'integrazione del contraddittorio o il rinvio per consentire la proposizione di motivi aggiunti, ricorso incidentale, regolamento di competenza o di giurisdizione e fissa contestualmente la data per il prosieguo della trattazione.</a:t>
            </a:r>
            <a:endParaRPr lang="it-IT" sz="2400" b="1" dirty="0">
              <a:solidFill>
                <a:srgbClr val="00B0F0"/>
              </a:solidFill>
            </a:endParaRPr>
          </a:p>
        </p:txBody>
      </p:sp>
    </p:spTree>
    <p:extLst>
      <p:ext uri="{BB962C8B-B14F-4D97-AF65-F5344CB8AC3E}">
        <p14:creationId xmlns:p14="http://schemas.microsoft.com/office/powerpoint/2010/main" val="26400710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Misure cautelari ante </a:t>
            </a:r>
            <a:r>
              <a:rPr lang="it-IT" dirty="0" err="1"/>
              <a:t>causam</a:t>
            </a:r>
            <a:r>
              <a:rPr lang="it-IT" dirty="0"/>
              <a:t> (art. 61 </a:t>
            </a:r>
            <a:r>
              <a:rPr lang="it-IT" dirty="0" err="1"/>
              <a:t>c.p.a</a:t>
            </a:r>
            <a:r>
              <a:rPr lang="it-IT" dirty="0"/>
              <a:t>.)</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2092960"/>
            <a:ext cx="9308148" cy="4765040"/>
          </a:xfrm>
        </p:spPr>
        <p:txBody>
          <a:bodyPr>
            <a:normAutofit fontScale="92500" lnSpcReduction="20000"/>
          </a:bodyPr>
          <a:lstStyle/>
          <a:p>
            <a:pPr marL="379800" algn="just"/>
            <a:r>
              <a:rPr lang="it-IT" sz="2000" dirty="0"/>
              <a:t>In caso di eccezionale gravità e urgenza, tale da non consentire neppure la previa notificazione del ricorso e la domanda di misure cautelari provvisorie con </a:t>
            </a:r>
            <a:r>
              <a:rPr lang="it-IT" sz="2000" b="1" dirty="0">
                <a:solidFill>
                  <a:srgbClr val="00B0F0"/>
                </a:solidFill>
              </a:rPr>
              <a:t>decreto presidenziale</a:t>
            </a:r>
            <a:r>
              <a:rPr lang="it-IT" sz="2000" dirty="0"/>
              <a:t>, il soggetto legittimato al ricorso può proporre istanza per l'adozione delle misure interinali e provvisorie che appaiono indispensabili durante il tempo occorrente per la proposizione del ricorso di merito e della domanda cautelare in corso di causa.</a:t>
            </a:r>
          </a:p>
          <a:p>
            <a:pPr marL="379800" algn="just"/>
            <a:r>
              <a:rPr lang="it-IT" sz="2000" dirty="0"/>
              <a:t>L'istanza, notificata con le forme prescritte per la notificazione del ricorso, si propone al presidente del TAR-TRGA competente per il giudizio. L'incompetenza del giudice è rilevabile d'ufficio.</a:t>
            </a:r>
          </a:p>
          <a:p>
            <a:pPr marL="379800" algn="just"/>
            <a:r>
              <a:rPr lang="it-IT" sz="2000" dirty="0"/>
              <a:t>Il presidente o un magistrato da lui delegato, accertato il perfezionamento della notificazione per i destinatari, provvede sull'istanza, sentite, ove necessario, le parti e omessa ogni altra formalità. La notificazione può essere effettuata dal difensore a mezzo fax. </a:t>
            </a:r>
          </a:p>
          <a:p>
            <a:pPr marL="379800" algn="just"/>
            <a:r>
              <a:rPr lang="it-IT" sz="2000" dirty="0"/>
              <a:t>Qualora l'esigenza cautelare non consenta l'accertamento del perfezionamento delle notificazioni, per cause non imputabili al ricorrente, il presidente può comunque provvedere, fatto salvo il potere di revoca da esercitare nelle forme di cui all’art. 56, co. 4, III-IV periodo </a:t>
            </a:r>
            <a:r>
              <a:rPr lang="it-IT" sz="2000" dirty="0" err="1"/>
              <a:t>c.p.a</a:t>
            </a:r>
            <a:r>
              <a:rPr lang="it-IT" sz="2000" dirty="0"/>
              <a:t>.</a:t>
            </a:r>
            <a:endParaRPr lang="it-IT" sz="2000" b="1" dirty="0">
              <a:solidFill>
                <a:srgbClr val="00B0F0"/>
              </a:solidFill>
            </a:endParaRPr>
          </a:p>
        </p:txBody>
      </p:sp>
    </p:spTree>
    <p:extLst>
      <p:ext uri="{BB962C8B-B14F-4D97-AF65-F5344CB8AC3E}">
        <p14:creationId xmlns:p14="http://schemas.microsoft.com/office/powerpoint/2010/main" val="1447171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i="1" dirty="0"/>
              <a:t>(Segue)</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1503680"/>
            <a:ext cx="9308148" cy="5354320"/>
          </a:xfrm>
        </p:spPr>
        <p:txBody>
          <a:bodyPr>
            <a:normAutofit fontScale="85000" lnSpcReduction="10000"/>
          </a:bodyPr>
          <a:lstStyle/>
          <a:p>
            <a:pPr marL="379800" algn="just"/>
            <a:r>
              <a:rPr lang="it-IT" sz="2000" dirty="0"/>
              <a:t>Il decreto che rigetta l'istanza non è impugnabile; tuttavia la stessa può essere riproposta dopo l'inizio del giudizio di merito con le forme delle domande cautelari in corso di causa.</a:t>
            </a:r>
          </a:p>
          <a:p>
            <a:pPr marL="379800" algn="just"/>
            <a:r>
              <a:rPr lang="it-IT" sz="2000" dirty="0"/>
              <a:t>Il provvedimento di accoglimento è notificato dal richiedente alle altre parti entro il termine perentorio fissato dal giudice, non superiore a 5 giorni. Qualora dall'esecuzione del provvedimento cautelare emanato ai sensi del presente articolo derivino effetti irreversibili il presidente può disporre la prestazione di una cauzione, anche mediante fideiussione, cui subordinare la concessione della misura cautelare. </a:t>
            </a:r>
          </a:p>
          <a:p>
            <a:pPr marL="379800" algn="just"/>
            <a:r>
              <a:rPr lang="it-IT" sz="2000" dirty="0"/>
              <a:t>Il provvedimento di accoglimento perde comunque effetto ove entro 15 giorni dalla sua emanazione non venga notificato il ricorso con la domanda cautelare ed esso non sia depositato nei successivi 5 giorni corredato da istanza di fissazione di udienza; in ogni caso la misura concessa perde effetto con il decorso di 60 giorni dalla sua emissione, dopo di che restano efficaci le sole misure cautelari che siano confermate o disposte in corso di causa. </a:t>
            </a:r>
          </a:p>
          <a:p>
            <a:pPr marL="379800" algn="just"/>
            <a:r>
              <a:rPr lang="it-IT" sz="2000" dirty="0"/>
              <a:t>Il provvedimento di accoglimento non è appellabile ma, fino a quando conserva efficacia, è sempre revocabile o modificabile su istanza di parte previamente notificata.</a:t>
            </a:r>
          </a:p>
          <a:p>
            <a:pPr marL="379800" algn="just"/>
            <a:r>
              <a:rPr lang="it-IT" sz="2000" dirty="0"/>
              <a:t>Per l'attuazione del provvedimento cautelare e per la pronuncia in ordine alle spese si applicano le disposizioni sui provvedimenti cautelari in corso di causa.</a:t>
            </a:r>
            <a:endParaRPr lang="it-IT" sz="2000" b="1" dirty="0">
              <a:solidFill>
                <a:srgbClr val="00B0F0"/>
              </a:solidFill>
            </a:endParaRPr>
          </a:p>
        </p:txBody>
      </p:sp>
    </p:spTree>
    <p:extLst>
      <p:ext uri="{BB962C8B-B14F-4D97-AF65-F5344CB8AC3E}">
        <p14:creationId xmlns:p14="http://schemas.microsoft.com/office/powerpoint/2010/main" val="2951632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4E6E48-48DB-F5B2-5F1B-5A196D66867B}"/>
              </a:ext>
            </a:extLst>
          </p:cNvPr>
          <p:cNvSpPr>
            <a:spLocks noGrp="1"/>
          </p:cNvSpPr>
          <p:nvPr>
            <p:ph type="title"/>
          </p:nvPr>
        </p:nvSpPr>
        <p:spPr/>
        <p:txBody>
          <a:bodyPr/>
          <a:lstStyle/>
          <a:p>
            <a:r>
              <a:rPr lang="it-IT" dirty="0"/>
              <a:t>IL PROCEDIMENTO CAUTELARE</a:t>
            </a:r>
          </a:p>
        </p:txBody>
      </p:sp>
    </p:spTree>
    <p:extLst>
      <p:ext uri="{BB962C8B-B14F-4D97-AF65-F5344CB8AC3E}">
        <p14:creationId xmlns:p14="http://schemas.microsoft.com/office/powerpoint/2010/main" val="643384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L’appello cautelare (art. 62 </a:t>
            </a:r>
            <a:r>
              <a:rPr lang="it-IT" dirty="0" err="1"/>
              <a:t>c.p.a</a:t>
            </a:r>
            <a:r>
              <a:rPr lang="it-IT" dirty="0"/>
              <a:t>.)</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1696720"/>
            <a:ext cx="9308148" cy="5161280"/>
          </a:xfrm>
        </p:spPr>
        <p:txBody>
          <a:bodyPr>
            <a:normAutofit lnSpcReduction="10000"/>
          </a:bodyPr>
          <a:lstStyle/>
          <a:p>
            <a:pPr marL="379800" algn="just"/>
            <a:r>
              <a:rPr lang="it-IT" sz="2400" dirty="0"/>
              <a:t>Contro le ordinanze cautelari è ammesso appello al Consiglio di Stato-CGARS, da proporre nel termine di 30 giorni dalla notificazione dell'ordinanza, ovvero di 60 giorni dalla sua pubblicazione.</a:t>
            </a:r>
          </a:p>
          <a:p>
            <a:pPr marL="379800" algn="just"/>
            <a:r>
              <a:rPr lang="it-IT" sz="2400" dirty="0"/>
              <a:t>L'appello, depositato nel termine ex art. 45 </a:t>
            </a:r>
            <a:r>
              <a:rPr lang="it-IT" sz="2400" dirty="0" err="1"/>
              <a:t>c.p.a</a:t>
            </a:r>
            <a:r>
              <a:rPr lang="it-IT" sz="2400" dirty="0"/>
              <a:t>., è deciso in camera di consiglio con ordinanza. </a:t>
            </a:r>
          </a:p>
          <a:p>
            <a:pPr marL="379800" algn="just"/>
            <a:r>
              <a:rPr lang="it-IT" sz="2400" dirty="0"/>
              <a:t>Al giudizio si applicano le norme in materia di cauzione, di procedimento cautelare di primo grado, di misure cautelari monocratiche e di spese del procedimento cautelare.</a:t>
            </a:r>
          </a:p>
          <a:p>
            <a:pPr marL="379800" algn="just"/>
            <a:r>
              <a:rPr lang="it-IT" sz="2400" dirty="0"/>
              <a:t>L'ordinanza di accoglimento che dispone misure cautelari è trasmessa a cura della segreteria al primo giudice, anche per la fissazione dell’udienza di merito.</a:t>
            </a:r>
          </a:p>
        </p:txBody>
      </p:sp>
    </p:spTree>
    <p:extLst>
      <p:ext uri="{BB962C8B-B14F-4D97-AF65-F5344CB8AC3E}">
        <p14:creationId xmlns:p14="http://schemas.microsoft.com/office/powerpoint/2010/main" val="1423919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i="1" dirty="0"/>
              <a:t>(Segue)</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1503680"/>
            <a:ext cx="9308148" cy="5354320"/>
          </a:xfrm>
        </p:spPr>
        <p:txBody>
          <a:bodyPr>
            <a:normAutofit/>
          </a:bodyPr>
          <a:lstStyle/>
          <a:p>
            <a:pPr marL="379800" algn="just"/>
            <a:r>
              <a:rPr lang="it-IT" sz="2000" dirty="0"/>
              <a:t>Nel giudizio di cui al presente articolo è rilevata anche d'ufficio la violazione, in primo grado, delle norme in materia di misure cautelari richieste in un giudizio sospeso per regolamento preventivo di giurisdizione.</a:t>
            </a:r>
          </a:p>
          <a:p>
            <a:pPr marL="379800" algn="just"/>
            <a:r>
              <a:rPr lang="it-IT" sz="2000" dirty="0"/>
              <a:t>Ove sia ravvisata una violazione delle norme in materia di competenza giudiziale, il giudice competente per l'appello cautelare sottopone la questione al contraddittorio delle parti (art. 73, co. 3 </a:t>
            </a:r>
            <a:r>
              <a:rPr lang="it-IT" sz="2000" dirty="0" err="1"/>
              <a:t>c.p.a</a:t>
            </a:r>
            <a:r>
              <a:rPr lang="it-IT" sz="2000" dirty="0"/>
              <a:t>.), e regola d'ufficio la competenza (art. 16, co. 3 </a:t>
            </a:r>
            <a:r>
              <a:rPr lang="it-IT" sz="2000" dirty="0" err="1"/>
              <a:t>c.p.a</a:t>
            </a:r>
            <a:r>
              <a:rPr lang="it-IT" sz="2000" dirty="0"/>
              <a:t>.). </a:t>
            </a:r>
          </a:p>
          <a:p>
            <a:pPr marL="379800" algn="just"/>
            <a:r>
              <a:rPr lang="it-IT" sz="2000" dirty="0"/>
              <a:t>Quando il Consiglio di Stato-CGARS dichiara l'incompetenza del TAR-TRGA adito, con la stessa ordinanza annulla le misure cautelari emanate da un giudice diverso da quello indicato come competente. </a:t>
            </a:r>
          </a:p>
          <a:p>
            <a:pPr marL="379800" algn="just"/>
            <a:r>
              <a:rPr lang="it-IT" sz="2000" dirty="0"/>
              <a:t>La domanda cautelare può essere riproposta al giudice dichiarato competente.</a:t>
            </a:r>
          </a:p>
        </p:txBody>
      </p:sp>
    </p:spTree>
    <p:extLst>
      <p:ext uri="{BB962C8B-B14F-4D97-AF65-F5344CB8AC3E}">
        <p14:creationId xmlns:p14="http://schemas.microsoft.com/office/powerpoint/2010/main" val="1603159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0BDEF5-DDAA-D16C-3845-4B8B14C97549}"/>
              </a:ext>
            </a:extLst>
          </p:cNvPr>
          <p:cNvSpPr>
            <a:spLocks noGrp="1"/>
          </p:cNvSpPr>
          <p:nvPr>
            <p:ph type="title"/>
          </p:nvPr>
        </p:nvSpPr>
        <p:spPr/>
        <p:txBody>
          <a:bodyPr/>
          <a:lstStyle/>
          <a:p>
            <a:r>
              <a:rPr lang="it-IT" dirty="0"/>
              <a:t>La tutela cautelare nel ricorso straordinario al Capo dello Stato</a:t>
            </a:r>
          </a:p>
        </p:txBody>
      </p:sp>
      <p:sp>
        <p:nvSpPr>
          <p:cNvPr id="3" name="Segnaposto contenuto 2">
            <a:extLst>
              <a:ext uri="{FF2B5EF4-FFF2-40B4-BE49-F238E27FC236}">
                <a16:creationId xmlns:a16="http://schemas.microsoft.com/office/drawing/2014/main" id="{25E20AEF-5AF6-2E8C-5250-6B3A9F50FFB9}"/>
              </a:ext>
            </a:extLst>
          </p:cNvPr>
          <p:cNvSpPr>
            <a:spLocks noGrp="1"/>
          </p:cNvSpPr>
          <p:nvPr>
            <p:ph idx="1"/>
          </p:nvPr>
        </p:nvSpPr>
        <p:spPr>
          <a:xfrm>
            <a:off x="2589212" y="2133600"/>
            <a:ext cx="8915400" cy="4328160"/>
          </a:xfrm>
        </p:spPr>
        <p:txBody>
          <a:bodyPr>
            <a:normAutofit/>
          </a:bodyPr>
          <a:lstStyle/>
          <a:p>
            <a:pPr marL="0" indent="0" algn="just">
              <a:buNone/>
            </a:pPr>
            <a:r>
              <a:rPr lang="it-IT" sz="2400" b="1" dirty="0"/>
              <a:t>Art. 3, co. 4 l. 205/2000</a:t>
            </a:r>
          </a:p>
          <a:p>
            <a:pPr marL="0" indent="0" algn="just">
              <a:buNone/>
            </a:pPr>
            <a:r>
              <a:rPr lang="it-IT" sz="2400" dirty="0"/>
              <a:t>Nell'ambito del ricorso straordinario al Presidente della Repubblica può essere concessa, a richiesta del ricorrente, ove siano allegati danni gravi e irreparabili derivanti dall'esecuzione dell'atto, la sospensione dell'atto medesimo. La sospensione è disposta </a:t>
            </a:r>
            <a:r>
              <a:rPr lang="it-IT" sz="2400" b="1" dirty="0">
                <a:solidFill>
                  <a:srgbClr val="00B0F0"/>
                </a:solidFill>
              </a:rPr>
              <a:t>con atto motivato del Ministero competente</a:t>
            </a:r>
            <a:r>
              <a:rPr lang="it-IT" sz="2400" dirty="0"/>
              <a:t> ai sensi dell'articolo 8 del decreto del Presidente della Repubblica 24 novembre 1971, n. 1199, </a:t>
            </a:r>
            <a:r>
              <a:rPr lang="it-IT" sz="2400" b="1" dirty="0">
                <a:solidFill>
                  <a:srgbClr val="00B0F0"/>
                </a:solidFill>
              </a:rPr>
              <a:t>su conforme parere del Consiglio di Stato</a:t>
            </a:r>
            <a:r>
              <a:rPr lang="it-IT" sz="2400" dirty="0"/>
              <a:t>.</a:t>
            </a:r>
          </a:p>
        </p:txBody>
      </p:sp>
    </p:spTree>
    <p:extLst>
      <p:ext uri="{BB962C8B-B14F-4D97-AF65-F5344CB8AC3E}">
        <p14:creationId xmlns:p14="http://schemas.microsoft.com/office/powerpoint/2010/main" val="20089771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4E6E48-48DB-F5B2-5F1B-5A196D66867B}"/>
              </a:ext>
            </a:extLst>
          </p:cNvPr>
          <p:cNvSpPr>
            <a:spLocks noGrp="1"/>
          </p:cNvSpPr>
          <p:nvPr>
            <p:ph type="title"/>
          </p:nvPr>
        </p:nvSpPr>
        <p:spPr/>
        <p:txBody>
          <a:bodyPr/>
          <a:lstStyle/>
          <a:p>
            <a:r>
              <a:rPr lang="it-IT" dirty="0"/>
              <a:t>LA DOMANDA RISARCITORIA INNANZI AL G.A.</a:t>
            </a:r>
          </a:p>
        </p:txBody>
      </p:sp>
    </p:spTree>
    <p:extLst>
      <p:ext uri="{BB962C8B-B14F-4D97-AF65-F5344CB8AC3E}">
        <p14:creationId xmlns:p14="http://schemas.microsoft.com/office/powerpoint/2010/main" val="17844402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5C7B7E-75A6-CDAF-E45A-9D1C7D108AF5}"/>
              </a:ext>
            </a:extLst>
          </p:cNvPr>
          <p:cNvSpPr>
            <a:spLocks noGrp="1"/>
          </p:cNvSpPr>
          <p:nvPr>
            <p:ph type="title"/>
          </p:nvPr>
        </p:nvSpPr>
        <p:spPr/>
        <p:txBody>
          <a:bodyPr/>
          <a:lstStyle/>
          <a:p>
            <a:r>
              <a:rPr lang="it-IT" dirty="0"/>
              <a:t>L’azione amministrativa</a:t>
            </a:r>
          </a:p>
        </p:txBody>
      </p:sp>
      <p:graphicFrame>
        <p:nvGraphicFramePr>
          <p:cNvPr id="4" name="Segnaposto contenuto 3">
            <a:extLst>
              <a:ext uri="{FF2B5EF4-FFF2-40B4-BE49-F238E27FC236}">
                <a16:creationId xmlns:a16="http://schemas.microsoft.com/office/drawing/2014/main" id="{35147DEF-B782-EBFC-F085-1A1D4DE3B511}"/>
              </a:ext>
            </a:extLst>
          </p:cNvPr>
          <p:cNvGraphicFramePr>
            <a:graphicFrameLocks noGrp="1"/>
          </p:cNvGraphicFramePr>
          <p:nvPr>
            <p:ph idx="1"/>
            <p:extLst>
              <p:ext uri="{D42A27DB-BD31-4B8C-83A1-F6EECF244321}">
                <p14:modId xmlns:p14="http://schemas.microsoft.com/office/powerpoint/2010/main" val="394409485"/>
              </p:ext>
            </p:extLst>
          </p:nvPr>
        </p:nvGraphicFramePr>
        <p:xfrm>
          <a:off x="2077720" y="1905000"/>
          <a:ext cx="9601200" cy="40566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2999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AA1024-F63C-CEBC-AF83-97AC258551C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5E0465A-D292-EFDF-F0BF-2A1EB8A0E0E1}"/>
              </a:ext>
            </a:extLst>
          </p:cNvPr>
          <p:cNvSpPr>
            <a:spLocks noGrp="1"/>
          </p:cNvSpPr>
          <p:nvPr>
            <p:ph type="title"/>
          </p:nvPr>
        </p:nvSpPr>
        <p:spPr/>
        <p:txBody>
          <a:bodyPr/>
          <a:lstStyle/>
          <a:p>
            <a:r>
              <a:rPr lang="it-IT" dirty="0"/>
              <a:t>Attività </a:t>
            </a:r>
            <a:r>
              <a:rPr lang="it-IT" i="1" dirty="0"/>
              <a:t>iure imperii</a:t>
            </a:r>
          </a:p>
        </p:txBody>
      </p:sp>
      <p:graphicFrame>
        <p:nvGraphicFramePr>
          <p:cNvPr id="4" name="Segnaposto contenuto 3">
            <a:extLst>
              <a:ext uri="{FF2B5EF4-FFF2-40B4-BE49-F238E27FC236}">
                <a16:creationId xmlns:a16="http://schemas.microsoft.com/office/drawing/2014/main" id="{2177D9D0-B925-96A4-6051-5B08B6B3900B}"/>
              </a:ext>
            </a:extLst>
          </p:cNvPr>
          <p:cNvGraphicFramePr>
            <a:graphicFrameLocks noGrp="1"/>
          </p:cNvGraphicFramePr>
          <p:nvPr>
            <p:ph idx="1"/>
            <p:extLst>
              <p:ext uri="{D42A27DB-BD31-4B8C-83A1-F6EECF244321}">
                <p14:modId xmlns:p14="http://schemas.microsoft.com/office/powerpoint/2010/main" val="3344308674"/>
              </p:ext>
            </p:extLst>
          </p:nvPr>
        </p:nvGraphicFramePr>
        <p:xfrm>
          <a:off x="1823720" y="206978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693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12E48E-DEB5-8556-3EB3-202320AF2499}"/>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56C07CFD-F037-53D4-3496-A9975B2C9B7B}"/>
              </a:ext>
            </a:extLst>
          </p:cNvPr>
          <p:cNvSpPr>
            <a:spLocks noGrp="1"/>
          </p:cNvSpPr>
          <p:nvPr>
            <p:ph type="title"/>
          </p:nvPr>
        </p:nvSpPr>
        <p:spPr>
          <a:xfrm>
            <a:off x="2589212" y="728132"/>
            <a:ext cx="9013508" cy="1303867"/>
          </a:xfrm>
        </p:spPr>
        <p:txBody>
          <a:bodyPr>
            <a:noAutofit/>
          </a:bodyPr>
          <a:lstStyle/>
          <a:p>
            <a:r>
              <a:rPr lang="it-IT" sz="3200" dirty="0"/>
              <a:t>La lesione di un interesse legittimo da parte della P.A. è risarcibile?</a:t>
            </a:r>
          </a:p>
        </p:txBody>
      </p:sp>
      <p:sp>
        <p:nvSpPr>
          <p:cNvPr id="3" name="Segnaposto contenuto 2">
            <a:extLst>
              <a:ext uri="{FF2B5EF4-FFF2-40B4-BE49-F238E27FC236}">
                <a16:creationId xmlns:a16="http://schemas.microsoft.com/office/drawing/2014/main" id="{7C626AAB-4256-53B1-E42B-12D5DBE645B9}"/>
              </a:ext>
            </a:extLst>
          </p:cNvPr>
          <p:cNvSpPr>
            <a:spLocks noGrp="1"/>
          </p:cNvSpPr>
          <p:nvPr>
            <p:ph idx="1"/>
          </p:nvPr>
        </p:nvSpPr>
        <p:spPr/>
        <p:txBody>
          <a:bodyPr>
            <a:normAutofit/>
          </a:bodyPr>
          <a:lstStyle/>
          <a:p>
            <a:pPr marL="0" indent="0" algn="just">
              <a:buNone/>
            </a:pPr>
            <a:r>
              <a:rPr lang="it-IT" sz="2000" b="1" dirty="0"/>
              <a:t>Art. 2043 c.c. (Risarcimento per fatto illecito). </a:t>
            </a:r>
          </a:p>
          <a:p>
            <a:pPr marL="0" indent="0" algn="just">
              <a:buNone/>
            </a:pPr>
            <a:r>
              <a:rPr lang="it-IT" sz="2000" dirty="0"/>
              <a:t>Qualunque fatto doloso o colposo, che cagiona ad altri un </a:t>
            </a:r>
            <a:r>
              <a:rPr lang="it-IT" sz="2000" u="sng" dirty="0"/>
              <a:t>danno ingiusto</a:t>
            </a:r>
            <a:r>
              <a:rPr lang="it-IT" sz="2000" dirty="0"/>
              <a:t>, obbliga colui che ha commesso il fatto a risarcire il danno.</a:t>
            </a:r>
          </a:p>
          <a:p>
            <a:pPr marL="0" indent="0" algn="just">
              <a:buNone/>
            </a:pPr>
            <a:endParaRPr lang="it-IT" sz="2000" dirty="0"/>
          </a:p>
          <a:p>
            <a:pPr marL="0" indent="0" algn="just">
              <a:buNone/>
            </a:pPr>
            <a:r>
              <a:rPr lang="it-IT" sz="2000" i="1" dirty="0"/>
              <a:t>Ingiusto significa «lesivo di un diritto (soggettivo)», oppure «</a:t>
            </a:r>
            <a:r>
              <a:rPr lang="it-IT" sz="2000" dirty="0"/>
              <a:t>contra ius </a:t>
            </a:r>
            <a:r>
              <a:rPr lang="it-IT" sz="2000" i="1" dirty="0"/>
              <a:t>e</a:t>
            </a:r>
            <a:r>
              <a:rPr lang="it-IT" sz="2000" dirty="0"/>
              <a:t> non iure</a:t>
            </a:r>
            <a:r>
              <a:rPr lang="it-IT" sz="2000" i="1" dirty="0"/>
              <a:t>»?</a:t>
            </a:r>
          </a:p>
        </p:txBody>
      </p:sp>
    </p:spTree>
    <p:extLst>
      <p:ext uri="{BB962C8B-B14F-4D97-AF65-F5344CB8AC3E}">
        <p14:creationId xmlns:p14="http://schemas.microsoft.com/office/powerpoint/2010/main" val="37852109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F2E379-0830-14AF-A2EA-F05A8B12A326}"/>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17F5F3F5-7F5D-B23D-9498-70FBF53049AD}"/>
              </a:ext>
            </a:extLst>
          </p:cNvPr>
          <p:cNvSpPr>
            <a:spLocks noGrp="1"/>
          </p:cNvSpPr>
          <p:nvPr>
            <p:ph type="title"/>
          </p:nvPr>
        </p:nvSpPr>
        <p:spPr/>
        <p:txBody>
          <a:bodyPr/>
          <a:lstStyle/>
          <a:p>
            <a:r>
              <a:rPr lang="it-IT" dirty="0"/>
              <a:t>Sent. Cass., SS.UU., n. 500/1999</a:t>
            </a:r>
          </a:p>
        </p:txBody>
      </p:sp>
      <p:graphicFrame>
        <p:nvGraphicFramePr>
          <p:cNvPr id="4" name="Segnaposto contenuto 3">
            <a:extLst>
              <a:ext uri="{FF2B5EF4-FFF2-40B4-BE49-F238E27FC236}">
                <a16:creationId xmlns:a16="http://schemas.microsoft.com/office/drawing/2014/main" id="{BFAC97ED-131D-9A0D-7D19-FA9C3B7329EF}"/>
              </a:ext>
            </a:extLst>
          </p:cNvPr>
          <p:cNvGraphicFramePr>
            <a:graphicFrameLocks noGrp="1"/>
          </p:cNvGraphicFramePr>
          <p:nvPr>
            <p:ph idx="1"/>
            <p:extLst>
              <p:ext uri="{D42A27DB-BD31-4B8C-83A1-F6EECF244321}">
                <p14:modId xmlns:p14="http://schemas.microsoft.com/office/powerpoint/2010/main" val="687307551"/>
              </p:ext>
            </p:extLst>
          </p:nvPr>
        </p:nvGraphicFramePr>
        <p:xfrm>
          <a:off x="1295400" y="1905001"/>
          <a:ext cx="10490200" cy="3970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7924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CA73F1-EE39-6848-59DF-26250CD57DB4}"/>
              </a:ext>
            </a:extLst>
          </p:cNvPr>
          <p:cNvSpPr>
            <a:spLocks noGrp="1"/>
          </p:cNvSpPr>
          <p:nvPr>
            <p:ph type="title"/>
          </p:nvPr>
        </p:nvSpPr>
        <p:spPr/>
        <p:txBody>
          <a:bodyPr/>
          <a:lstStyle/>
          <a:p>
            <a:r>
              <a:rPr lang="it-IT" dirty="0"/>
              <a:t>Requisiti dell’art. 2043 c.c.</a:t>
            </a:r>
          </a:p>
        </p:txBody>
      </p:sp>
      <p:sp>
        <p:nvSpPr>
          <p:cNvPr id="5" name="Segnaposto contenuto 4">
            <a:extLst>
              <a:ext uri="{FF2B5EF4-FFF2-40B4-BE49-F238E27FC236}">
                <a16:creationId xmlns:a16="http://schemas.microsoft.com/office/drawing/2014/main" id="{44CAE68A-D26E-F0EC-3F05-976FF79EFC49}"/>
              </a:ext>
            </a:extLst>
          </p:cNvPr>
          <p:cNvSpPr>
            <a:spLocks noGrp="1"/>
          </p:cNvSpPr>
          <p:nvPr>
            <p:ph idx="1"/>
          </p:nvPr>
        </p:nvSpPr>
        <p:spPr>
          <a:xfrm>
            <a:off x="2672080" y="1991360"/>
            <a:ext cx="8911686" cy="4663440"/>
          </a:xfrm>
        </p:spPr>
        <p:txBody>
          <a:bodyPr>
            <a:normAutofit/>
          </a:bodyPr>
          <a:lstStyle/>
          <a:p>
            <a:pPr algn="just"/>
            <a:r>
              <a:rPr lang="it-IT" sz="2000" b="1" dirty="0"/>
              <a:t>Antigiuridicità</a:t>
            </a:r>
            <a:r>
              <a:rPr lang="it-IT" sz="2000" dirty="0"/>
              <a:t> </a:t>
            </a:r>
            <a:r>
              <a:rPr lang="it-IT" sz="2000" dirty="0">
                <a:sym typeface="Wingdings" panose="05000000000000000000" pitchFamily="2" charset="2"/>
              </a:rPr>
              <a:t> illegittimità dell’atto che disconosce un bene della vita di spettanza del privato</a:t>
            </a:r>
            <a:endParaRPr lang="it-IT" sz="2000" b="1" dirty="0"/>
          </a:p>
          <a:p>
            <a:pPr algn="just"/>
            <a:r>
              <a:rPr lang="it-IT" sz="2000" b="1" dirty="0"/>
              <a:t>Colpevolezza </a:t>
            </a:r>
            <a:r>
              <a:rPr lang="it-IT" sz="2000" dirty="0">
                <a:sym typeface="Wingdings" panose="05000000000000000000" pitchFamily="2" charset="2"/>
              </a:rPr>
              <a:t> colpa o dolo della P.A. </a:t>
            </a:r>
            <a:endParaRPr lang="it-IT" sz="2000" b="1" dirty="0"/>
          </a:p>
          <a:p>
            <a:pPr algn="just"/>
            <a:r>
              <a:rPr lang="it-IT" sz="2000" b="1" dirty="0"/>
              <a:t>Danno </a:t>
            </a:r>
            <a:r>
              <a:rPr lang="it-IT" sz="2000" dirty="0">
                <a:sym typeface="Wingdings" panose="05000000000000000000" pitchFamily="2" charset="2"/>
              </a:rPr>
              <a:t> patrimoniale e non (</a:t>
            </a:r>
            <a:r>
              <a:rPr lang="it-IT" sz="2000" dirty="0" err="1">
                <a:sym typeface="Wingdings" panose="05000000000000000000" pitchFamily="2" charset="2"/>
              </a:rPr>
              <a:t>sent</a:t>
            </a:r>
            <a:r>
              <a:rPr lang="it-IT" sz="2000" dirty="0">
                <a:sym typeface="Wingdings" panose="05000000000000000000" pitchFamily="2" charset="2"/>
              </a:rPr>
              <a:t>. Cons. St., Sez. III, 28.02.2024, n. 1940)</a:t>
            </a:r>
            <a:endParaRPr lang="it-IT" sz="2000" b="1" dirty="0"/>
          </a:p>
          <a:p>
            <a:pPr algn="just"/>
            <a:r>
              <a:rPr lang="it-IT" sz="2000" b="1" dirty="0"/>
              <a:t>Nesso di causalità tra condotta e danno </a:t>
            </a:r>
            <a:r>
              <a:rPr lang="it-IT" sz="2000" dirty="0">
                <a:sym typeface="Wingdings" panose="05000000000000000000" pitchFamily="2" charset="2"/>
              </a:rPr>
              <a:t> teoria civilistica  causalità adeguata (artt. 40-41 c.p.: </a:t>
            </a:r>
            <a:r>
              <a:rPr lang="it-IT" sz="2000" i="1" dirty="0">
                <a:sym typeface="Wingdings" panose="05000000000000000000" pitchFamily="2" charset="2"/>
              </a:rPr>
              <a:t>conditio sine qua non</a:t>
            </a:r>
            <a:r>
              <a:rPr lang="it-IT" sz="2000" dirty="0">
                <a:sym typeface="Wingdings" panose="05000000000000000000" pitchFamily="2" charset="2"/>
              </a:rPr>
              <a:t>, senza le conseguenze imprevedibili) con valutazione </a:t>
            </a:r>
            <a:r>
              <a:rPr lang="it-IT" sz="2000" i="1" dirty="0">
                <a:sym typeface="Wingdings" panose="05000000000000000000" pitchFamily="2" charset="2"/>
              </a:rPr>
              <a:t>ex ante</a:t>
            </a:r>
            <a:r>
              <a:rPr lang="it-IT" sz="2000" dirty="0">
                <a:sym typeface="Wingdings" panose="05000000000000000000" pitchFamily="2" charset="2"/>
              </a:rPr>
              <a:t>, da provarsi secondo il criterio della preponderanza dell’evidenza, cd. «più probabile che non» (</a:t>
            </a:r>
            <a:r>
              <a:rPr lang="it-IT" sz="2000" dirty="0" err="1">
                <a:sym typeface="Wingdings" panose="05000000000000000000" pitchFamily="2" charset="2"/>
              </a:rPr>
              <a:t>sent</a:t>
            </a:r>
            <a:r>
              <a:rPr lang="it-IT" sz="2000" dirty="0">
                <a:sym typeface="Wingdings" panose="05000000000000000000" pitchFamily="2" charset="2"/>
              </a:rPr>
              <a:t>. Cons. St., Sez. IV, 01.02.2024, n. 1062)</a:t>
            </a:r>
          </a:p>
          <a:p>
            <a:pPr marL="0" indent="0" algn="just">
              <a:buNone/>
            </a:pPr>
            <a:r>
              <a:rPr lang="it-IT" sz="2000" dirty="0">
                <a:sym typeface="Wingdings" panose="05000000000000000000" pitchFamily="2" charset="2"/>
              </a:rPr>
              <a:t>Con </a:t>
            </a:r>
            <a:r>
              <a:rPr lang="it-IT" sz="2000" b="1" dirty="0">
                <a:sym typeface="Wingdings" panose="05000000000000000000" pitchFamily="2" charset="2"/>
              </a:rPr>
              <a:t>onere della prova </a:t>
            </a:r>
            <a:r>
              <a:rPr lang="it-IT" sz="2000" dirty="0">
                <a:sym typeface="Wingdings" panose="05000000000000000000" pitchFamily="2" charset="2"/>
              </a:rPr>
              <a:t>in capo al </a:t>
            </a:r>
            <a:r>
              <a:rPr lang="it-IT" sz="2000" u="sng" dirty="0">
                <a:sym typeface="Wingdings" panose="05000000000000000000" pitchFamily="2" charset="2"/>
              </a:rPr>
              <a:t>danneggiato</a:t>
            </a:r>
            <a:r>
              <a:rPr lang="it-IT" sz="2000" dirty="0">
                <a:sym typeface="Wingdings" panose="05000000000000000000" pitchFamily="2" charset="2"/>
              </a:rPr>
              <a:t> (</a:t>
            </a:r>
            <a:r>
              <a:rPr lang="it-IT" sz="2000" dirty="0" err="1">
                <a:sym typeface="Wingdings" panose="05000000000000000000" pitchFamily="2" charset="2"/>
              </a:rPr>
              <a:t>sent</a:t>
            </a:r>
            <a:r>
              <a:rPr lang="it-IT" sz="2000" dirty="0">
                <a:sym typeface="Wingdings" panose="05000000000000000000" pitchFamily="2" charset="2"/>
              </a:rPr>
              <a:t>. Cons. St., Sez. V, 27.10.2023, n. 9298)</a:t>
            </a:r>
            <a:endParaRPr lang="it-IT" sz="2000" dirty="0"/>
          </a:p>
        </p:txBody>
      </p:sp>
    </p:spTree>
    <p:extLst>
      <p:ext uri="{BB962C8B-B14F-4D97-AF65-F5344CB8AC3E}">
        <p14:creationId xmlns:p14="http://schemas.microsoft.com/office/powerpoint/2010/main" val="36610819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F602B9-BC58-658C-5B85-8FE5C657C0F4}"/>
              </a:ext>
            </a:extLst>
          </p:cNvPr>
          <p:cNvSpPr>
            <a:spLocks noGrp="1"/>
          </p:cNvSpPr>
          <p:nvPr>
            <p:ph type="title"/>
          </p:nvPr>
        </p:nvSpPr>
        <p:spPr/>
        <p:txBody>
          <a:bodyPr/>
          <a:lstStyle/>
          <a:p>
            <a:r>
              <a:rPr lang="it-IT" dirty="0"/>
              <a:t>Colpevolezza della P.A.</a:t>
            </a:r>
          </a:p>
        </p:txBody>
      </p:sp>
      <p:sp>
        <p:nvSpPr>
          <p:cNvPr id="3" name="Segnaposto contenuto 2">
            <a:extLst>
              <a:ext uri="{FF2B5EF4-FFF2-40B4-BE49-F238E27FC236}">
                <a16:creationId xmlns:a16="http://schemas.microsoft.com/office/drawing/2014/main" id="{ECE58939-A1BC-95BF-69D9-BC22402D5644}"/>
              </a:ext>
            </a:extLst>
          </p:cNvPr>
          <p:cNvSpPr>
            <a:spLocks noGrp="1"/>
          </p:cNvSpPr>
          <p:nvPr>
            <p:ph idx="1"/>
          </p:nvPr>
        </p:nvSpPr>
        <p:spPr>
          <a:xfrm>
            <a:off x="2589212" y="1402080"/>
            <a:ext cx="9176068" cy="5130800"/>
          </a:xfrm>
        </p:spPr>
        <p:txBody>
          <a:bodyPr>
            <a:normAutofit lnSpcReduction="10000"/>
          </a:bodyPr>
          <a:lstStyle/>
          <a:p>
            <a:pPr marL="0" indent="0" algn="just">
              <a:buNone/>
            </a:pPr>
            <a:r>
              <a:rPr lang="it-IT" sz="2000" b="1" dirty="0"/>
              <a:t>Sent. Cons. St., Sez. IV, 16.02.2024, n. 1569</a:t>
            </a:r>
          </a:p>
          <a:p>
            <a:pPr marL="0" indent="0" algn="just">
              <a:buNone/>
            </a:pPr>
            <a:r>
              <a:rPr lang="it-IT" sz="2000" dirty="0"/>
              <a:t>In particolare, è stato sottolineato che, ai fini del riconoscimento della responsabilità da illegittima attività provvedimentale, l'illegittimità del provvedimento amministrativo di per sé non può fare riscontrare la colpevolezza-</a:t>
            </a:r>
            <a:r>
              <a:rPr lang="it-IT" sz="2000" dirty="0" err="1"/>
              <a:t>rimproverabilità</a:t>
            </a:r>
            <a:r>
              <a:rPr lang="it-IT" sz="2000" dirty="0"/>
              <a:t> dell’Amministrazione, rilevando a tal fine invece altri elementi, quali, ad esempio, </a:t>
            </a:r>
            <a:r>
              <a:rPr lang="it-IT" sz="2000" u="sng" dirty="0"/>
              <a:t>il grado di chiarezza della normativa applicabile, la semplicità degli elementi di fatto, il carattere vincolato della statuizione amministrativa, l'ambito più o meno ampio della discrezionalità dell'amministrazione</a:t>
            </a:r>
            <a:r>
              <a:rPr lang="it-IT" sz="2000" dirty="0"/>
              <a:t>.</a:t>
            </a:r>
          </a:p>
          <a:p>
            <a:pPr marL="0" indent="0" algn="just">
              <a:buNone/>
            </a:pPr>
            <a:r>
              <a:rPr lang="it-IT" sz="2000" dirty="0"/>
              <a:t>In tale quadro, è stato, per quanto di rilievo nel presente giudizio, ulteriormente evidenziato che la responsabilità dell’amministrazione deve essere negata quando l'indagine conduce al riconoscimento dell'</a:t>
            </a:r>
            <a:r>
              <a:rPr lang="it-IT" sz="2000" u="sng" dirty="0"/>
              <a:t>errore scusabile per la sussistenza di contrasti giudiziari, per l'incertezza del quadro normativo di riferimento o per la complessità della situazione di fatto</a:t>
            </a:r>
            <a:r>
              <a:rPr lang="it-IT" sz="2000" dirty="0"/>
              <a:t> (cfr., ex </a:t>
            </a:r>
            <a:r>
              <a:rPr lang="it-IT" sz="2000" dirty="0" err="1"/>
              <a:t>multis</a:t>
            </a:r>
            <a:r>
              <a:rPr lang="it-IT" sz="2000" dirty="0"/>
              <a:t>, Cons. Stato, sez. III, 6 settembre 2018, n. 5228).</a:t>
            </a:r>
          </a:p>
        </p:txBody>
      </p:sp>
    </p:spTree>
    <p:extLst>
      <p:ext uri="{BB962C8B-B14F-4D97-AF65-F5344CB8AC3E}">
        <p14:creationId xmlns:p14="http://schemas.microsoft.com/office/powerpoint/2010/main" val="633783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C6D8A9-DA64-C63B-6E77-256688B8CE77}"/>
              </a:ext>
            </a:extLst>
          </p:cNvPr>
          <p:cNvSpPr>
            <a:spLocks noGrp="1"/>
          </p:cNvSpPr>
          <p:nvPr>
            <p:ph type="title"/>
          </p:nvPr>
        </p:nvSpPr>
        <p:spPr/>
        <p:txBody>
          <a:bodyPr/>
          <a:lstStyle/>
          <a:p>
            <a:r>
              <a:rPr lang="it-IT" dirty="0"/>
              <a:t>Quanta urgenza?</a:t>
            </a:r>
          </a:p>
        </p:txBody>
      </p:sp>
      <p:graphicFrame>
        <p:nvGraphicFramePr>
          <p:cNvPr id="4" name="Segnaposto contenuto 3">
            <a:extLst>
              <a:ext uri="{FF2B5EF4-FFF2-40B4-BE49-F238E27FC236}">
                <a16:creationId xmlns:a16="http://schemas.microsoft.com/office/drawing/2014/main" id="{D0C5DED2-B3C4-0E8B-2787-F12CF050ECF9}"/>
              </a:ext>
            </a:extLst>
          </p:cNvPr>
          <p:cNvGraphicFramePr>
            <a:graphicFrameLocks noGrp="1"/>
          </p:cNvGraphicFramePr>
          <p:nvPr>
            <p:ph idx="1"/>
            <p:extLst>
              <p:ext uri="{D42A27DB-BD31-4B8C-83A1-F6EECF244321}">
                <p14:modId xmlns:p14="http://schemas.microsoft.com/office/powerpoint/2010/main" val="1487385114"/>
              </p:ext>
            </p:extLst>
          </p:nvPr>
        </p:nvGraphicFramePr>
        <p:xfrm>
          <a:off x="2143760" y="1625600"/>
          <a:ext cx="9672320" cy="49771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8733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07FBB1-541C-3A25-2047-5684803540AC}"/>
              </a:ext>
            </a:extLst>
          </p:cNvPr>
          <p:cNvSpPr>
            <a:spLocks noGrp="1"/>
          </p:cNvSpPr>
          <p:nvPr>
            <p:ph type="title"/>
          </p:nvPr>
        </p:nvSpPr>
        <p:spPr/>
        <p:txBody>
          <a:bodyPr>
            <a:normAutofit/>
          </a:bodyPr>
          <a:lstStyle/>
          <a:p>
            <a:r>
              <a:rPr lang="it-IT" dirty="0"/>
              <a:t>Responsabilità extracontrattuale</a:t>
            </a:r>
          </a:p>
        </p:txBody>
      </p:sp>
      <p:sp>
        <p:nvSpPr>
          <p:cNvPr id="3" name="Segnaposto contenuto 2">
            <a:extLst>
              <a:ext uri="{FF2B5EF4-FFF2-40B4-BE49-F238E27FC236}">
                <a16:creationId xmlns:a16="http://schemas.microsoft.com/office/drawing/2014/main" id="{A17DA41F-23E4-38C6-D378-704D3AAAF315}"/>
              </a:ext>
            </a:extLst>
          </p:cNvPr>
          <p:cNvSpPr>
            <a:spLocks noGrp="1"/>
          </p:cNvSpPr>
          <p:nvPr>
            <p:ph idx="1"/>
          </p:nvPr>
        </p:nvSpPr>
        <p:spPr>
          <a:xfrm>
            <a:off x="2589212" y="1747520"/>
            <a:ext cx="9043988" cy="4754880"/>
          </a:xfrm>
        </p:spPr>
        <p:txBody>
          <a:bodyPr>
            <a:normAutofit fontScale="92500" lnSpcReduction="10000"/>
          </a:bodyPr>
          <a:lstStyle/>
          <a:p>
            <a:pPr marL="0" indent="0" algn="just">
              <a:buNone/>
            </a:pPr>
            <a:r>
              <a:rPr lang="it-IT" sz="2400" b="1" dirty="0"/>
              <a:t>Sent. Cons. St., Ad. </a:t>
            </a:r>
            <a:r>
              <a:rPr lang="it-IT" sz="2400" b="1" dirty="0" err="1"/>
              <a:t>Plen</a:t>
            </a:r>
            <a:r>
              <a:rPr lang="it-IT" sz="2400" b="1" dirty="0"/>
              <a:t>., 23.04.2021, n. 7</a:t>
            </a:r>
          </a:p>
          <a:p>
            <a:pPr marL="0" indent="0" algn="just">
              <a:buNone/>
            </a:pPr>
            <a:r>
              <a:rPr lang="it-IT" sz="2400" dirty="0"/>
              <a:t>La responsabilità della Pubblica amministrazione per lesione di interessi legittimi, sia da illegittimità provvedimentale sia da inosservanza dolosa o colposa del termine di conclusione del procedimento, </a:t>
            </a:r>
            <a:r>
              <a:rPr lang="it-IT" sz="2400" u="sng" dirty="0"/>
              <a:t>ha natura di responsabilità da fatto illecito aquiliano</a:t>
            </a:r>
            <a:r>
              <a:rPr lang="it-IT" sz="2400" dirty="0"/>
              <a:t> e non già di responsabilità da inadempimento contrattuale; è pertanto necessario accertare che vi sia stata la </a:t>
            </a:r>
            <a:r>
              <a:rPr lang="it-IT" sz="2400" u="sng" dirty="0"/>
              <a:t>lesione di un bene della vita</a:t>
            </a:r>
            <a:r>
              <a:rPr lang="it-IT" sz="2400" dirty="0"/>
              <a:t>, mentre per la quantificazione delle conseguenze risarcibili si applicano, in virtù dell’art. 2056 cod. civ. – da ritenere espressione di un principio generale dell’ordinamento – i </a:t>
            </a:r>
            <a:r>
              <a:rPr lang="it-IT" sz="2400" u="sng" dirty="0"/>
              <a:t>criteri limitativi della consequenzialità immediata e diretta e dell’evitabilità con l’ordinaria diligenza del danneggiato, di cui agli artt. 1223 e 1227 cod. civ.</a:t>
            </a:r>
            <a:r>
              <a:rPr lang="it-IT" sz="2400" dirty="0"/>
              <a:t>, e non anche il criterio della prevedibilità del danno previsto dall’art. 1225 cod. civ.</a:t>
            </a:r>
          </a:p>
        </p:txBody>
      </p:sp>
    </p:spTree>
    <p:extLst>
      <p:ext uri="{BB962C8B-B14F-4D97-AF65-F5344CB8AC3E}">
        <p14:creationId xmlns:p14="http://schemas.microsoft.com/office/powerpoint/2010/main" val="1534093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6F2CF9-D9E1-1A1C-5C5B-C9B350C8651A}"/>
              </a:ext>
            </a:extLst>
          </p:cNvPr>
          <p:cNvSpPr>
            <a:spLocks noGrp="1"/>
          </p:cNvSpPr>
          <p:nvPr>
            <p:ph type="title"/>
          </p:nvPr>
        </p:nvSpPr>
        <p:spPr/>
        <p:txBody>
          <a:bodyPr>
            <a:noAutofit/>
          </a:bodyPr>
          <a:lstStyle/>
          <a:p>
            <a:r>
              <a:rPr lang="it-IT" sz="3600" dirty="0"/>
              <a:t>Giurisdizione</a:t>
            </a:r>
          </a:p>
        </p:txBody>
      </p:sp>
      <p:sp>
        <p:nvSpPr>
          <p:cNvPr id="3" name="Segnaposto contenuto 2">
            <a:extLst>
              <a:ext uri="{FF2B5EF4-FFF2-40B4-BE49-F238E27FC236}">
                <a16:creationId xmlns:a16="http://schemas.microsoft.com/office/drawing/2014/main" id="{6E3B40E2-63D0-2E9F-05B1-8C432A01069C}"/>
              </a:ext>
            </a:extLst>
          </p:cNvPr>
          <p:cNvSpPr>
            <a:spLocks noGrp="1"/>
          </p:cNvSpPr>
          <p:nvPr>
            <p:ph idx="1"/>
          </p:nvPr>
        </p:nvSpPr>
        <p:spPr>
          <a:xfrm>
            <a:off x="2589212" y="1905000"/>
            <a:ext cx="9176068" cy="4658360"/>
          </a:xfrm>
        </p:spPr>
        <p:txBody>
          <a:bodyPr>
            <a:normAutofit/>
          </a:bodyPr>
          <a:lstStyle/>
          <a:p>
            <a:pPr marL="0" indent="0" algn="just">
              <a:buNone/>
            </a:pPr>
            <a:r>
              <a:rPr lang="it-IT" sz="2400" b="1" dirty="0"/>
              <a:t>Art. 7, co. 4-5 </a:t>
            </a:r>
            <a:r>
              <a:rPr lang="it-IT" sz="2400" b="1" dirty="0" err="1"/>
              <a:t>c.p.a</a:t>
            </a:r>
            <a:r>
              <a:rPr lang="it-IT" sz="2400" b="1" dirty="0"/>
              <a:t>. </a:t>
            </a:r>
          </a:p>
          <a:p>
            <a:pPr marL="0" indent="0" algn="just">
              <a:buNone/>
            </a:pPr>
            <a:r>
              <a:rPr lang="it-IT" sz="2400" dirty="0"/>
              <a:t>4. Sono attribuite alla </a:t>
            </a:r>
            <a:r>
              <a:rPr lang="it-IT" sz="2400" u="sng" dirty="0"/>
              <a:t>giurisdizione generale di legittimità del giudice amministrativo</a:t>
            </a:r>
            <a:r>
              <a:rPr lang="it-IT" sz="2400" dirty="0"/>
              <a:t> le controversie relative ad atti, provvedimenti o omissioni delle pubbliche amministrazioni, comprese quelle relative al </a:t>
            </a:r>
            <a:r>
              <a:rPr lang="it-IT" sz="2400" u="sng" dirty="0"/>
              <a:t>risarcimento del danno per lesione di interessi legittimi e agli altri diritti patrimoniali consequenziali, pure se introdotte in via autonoma</a:t>
            </a:r>
            <a:r>
              <a:rPr lang="it-IT" sz="2400" dirty="0"/>
              <a:t>.</a:t>
            </a:r>
          </a:p>
          <a:p>
            <a:pPr marL="0" indent="0" algn="just">
              <a:buNone/>
            </a:pPr>
            <a:r>
              <a:rPr lang="it-IT" sz="2400" dirty="0"/>
              <a:t>5. Nelle materie di </a:t>
            </a:r>
            <a:r>
              <a:rPr lang="it-IT" sz="2400" u="sng" dirty="0"/>
              <a:t>giurisdizione esclusiva</a:t>
            </a:r>
            <a:r>
              <a:rPr lang="it-IT" sz="2400" dirty="0"/>
              <a:t>, indicate dalla legge e dall’articolo 133, il giudice amministrativo conosce, </a:t>
            </a:r>
            <a:r>
              <a:rPr lang="it-IT" sz="2400" u="sng" dirty="0"/>
              <a:t>pure ai fini risarcitori, anche delle controversie nelle quali si faccia questione di diritti soggettivi</a:t>
            </a:r>
            <a:r>
              <a:rPr lang="it-IT" sz="2400" dirty="0"/>
              <a:t>.</a:t>
            </a:r>
          </a:p>
        </p:txBody>
      </p:sp>
    </p:spTree>
    <p:extLst>
      <p:ext uri="{BB962C8B-B14F-4D97-AF65-F5344CB8AC3E}">
        <p14:creationId xmlns:p14="http://schemas.microsoft.com/office/powerpoint/2010/main" val="31522180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E9EFF6-08F7-9CCC-F6E2-71D1D7ACF997}"/>
              </a:ext>
            </a:extLst>
          </p:cNvPr>
          <p:cNvSpPr>
            <a:spLocks noGrp="1"/>
          </p:cNvSpPr>
          <p:nvPr>
            <p:ph type="title"/>
          </p:nvPr>
        </p:nvSpPr>
        <p:spPr/>
        <p:txBody>
          <a:bodyPr/>
          <a:lstStyle/>
          <a:p>
            <a:r>
              <a:rPr lang="it-IT" dirty="0"/>
              <a:t>Poteri del G.A.</a:t>
            </a:r>
          </a:p>
        </p:txBody>
      </p:sp>
      <p:sp>
        <p:nvSpPr>
          <p:cNvPr id="3" name="Segnaposto contenuto 2">
            <a:extLst>
              <a:ext uri="{FF2B5EF4-FFF2-40B4-BE49-F238E27FC236}">
                <a16:creationId xmlns:a16="http://schemas.microsoft.com/office/drawing/2014/main" id="{297F2620-5E8A-0815-358F-AC47E6C7B35F}"/>
              </a:ext>
            </a:extLst>
          </p:cNvPr>
          <p:cNvSpPr>
            <a:spLocks noGrp="1"/>
          </p:cNvSpPr>
          <p:nvPr>
            <p:ph idx="1"/>
          </p:nvPr>
        </p:nvSpPr>
        <p:spPr>
          <a:xfrm>
            <a:off x="2783839" y="1727200"/>
            <a:ext cx="8829041" cy="4765040"/>
          </a:xfrm>
        </p:spPr>
        <p:txBody>
          <a:bodyPr>
            <a:normAutofit lnSpcReduction="10000"/>
          </a:bodyPr>
          <a:lstStyle/>
          <a:p>
            <a:pPr marL="0" indent="0" algn="just">
              <a:buNone/>
            </a:pPr>
            <a:r>
              <a:rPr lang="it-IT" b="1" dirty="0"/>
              <a:t>Art. 34 </a:t>
            </a:r>
            <a:r>
              <a:rPr lang="it-IT" b="1" dirty="0" err="1"/>
              <a:t>c.p.a</a:t>
            </a:r>
            <a:r>
              <a:rPr lang="it-IT" b="1" dirty="0"/>
              <a:t>. </a:t>
            </a:r>
            <a:r>
              <a:rPr lang="it-IT" b="1" i="1" dirty="0"/>
              <a:t>passim</a:t>
            </a:r>
            <a:endParaRPr lang="it-IT" b="1" dirty="0"/>
          </a:p>
          <a:p>
            <a:pPr marL="0" indent="0" algn="just">
              <a:buNone/>
            </a:pPr>
            <a:r>
              <a:rPr lang="it-IT" dirty="0"/>
              <a:t>1. In caso di accoglimento del ricorso il giudice, nei limiti della domanda: … c) </a:t>
            </a:r>
            <a:r>
              <a:rPr lang="it-IT" u="sng" dirty="0"/>
              <a:t>condanna al pagamento di una somma di denaro, anche a titolo di risarcimento del danno</a:t>
            </a:r>
            <a:r>
              <a:rPr lang="it-IT" dirty="0"/>
              <a:t>, all’adozione delle misure idonee a tutelare la situazione giuridica soggettiva dedotta in giudizio e dispone </a:t>
            </a:r>
            <a:r>
              <a:rPr lang="it-IT" u="sng" dirty="0"/>
              <a:t>misure di risarcimento in forma specifica ai sensi dell'articolo 2058 del codice civile</a:t>
            </a:r>
            <a:r>
              <a:rPr lang="it-IT" dirty="0"/>
              <a:t>. …</a:t>
            </a:r>
          </a:p>
          <a:p>
            <a:pPr marL="0" indent="0" algn="just">
              <a:buNone/>
            </a:pPr>
            <a:r>
              <a:rPr lang="it-IT" dirty="0"/>
              <a:t>… 3. </a:t>
            </a:r>
            <a:r>
              <a:rPr lang="it-IT" u="sng" dirty="0"/>
              <a:t>Quando, nel corso del giudizio, l’annullamento del provvedimento impugnato non risulta più utile per il ricorrente, il giudice accerta l’illegittimità dell’atto se sussiste l’interesse ai fini risarcitori</a:t>
            </a:r>
            <a:r>
              <a:rPr lang="it-IT" dirty="0"/>
              <a:t>.</a:t>
            </a:r>
          </a:p>
          <a:p>
            <a:pPr marL="0" indent="0" algn="just">
              <a:buNone/>
            </a:pPr>
            <a:r>
              <a:rPr lang="it-IT" dirty="0"/>
              <a:t>4. </a:t>
            </a:r>
            <a:r>
              <a:rPr lang="it-IT" u="sng" dirty="0"/>
              <a:t>In caso di condanna pecuniaria, il giudice può, in mancanza di opposizione delle parti, stabilire i criteri in base ai quali il debitore deve proporre a favore del creditore il pagamento di una somma entro un congruo termine</a:t>
            </a:r>
            <a:r>
              <a:rPr lang="it-IT" dirty="0"/>
              <a:t>. </a:t>
            </a:r>
            <a:r>
              <a:rPr lang="it-IT" u="sng" dirty="0"/>
              <a:t>Se le parti non giungono ad un accordo</a:t>
            </a:r>
            <a:r>
              <a:rPr lang="it-IT" dirty="0"/>
              <a:t>, ovvero non adempiono agli obblighi derivanti dall'accordo concluso, con il </a:t>
            </a:r>
            <a:r>
              <a:rPr lang="it-IT" u="sng" dirty="0"/>
              <a:t>ricorso previsto dal Titolo I del Libro IV</a:t>
            </a:r>
            <a:r>
              <a:rPr lang="it-IT" dirty="0"/>
              <a:t>, possono essere chiesti la determinazione della somma dovuta ovvero l’adempimento degli obblighi ineseguiti.</a:t>
            </a:r>
          </a:p>
        </p:txBody>
      </p:sp>
    </p:spTree>
    <p:extLst>
      <p:ext uri="{BB962C8B-B14F-4D97-AF65-F5344CB8AC3E}">
        <p14:creationId xmlns:p14="http://schemas.microsoft.com/office/powerpoint/2010/main" val="24979904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0A862A-A666-63D5-41E4-D7F397AF311D}"/>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820C15BC-4931-69F0-54AF-E9DE025CB603}"/>
              </a:ext>
            </a:extLst>
          </p:cNvPr>
          <p:cNvSpPr>
            <a:spLocks noGrp="1"/>
          </p:cNvSpPr>
          <p:nvPr>
            <p:ph type="title"/>
          </p:nvPr>
        </p:nvSpPr>
        <p:spPr/>
        <p:txBody>
          <a:bodyPr>
            <a:normAutofit/>
          </a:bodyPr>
          <a:lstStyle/>
          <a:p>
            <a:r>
              <a:rPr lang="it-IT" dirty="0"/>
              <a:t>Termine di decadenza</a:t>
            </a:r>
          </a:p>
        </p:txBody>
      </p:sp>
      <p:sp>
        <p:nvSpPr>
          <p:cNvPr id="3" name="Segnaposto contenuto 2">
            <a:extLst>
              <a:ext uri="{FF2B5EF4-FFF2-40B4-BE49-F238E27FC236}">
                <a16:creationId xmlns:a16="http://schemas.microsoft.com/office/drawing/2014/main" id="{49804A54-C28D-2351-B4B4-A67299854A12}"/>
              </a:ext>
            </a:extLst>
          </p:cNvPr>
          <p:cNvSpPr>
            <a:spLocks noGrp="1"/>
          </p:cNvSpPr>
          <p:nvPr>
            <p:ph idx="1"/>
          </p:nvPr>
        </p:nvSpPr>
        <p:spPr/>
        <p:txBody>
          <a:bodyPr>
            <a:normAutofit/>
          </a:bodyPr>
          <a:lstStyle/>
          <a:p>
            <a:pPr marL="0" indent="0" algn="just">
              <a:buNone/>
            </a:pPr>
            <a:r>
              <a:rPr lang="it-IT" sz="2400" b="1" dirty="0"/>
              <a:t>Art. 30 </a:t>
            </a:r>
            <a:r>
              <a:rPr lang="it-IT" sz="2400" b="1" dirty="0" err="1"/>
              <a:t>c.p.a</a:t>
            </a:r>
            <a:r>
              <a:rPr lang="it-IT" sz="2400" b="1" dirty="0"/>
              <a:t>.</a:t>
            </a:r>
          </a:p>
          <a:p>
            <a:pPr algn="just"/>
            <a:r>
              <a:rPr lang="it-IT" sz="2400" dirty="0"/>
              <a:t>120 giorni decorrenti dal giorno in cui il fatto si è verificato ovvero dalla conoscenza del provvedimento se il danno deriva direttamente da questo;</a:t>
            </a:r>
          </a:p>
          <a:p>
            <a:pPr algn="just"/>
            <a:r>
              <a:rPr lang="it-IT" sz="2400" dirty="0"/>
              <a:t>Nel caso in cui sia stata proposta azione di annullamento la domanda risarcitoria può essere formulata nel corso del giudizio o, comunque, sino a 120 giorni dal passaggio in giudicato della relativa sentenza.</a:t>
            </a:r>
          </a:p>
        </p:txBody>
      </p:sp>
    </p:spTree>
    <p:extLst>
      <p:ext uri="{BB962C8B-B14F-4D97-AF65-F5344CB8AC3E}">
        <p14:creationId xmlns:p14="http://schemas.microsoft.com/office/powerpoint/2010/main" val="15355353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3D398-7E15-BF9B-CABE-2CBF954FE31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1EABC96-9333-22E6-2A97-4F569A32190D}"/>
              </a:ext>
            </a:extLst>
          </p:cNvPr>
          <p:cNvSpPr>
            <a:spLocks noGrp="1"/>
          </p:cNvSpPr>
          <p:nvPr>
            <p:ph type="title"/>
          </p:nvPr>
        </p:nvSpPr>
        <p:spPr/>
        <p:txBody>
          <a:bodyPr>
            <a:noAutofit/>
          </a:bodyPr>
          <a:lstStyle/>
          <a:p>
            <a:r>
              <a:rPr lang="it-IT" sz="3600" dirty="0"/>
              <a:t>La pregiudiziale amministrativa: postulata, negata e … riaffiorata</a:t>
            </a:r>
          </a:p>
        </p:txBody>
      </p:sp>
      <p:sp>
        <p:nvSpPr>
          <p:cNvPr id="3" name="Segnaposto contenuto 2">
            <a:extLst>
              <a:ext uri="{FF2B5EF4-FFF2-40B4-BE49-F238E27FC236}">
                <a16:creationId xmlns:a16="http://schemas.microsoft.com/office/drawing/2014/main" id="{6BE36149-54FF-62A2-94DF-78E491FD6BC1}"/>
              </a:ext>
            </a:extLst>
          </p:cNvPr>
          <p:cNvSpPr>
            <a:spLocks noGrp="1"/>
          </p:cNvSpPr>
          <p:nvPr>
            <p:ph idx="1"/>
          </p:nvPr>
        </p:nvSpPr>
        <p:spPr>
          <a:xfrm>
            <a:off x="2592924" y="2011680"/>
            <a:ext cx="9212995" cy="4673600"/>
          </a:xfrm>
        </p:spPr>
        <p:txBody>
          <a:bodyPr>
            <a:normAutofit/>
          </a:bodyPr>
          <a:lstStyle/>
          <a:p>
            <a:pPr marL="0" indent="0" algn="just">
              <a:buNone/>
            </a:pPr>
            <a:r>
              <a:rPr lang="it-IT" sz="2000" b="1" dirty="0"/>
              <a:t>Art. 30, co. 3, II periodo </a:t>
            </a:r>
            <a:r>
              <a:rPr lang="it-IT" sz="2000" b="1" dirty="0" err="1"/>
              <a:t>c.p.a</a:t>
            </a:r>
            <a:r>
              <a:rPr lang="it-IT" sz="2000" b="1" dirty="0"/>
              <a:t>. </a:t>
            </a:r>
          </a:p>
          <a:p>
            <a:pPr marL="0" indent="0" algn="just">
              <a:buNone/>
            </a:pPr>
            <a:r>
              <a:rPr lang="it-IT" sz="2000" dirty="0"/>
              <a:t>Nel determinare il risarcimento il giudice valuta tutte le circostanze di fatto e il comportamento complessivo delle parti e, comunque, esclude il risarcimento dei danni che si sarebbero potuti evitare usando l’ordinaria diligenza, anche attraverso l’esperimento degli strumenti di tutela previsti.</a:t>
            </a:r>
          </a:p>
          <a:p>
            <a:pPr marL="0" indent="0" algn="just">
              <a:buNone/>
            </a:pPr>
            <a:r>
              <a:rPr lang="it-IT" sz="2000" b="1" dirty="0"/>
              <a:t>Art. 1227 c.c. (Concorso del fatto colposo del creditore).</a:t>
            </a:r>
          </a:p>
          <a:p>
            <a:pPr marL="0" indent="0" algn="just">
              <a:buNone/>
            </a:pPr>
            <a:r>
              <a:rPr lang="it-IT" sz="2000" dirty="0"/>
              <a:t>1. Se il fatto colposo del creditore ha concorso a cagionare il danno, il risarcimento è diminuito secondo la gravità della colpa e l’entità delle conseguenze che ne sono derivate.</a:t>
            </a:r>
          </a:p>
          <a:p>
            <a:pPr marL="0" indent="0" algn="just">
              <a:buNone/>
            </a:pPr>
            <a:r>
              <a:rPr lang="it-IT" sz="2000" dirty="0"/>
              <a:t>2. Il risarcimento non è dovuto per i danni che il creditore avrebbe potuto evitare usando l’ordinaria diligenza.</a:t>
            </a:r>
          </a:p>
        </p:txBody>
      </p:sp>
    </p:spTree>
    <p:extLst>
      <p:ext uri="{BB962C8B-B14F-4D97-AF65-F5344CB8AC3E}">
        <p14:creationId xmlns:p14="http://schemas.microsoft.com/office/powerpoint/2010/main" val="19524619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446F43-4298-227A-837E-80D231F68173}"/>
              </a:ext>
            </a:extLst>
          </p:cNvPr>
          <p:cNvSpPr>
            <a:spLocks noGrp="1"/>
          </p:cNvSpPr>
          <p:nvPr>
            <p:ph type="title"/>
          </p:nvPr>
        </p:nvSpPr>
        <p:spPr/>
        <p:txBody>
          <a:bodyPr>
            <a:normAutofit/>
          </a:bodyPr>
          <a:lstStyle/>
          <a:p>
            <a:r>
              <a:rPr lang="it-IT" dirty="0"/>
              <a:t>(Segue)</a:t>
            </a:r>
          </a:p>
        </p:txBody>
      </p:sp>
      <p:sp>
        <p:nvSpPr>
          <p:cNvPr id="3" name="Segnaposto contenuto 2">
            <a:extLst>
              <a:ext uri="{FF2B5EF4-FFF2-40B4-BE49-F238E27FC236}">
                <a16:creationId xmlns:a16="http://schemas.microsoft.com/office/drawing/2014/main" id="{517EAE88-A657-2925-94C6-543ABDB3BC3B}"/>
              </a:ext>
            </a:extLst>
          </p:cNvPr>
          <p:cNvSpPr>
            <a:spLocks noGrp="1"/>
          </p:cNvSpPr>
          <p:nvPr>
            <p:ph idx="1"/>
          </p:nvPr>
        </p:nvSpPr>
        <p:spPr>
          <a:xfrm>
            <a:off x="2589212" y="1757680"/>
            <a:ext cx="9155748" cy="4836160"/>
          </a:xfrm>
        </p:spPr>
        <p:txBody>
          <a:bodyPr>
            <a:normAutofit/>
          </a:bodyPr>
          <a:lstStyle/>
          <a:p>
            <a:pPr marL="0" indent="0" algn="just">
              <a:buNone/>
            </a:pPr>
            <a:r>
              <a:rPr lang="it-IT" b="1" dirty="0"/>
              <a:t>Sent. TAR Sicilia – Palermo, Sez. II, 27.01.2022, n. 200</a:t>
            </a:r>
          </a:p>
          <a:p>
            <a:pPr marL="0" indent="0" algn="just">
              <a:buNone/>
            </a:pPr>
            <a:r>
              <a:rPr lang="it-IT" dirty="0"/>
              <a:t>Va precisato che ciò che impedisce il riconoscimento del diritto al risarcimento – tanto nell’ipotesi di danno da provvedimento così come in quella di danno da inerzia dell’amministrazione – </a:t>
            </a:r>
            <a:r>
              <a:rPr lang="it-IT" u="sng" dirty="0"/>
              <a:t>non è una pregiudiziale processuale</a:t>
            </a:r>
            <a:r>
              <a:rPr lang="it-IT" dirty="0"/>
              <a:t> (non più configurabile, dopo l’entrata in vigore del codice del processo amministrativo), </a:t>
            </a:r>
            <a:r>
              <a:rPr lang="it-IT" u="sng" dirty="0"/>
              <a:t>quanto il comportamento inerte del danneggiato/creditore</a:t>
            </a:r>
            <a:r>
              <a:rPr lang="it-IT" dirty="0"/>
              <a:t>, che non si sia attivato per evitare il danno e che rileva sul piano sostanziale del nesso causale tra fatto e danno.</a:t>
            </a:r>
          </a:p>
          <a:p>
            <a:pPr marL="0" indent="0" algn="just">
              <a:buNone/>
            </a:pPr>
            <a:r>
              <a:rPr lang="it-IT" dirty="0"/>
              <a:t>Come rilevato dalla sopra richiamata decisione dell’Adunanza Plenaria, “</a:t>
            </a:r>
            <a:r>
              <a:rPr lang="it-IT" i="1" dirty="0"/>
              <a:t>il codice, pur negando la sussistenza di una pregiudizialità di rito, ha mostrato di apprezzare, sul versante sostanziale, la rilevanza eziologica dell’omessa impugnazione come fatto valutabile al fine di escludere la risarcibilità dei danni che, secondo un giudizio causale di tipo ipotetico, sarebbero stati presumibilmente evitati in caso di tempestiva reazione processuale nei confronti del provvedimento potenzialmente dannoso</a:t>
            </a:r>
            <a:r>
              <a:rPr lang="it-IT" dirty="0"/>
              <a:t>”.</a:t>
            </a:r>
          </a:p>
        </p:txBody>
      </p:sp>
    </p:spTree>
    <p:extLst>
      <p:ext uri="{BB962C8B-B14F-4D97-AF65-F5344CB8AC3E}">
        <p14:creationId xmlns:p14="http://schemas.microsoft.com/office/powerpoint/2010/main" val="759872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60FE78-5A16-4D65-1B6D-22114AB1E4F3}"/>
              </a:ext>
            </a:extLst>
          </p:cNvPr>
          <p:cNvSpPr>
            <a:spLocks noGrp="1"/>
          </p:cNvSpPr>
          <p:nvPr>
            <p:ph type="title"/>
          </p:nvPr>
        </p:nvSpPr>
        <p:spPr/>
        <p:txBody>
          <a:bodyPr/>
          <a:lstStyle/>
          <a:p>
            <a:r>
              <a:rPr lang="it-IT" dirty="0"/>
              <a:t>Il danno da annullamento del provvedimento favorevole</a:t>
            </a:r>
          </a:p>
        </p:txBody>
      </p:sp>
      <p:sp>
        <p:nvSpPr>
          <p:cNvPr id="3" name="Segnaposto contenuto 2">
            <a:extLst>
              <a:ext uri="{FF2B5EF4-FFF2-40B4-BE49-F238E27FC236}">
                <a16:creationId xmlns:a16="http://schemas.microsoft.com/office/drawing/2014/main" id="{EB01AD03-F5A3-1DFA-B1D6-DF98BB3A6B2F}"/>
              </a:ext>
            </a:extLst>
          </p:cNvPr>
          <p:cNvSpPr>
            <a:spLocks noGrp="1"/>
          </p:cNvSpPr>
          <p:nvPr>
            <p:ph idx="1"/>
          </p:nvPr>
        </p:nvSpPr>
        <p:spPr>
          <a:xfrm>
            <a:off x="2589212" y="2133600"/>
            <a:ext cx="9155748" cy="4460240"/>
          </a:xfrm>
        </p:spPr>
        <p:txBody>
          <a:bodyPr>
            <a:normAutofit lnSpcReduction="10000"/>
          </a:bodyPr>
          <a:lstStyle/>
          <a:p>
            <a:pPr marL="0" indent="0" algn="just">
              <a:buNone/>
            </a:pPr>
            <a:r>
              <a:rPr lang="it-IT" sz="2400" b="1" dirty="0"/>
              <a:t>QUESTIONI DI GIURISDIZIONE</a:t>
            </a:r>
          </a:p>
          <a:p>
            <a:pPr marL="0" indent="0" algn="just">
              <a:buNone/>
            </a:pPr>
            <a:r>
              <a:rPr lang="it-IT" sz="2400" b="1" dirty="0"/>
              <a:t>A) Cass., SS.UU., 24.01.2023, n. 2175</a:t>
            </a:r>
          </a:p>
          <a:p>
            <a:pPr marL="0" indent="0" algn="just">
              <a:buNone/>
            </a:pPr>
            <a:r>
              <a:rPr lang="it-IT" sz="2400" dirty="0"/>
              <a:t>La controversia avente ad oggetto il risarcimento del danno da lesione dell’affidamento del privato nella legittimità di un provvedimento ampliativo della propria sfera giuridica, che sia stato successivamente annullato, ricade nella </a:t>
            </a:r>
            <a:r>
              <a:rPr lang="it-IT" sz="2400" u="sng" dirty="0"/>
              <a:t>giurisdizione del giudice ordinario</a:t>
            </a:r>
            <a:r>
              <a:rPr lang="it-IT" sz="2400" dirty="0"/>
              <a:t>.</a:t>
            </a:r>
          </a:p>
          <a:p>
            <a:pPr marL="0" indent="0" algn="just">
              <a:buNone/>
            </a:pPr>
            <a:r>
              <a:rPr lang="it-IT" sz="2400" dirty="0"/>
              <a:t>La situazione giuridica soggettiva lesa non assume la consistenza dell’interesse legittimo alla conservazione del bene della vita acquisito con tale provvedimento, bensì dell’</a:t>
            </a:r>
            <a:r>
              <a:rPr lang="it-IT" sz="2400" u="sng" dirty="0"/>
              <a:t>incolpevole affidamento riposto nella legittimità dello stesso</a:t>
            </a:r>
            <a:r>
              <a:rPr lang="it-IT" sz="2400" dirty="0"/>
              <a:t>.</a:t>
            </a:r>
          </a:p>
        </p:txBody>
      </p:sp>
    </p:spTree>
    <p:extLst>
      <p:ext uri="{BB962C8B-B14F-4D97-AF65-F5344CB8AC3E}">
        <p14:creationId xmlns:p14="http://schemas.microsoft.com/office/powerpoint/2010/main" val="34505762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2E01E3-C83F-A35B-ABDA-1859D763634D}"/>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FE18C25-D1C3-F112-2A8C-7E0F05437331}"/>
              </a:ext>
            </a:extLst>
          </p:cNvPr>
          <p:cNvSpPr>
            <a:spLocks noGrp="1"/>
          </p:cNvSpPr>
          <p:nvPr>
            <p:ph type="title"/>
          </p:nvPr>
        </p:nvSpPr>
        <p:spPr/>
        <p:txBody>
          <a:bodyPr/>
          <a:lstStyle/>
          <a:p>
            <a:r>
              <a:rPr lang="it-IT" dirty="0"/>
              <a:t>(Segue)</a:t>
            </a:r>
          </a:p>
        </p:txBody>
      </p:sp>
      <p:sp>
        <p:nvSpPr>
          <p:cNvPr id="3" name="Segnaposto contenuto 2">
            <a:extLst>
              <a:ext uri="{FF2B5EF4-FFF2-40B4-BE49-F238E27FC236}">
                <a16:creationId xmlns:a16="http://schemas.microsoft.com/office/drawing/2014/main" id="{E5D7C7D1-03FF-C302-8D35-F45716269178}"/>
              </a:ext>
            </a:extLst>
          </p:cNvPr>
          <p:cNvSpPr>
            <a:spLocks noGrp="1"/>
          </p:cNvSpPr>
          <p:nvPr>
            <p:ph idx="1"/>
          </p:nvPr>
        </p:nvSpPr>
        <p:spPr>
          <a:xfrm>
            <a:off x="2589212" y="2133600"/>
            <a:ext cx="9196388" cy="4389120"/>
          </a:xfrm>
        </p:spPr>
        <p:txBody>
          <a:bodyPr>
            <a:normAutofit lnSpcReduction="10000"/>
          </a:bodyPr>
          <a:lstStyle/>
          <a:p>
            <a:pPr marL="0" indent="0" algn="just">
              <a:buNone/>
            </a:pPr>
            <a:r>
              <a:rPr lang="it-IT" sz="2000" b="1" dirty="0"/>
              <a:t>B) </a:t>
            </a:r>
            <a:r>
              <a:rPr lang="it-IT" sz="2000" b="1" dirty="0" err="1"/>
              <a:t>Sentt</a:t>
            </a:r>
            <a:r>
              <a:rPr lang="it-IT" sz="2000" b="1" dirty="0"/>
              <a:t>. Cons. St., Ad. </a:t>
            </a:r>
            <a:r>
              <a:rPr lang="it-IT" sz="2000" b="1" dirty="0" err="1"/>
              <a:t>Plen</a:t>
            </a:r>
            <a:r>
              <a:rPr lang="it-IT" sz="2000" b="1" dirty="0"/>
              <a:t>., 29.11.2021, </a:t>
            </a:r>
            <a:r>
              <a:rPr lang="it-IT" sz="2000" b="1" dirty="0" err="1"/>
              <a:t>nn</a:t>
            </a:r>
            <a:r>
              <a:rPr lang="it-IT" sz="2000" b="1" dirty="0"/>
              <a:t>. 19-20-21</a:t>
            </a:r>
          </a:p>
          <a:p>
            <a:pPr marL="0" indent="0" algn="just">
              <a:buNone/>
            </a:pPr>
            <a:r>
              <a:rPr lang="it-IT" sz="2000" dirty="0"/>
              <a:t>È devoluta alla </a:t>
            </a:r>
            <a:r>
              <a:rPr lang="it-IT" sz="2000" u="sng" dirty="0"/>
              <a:t>giurisdizione del giudice amministrativo</a:t>
            </a:r>
            <a:r>
              <a:rPr lang="it-IT" sz="2000" dirty="0"/>
              <a:t> la cognizione sulle controversie in cui si faccia questione di danni da lesione dell’affidamento sul provvedimento favorevole, posto che in base al richiamato art. 7, comma 1, </a:t>
            </a:r>
            <a:r>
              <a:rPr lang="it-IT" sz="2000" dirty="0" err="1"/>
              <a:t>c.p.a</a:t>
            </a:r>
            <a:r>
              <a:rPr lang="it-IT" sz="2000" dirty="0"/>
              <a:t>. la giurisdizione generale amministrativa di legittimità include i «</a:t>
            </a:r>
            <a:r>
              <a:rPr lang="it-IT" sz="2000" u="sng" dirty="0"/>
              <a:t>comportamenti riconducibili anche mediatamente all’esercizio di tale potere, posti in essere da pubbliche amministrazioni</a:t>
            </a:r>
            <a:r>
              <a:rPr lang="it-IT" sz="2000" dirty="0"/>
              <a:t>»; ed inoltre che «nelle particolari materie indicate dalla legge» di giurisdizione esclusiva - quale quella sugli «atti e i provvedimenti delle pubbliche amministrazioni in materia urbanistica e edilizia» di cui all’art. 133, comma 1, lett. f), </a:t>
            </a:r>
            <a:r>
              <a:rPr lang="it-IT" sz="2000" dirty="0" err="1"/>
              <a:t>c.p.a</a:t>
            </a:r>
            <a:r>
              <a:rPr lang="it-IT" sz="2000" dirty="0"/>
              <a:t>. - essa si manifesta «attraverso la </a:t>
            </a:r>
            <a:r>
              <a:rPr lang="it-IT" sz="2000" u="sng" dirty="0"/>
              <a:t>concentrazione davanti al giudice amministrativo di ogni forma di tutela</a:t>
            </a:r>
            <a:r>
              <a:rPr lang="it-IT" sz="2000" dirty="0"/>
              <a:t>», anche dei diritti soggettivi, oltre che dell’affidamento sulla legittimità dei provvedimenti emessi dall’amministrazione</a:t>
            </a:r>
          </a:p>
        </p:txBody>
      </p:sp>
    </p:spTree>
    <p:extLst>
      <p:ext uri="{BB962C8B-B14F-4D97-AF65-F5344CB8AC3E}">
        <p14:creationId xmlns:p14="http://schemas.microsoft.com/office/powerpoint/2010/main" val="24743623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A7F573-A905-B2E6-33BF-B21F2EFE0D6E}"/>
              </a:ext>
            </a:extLst>
          </p:cNvPr>
          <p:cNvSpPr>
            <a:spLocks noGrp="1"/>
          </p:cNvSpPr>
          <p:nvPr>
            <p:ph type="title"/>
          </p:nvPr>
        </p:nvSpPr>
        <p:spPr/>
        <p:txBody>
          <a:bodyPr/>
          <a:lstStyle/>
          <a:p>
            <a:r>
              <a:rPr lang="it-IT" dirty="0"/>
              <a:t>(Segue)</a:t>
            </a:r>
          </a:p>
        </p:txBody>
      </p:sp>
      <p:sp>
        <p:nvSpPr>
          <p:cNvPr id="3" name="Segnaposto contenuto 2">
            <a:extLst>
              <a:ext uri="{FF2B5EF4-FFF2-40B4-BE49-F238E27FC236}">
                <a16:creationId xmlns:a16="http://schemas.microsoft.com/office/drawing/2014/main" id="{30C5C342-FE1C-D9DF-F4EB-F7BC0620E9D7}"/>
              </a:ext>
            </a:extLst>
          </p:cNvPr>
          <p:cNvSpPr>
            <a:spLocks noGrp="1"/>
          </p:cNvSpPr>
          <p:nvPr>
            <p:ph idx="1"/>
          </p:nvPr>
        </p:nvSpPr>
        <p:spPr>
          <a:xfrm>
            <a:off x="2589212" y="2133600"/>
            <a:ext cx="9155748" cy="4429760"/>
          </a:xfrm>
        </p:spPr>
        <p:txBody>
          <a:bodyPr>
            <a:normAutofit fontScale="92500" lnSpcReduction="10000"/>
          </a:bodyPr>
          <a:lstStyle/>
          <a:p>
            <a:pPr marL="0" indent="0" algn="just">
              <a:buNone/>
            </a:pPr>
            <a:r>
              <a:rPr lang="it-IT" sz="2400" b="1" dirty="0"/>
              <a:t>Art. 65, co. 1 l. </a:t>
            </a:r>
            <a:r>
              <a:rPr lang="it-IT" sz="2400" b="1" dirty="0" err="1"/>
              <a:t>ord</a:t>
            </a:r>
            <a:r>
              <a:rPr lang="it-IT" sz="2400" b="1" dirty="0"/>
              <a:t>. </a:t>
            </a:r>
            <a:r>
              <a:rPr lang="it-IT" sz="2400" b="1" dirty="0" err="1"/>
              <a:t>giud</a:t>
            </a:r>
            <a:r>
              <a:rPr lang="it-IT" sz="2400" b="1" dirty="0"/>
              <a:t>. (</a:t>
            </a:r>
            <a:r>
              <a:rPr lang="it-IT" sz="2400" b="1" dirty="0" err="1"/>
              <a:t>r.d.</a:t>
            </a:r>
            <a:r>
              <a:rPr lang="it-IT" sz="2400" b="1" dirty="0"/>
              <a:t> 12/1941)</a:t>
            </a:r>
          </a:p>
          <a:p>
            <a:pPr marL="0" indent="0" algn="just">
              <a:buNone/>
            </a:pPr>
            <a:r>
              <a:rPr lang="it-IT" sz="2400" dirty="0"/>
              <a:t>La </a:t>
            </a:r>
            <a:r>
              <a:rPr lang="it-IT" sz="2400" u="sng" dirty="0"/>
              <a:t>corte suprema di cassazione</a:t>
            </a:r>
            <a:r>
              <a:rPr lang="it-IT" sz="2400" dirty="0"/>
              <a:t>, quale organo supremo della giustizia, assicura l’esatta osservanza e l’uniforme interpretazione della legge, l’unità del diritto oggettivo nazionale, il </a:t>
            </a:r>
            <a:r>
              <a:rPr lang="it-IT" sz="2400" u="sng" dirty="0"/>
              <a:t>rispetto dei limiti delle diverse giurisdizioni</a:t>
            </a:r>
            <a:r>
              <a:rPr lang="it-IT" sz="2400" dirty="0"/>
              <a:t>; regola i conflitti di competenza e di attribuzioni, ed adempie gli altri compiti ad essa conferiti dalla legge.</a:t>
            </a:r>
          </a:p>
          <a:p>
            <a:pPr marL="0" indent="0" algn="just">
              <a:buNone/>
            </a:pPr>
            <a:endParaRPr lang="it-IT" sz="2400" dirty="0"/>
          </a:p>
          <a:p>
            <a:pPr marL="0" indent="0" algn="just">
              <a:buNone/>
            </a:pPr>
            <a:r>
              <a:rPr lang="it-IT" sz="2400" b="1" dirty="0"/>
              <a:t>Art. 111, co. 8 Cost.</a:t>
            </a:r>
          </a:p>
          <a:p>
            <a:pPr marL="0" indent="0" algn="just">
              <a:buNone/>
            </a:pPr>
            <a:r>
              <a:rPr lang="it-IT" sz="2400" dirty="0"/>
              <a:t>Contro le decisioni del Consiglio di Stato e della Corte dei conti il ricorso in Cassazione è ammesso </a:t>
            </a:r>
            <a:r>
              <a:rPr lang="it-IT" sz="2400" u="sng" dirty="0"/>
              <a:t>per i soli motivi inerenti alla giurisdizione</a:t>
            </a:r>
            <a:r>
              <a:rPr lang="it-IT" sz="2400" dirty="0"/>
              <a:t>.</a:t>
            </a:r>
          </a:p>
        </p:txBody>
      </p:sp>
    </p:spTree>
    <p:extLst>
      <p:ext uri="{BB962C8B-B14F-4D97-AF65-F5344CB8AC3E}">
        <p14:creationId xmlns:p14="http://schemas.microsoft.com/office/powerpoint/2010/main" val="10473257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37B80A-D0FD-59D7-D6BA-4FEC1541BF1E}"/>
              </a:ext>
            </a:extLst>
          </p:cNvPr>
          <p:cNvSpPr>
            <a:spLocks noGrp="1"/>
          </p:cNvSpPr>
          <p:nvPr>
            <p:ph type="title"/>
          </p:nvPr>
        </p:nvSpPr>
        <p:spPr/>
        <p:txBody>
          <a:bodyPr/>
          <a:lstStyle/>
          <a:p>
            <a:r>
              <a:rPr lang="it-IT" dirty="0"/>
              <a:t>Il danno da ritardo</a:t>
            </a:r>
          </a:p>
        </p:txBody>
      </p:sp>
      <p:sp>
        <p:nvSpPr>
          <p:cNvPr id="3" name="Segnaposto contenuto 2">
            <a:extLst>
              <a:ext uri="{FF2B5EF4-FFF2-40B4-BE49-F238E27FC236}">
                <a16:creationId xmlns:a16="http://schemas.microsoft.com/office/drawing/2014/main" id="{DE938A59-10AD-C596-A514-869187723EFF}"/>
              </a:ext>
            </a:extLst>
          </p:cNvPr>
          <p:cNvSpPr>
            <a:spLocks noGrp="1"/>
          </p:cNvSpPr>
          <p:nvPr>
            <p:ph idx="1"/>
          </p:nvPr>
        </p:nvSpPr>
        <p:spPr/>
        <p:txBody>
          <a:bodyPr>
            <a:normAutofit/>
          </a:bodyPr>
          <a:lstStyle/>
          <a:p>
            <a:pPr marL="0" indent="0" algn="just">
              <a:buNone/>
            </a:pPr>
            <a:r>
              <a:rPr lang="it-IT" sz="2400" b="1" dirty="0"/>
              <a:t>Art. 2-</a:t>
            </a:r>
            <a:r>
              <a:rPr lang="it-IT" sz="2400" b="1" i="1" dirty="0"/>
              <a:t>bis</a:t>
            </a:r>
            <a:r>
              <a:rPr lang="it-IT" sz="2400" b="1" dirty="0"/>
              <a:t>, co. 1 l. 241/1990</a:t>
            </a:r>
            <a:endParaRPr lang="it-IT" sz="2400" dirty="0"/>
          </a:p>
          <a:p>
            <a:pPr marL="0" indent="0" algn="just">
              <a:buNone/>
            </a:pPr>
            <a:r>
              <a:rPr lang="it-IT" sz="2400" dirty="0"/>
              <a:t>Le pubbliche amministrazioni e i soggetti di cui all’articolo 1, comma 1-ter  </a:t>
            </a:r>
            <a:r>
              <a:rPr lang="it-IT" sz="2400" i="1" dirty="0"/>
              <a:t>[soggetti privati preposti all’esercizio di attività amministrative] </a:t>
            </a:r>
            <a:r>
              <a:rPr lang="it-IT" sz="2400" dirty="0"/>
              <a:t>sono tenuti al risarcimento del danno ingiusto cagionato in conseguenza dell’inosservanza dolosa o colposa del termine di conclusione del procedimento.</a:t>
            </a:r>
          </a:p>
        </p:txBody>
      </p:sp>
    </p:spTree>
    <p:extLst>
      <p:ext uri="{BB962C8B-B14F-4D97-AF65-F5344CB8AC3E}">
        <p14:creationId xmlns:p14="http://schemas.microsoft.com/office/powerpoint/2010/main" val="3330859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40D415-356E-08BC-C7B8-4310BF69CF3F}"/>
              </a:ext>
            </a:extLst>
          </p:cNvPr>
          <p:cNvSpPr>
            <a:spLocks noGrp="1"/>
          </p:cNvSpPr>
          <p:nvPr>
            <p:ph type="title"/>
          </p:nvPr>
        </p:nvSpPr>
        <p:spPr/>
        <p:txBody>
          <a:bodyPr/>
          <a:lstStyle/>
          <a:p>
            <a:r>
              <a:rPr lang="it-IT" dirty="0"/>
              <a:t>I presupposti</a:t>
            </a:r>
          </a:p>
        </p:txBody>
      </p:sp>
      <p:graphicFrame>
        <p:nvGraphicFramePr>
          <p:cNvPr id="4" name="Segnaposto contenuto 3">
            <a:extLst>
              <a:ext uri="{FF2B5EF4-FFF2-40B4-BE49-F238E27FC236}">
                <a16:creationId xmlns:a16="http://schemas.microsoft.com/office/drawing/2014/main" id="{97788E6E-8226-1208-57C1-0BD4EB785807}"/>
              </a:ext>
            </a:extLst>
          </p:cNvPr>
          <p:cNvGraphicFramePr>
            <a:graphicFrameLocks noGrp="1"/>
          </p:cNvGraphicFramePr>
          <p:nvPr>
            <p:ph idx="1"/>
            <p:extLst>
              <p:ext uri="{D42A27DB-BD31-4B8C-83A1-F6EECF244321}">
                <p14:modId xmlns:p14="http://schemas.microsoft.com/office/powerpoint/2010/main" val="2559216464"/>
              </p:ext>
            </p:extLst>
          </p:nvPr>
        </p:nvGraphicFramePr>
        <p:xfrm>
          <a:off x="1727200" y="1818640"/>
          <a:ext cx="10160000" cy="469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7016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F0958-E464-15FB-DD0C-385931C04B6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4A7CF3D4-FC55-F519-707E-8426D8B463F0}"/>
              </a:ext>
            </a:extLst>
          </p:cNvPr>
          <p:cNvSpPr>
            <a:spLocks noGrp="1"/>
          </p:cNvSpPr>
          <p:nvPr>
            <p:ph type="title"/>
          </p:nvPr>
        </p:nvSpPr>
        <p:spPr/>
        <p:txBody>
          <a:bodyPr>
            <a:normAutofit/>
          </a:bodyPr>
          <a:lstStyle/>
          <a:p>
            <a:r>
              <a:rPr lang="it-IT" dirty="0"/>
              <a:t>Termine di decadenza</a:t>
            </a:r>
          </a:p>
        </p:txBody>
      </p:sp>
      <p:sp>
        <p:nvSpPr>
          <p:cNvPr id="3" name="Segnaposto contenuto 2">
            <a:extLst>
              <a:ext uri="{FF2B5EF4-FFF2-40B4-BE49-F238E27FC236}">
                <a16:creationId xmlns:a16="http://schemas.microsoft.com/office/drawing/2014/main" id="{941CCCEB-4C80-607C-A7E0-755170AEA010}"/>
              </a:ext>
            </a:extLst>
          </p:cNvPr>
          <p:cNvSpPr>
            <a:spLocks noGrp="1"/>
          </p:cNvSpPr>
          <p:nvPr>
            <p:ph idx="1"/>
          </p:nvPr>
        </p:nvSpPr>
        <p:spPr/>
        <p:txBody>
          <a:bodyPr>
            <a:normAutofit/>
          </a:bodyPr>
          <a:lstStyle/>
          <a:p>
            <a:pPr marL="0" indent="0" algn="just">
              <a:buNone/>
            </a:pPr>
            <a:r>
              <a:rPr lang="it-IT" sz="2400" b="1" dirty="0"/>
              <a:t>Art. 30, co. 4 </a:t>
            </a:r>
            <a:r>
              <a:rPr lang="it-IT" sz="2400" b="1" dirty="0" err="1"/>
              <a:t>c.p.a</a:t>
            </a:r>
            <a:r>
              <a:rPr lang="it-IT" sz="2400" b="1" dirty="0"/>
              <a:t>.</a:t>
            </a:r>
          </a:p>
          <a:p>
            <a:pPr marL="0" indent="0" algn="just">
              <a:buNone/>
            </a:pPr>
            <a:r>
              <a:rPr lang="it-IT" sz="2400" dirty="0"/>
              <a:t>Per il risarcimento dell’eventuale danno che il ricorrente comprovi di aver subito in conseguenza dell’inosservanza dolosa o colposa del termine di conclusione del procedimento, il termine di 120 giorni non decorre fintanto che perdura l’inadempimento. Il termine di 120 giorni inizia comunque a decorrere dopo 1 anno dalla scadenza del termine per provvedere.</a:t>
            </a:r>
          </a:p>
        </p:txBody>
      </p:sp>
    </p:spTree>
    <p:extLst>
      <p:ext uri="{BB962C8B-B14F-4D97-AF65-F5344CB8AC3E}">
        <p14:creationId xmlns:p14="http://schemas.microsoft.com/office/powerpoint/2010/main" val="13887467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72DEA-C7F6-CC13-3A22-4C64817174F4}"/>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B7C8580-D417-BB40-2EA2-437361ADD058}"/>
              </a:ext>
            </a:extLst>
          </p:cNvPr>
          <p:cNvSpPr>
            <a:spLocks noGrp="1"/>
          </p:cNvSpPr>
          <p:nvPr>
            <p:ph type="title"/>
          </p:nvPr>
        </p:nvSpPr>
        <p:spPr/>
        <p:txBody>
          <a:bodyPr>
            <a:normAutofit/>
          </a:bodyPr>
          <a:lstStyle/>
          <a:p>
            <a:r>
              <a:rPr lang="it-IT" dirty="0"/>
              <a:t>Requisiti del danno da ritardo</a:t>
            </a:r>
          </a:p>
        </p:txBody>
      </p:sp>
      <p:sp>
        <p:nvSpPr>
          <p:cNvPr id="3" name="Segnaposto contenuto 2">
            <a:extLst>
              <a:ext uri="{FF2B5EF4-FFF2-40B4-BE49-F238E27FC236}">
                <a16:creationId xmlns:a16="http://schemas.microsoft.com/office/drawing/2014/main" id="{85318800-6069-59F8-D49F-A16BC89928BA}"/>
              </a:ext>
            </a:extLst>
          </p:cNvPr>
          <p:cNvSpPr>
            <a:spLocks noGrp="1"/>
          </p:cNvSpPr>
          <p:nvPr>
            <p:ph idx="1"/>
          </p:nvPr>
        </p:nvSpPr>
        <p:spPr>
          <a:xfrm>
            <a:off x="2814320" y="1666240"/>
            <a:ext cx="8911687" cy="4937760"/>
          </a:xfrm>
        </p:spPr>
        <p:txBody>
          <a:bodyPr>
            <a:normAutofit fontScale="92500" lnSpcReduction="10000"/>
          </a:bodyPr>
          <a:lstStyle/>
          <a:p>
            <a:pPr marL="0" indent="0" algn="just">
              <a:buNone/>
            </a:pPr>
            <a:r>
              <a:rPr lang="it-IT" sz="2000" b="1" dirty="0"/>
              <a:t>Sent. TAR Veneto, Sez. II, 20.02.2023, n. 1191</a:t>
            </a:r>
          </a:p>
          <a:p>
            <a:pPr marL="0" indent="0" algn="just">
              <a:buNone/>
            </a:pPr>
            <a:r>
              <a:rPr lang="it-IT" sz="2000" dirty="0"/>
              <a:t>Anche se l'art. 2 bis della L. 7 agosto 1990, n. 241 (da leggere in combinato disposto con l'art. 30, comma 4, </a:t>
            </a:r>
            <a:r>
              <a:rPr lang="it-IT" sz="2000" dirty="0" err="1"/>
              <a:t>c.p.a</a:t>
            </a:r>
            <a:r>
              <a:rPr lang="it-IT" sz="2000" dirty="0"/>
              <a:t>.) rafforza la tutela risarcitoria del privato nei confronti dei ritardi delle Pubbliche amministrazioni, stabilendo che esse sono tenute al risarcimento del danno ingiusto cagionato in conseguenza dell'inosservanza dolosa o colposa del termine di conclusione del procedimento, la domanda deve essere comunque ricondotta nell'alveo dei principi generali sull'illecito extracontrattuale per l'identificazione degli elementi costitutivi della responsabilità; di conseguenza l'ingiustizia e la sussistenza stessa del danno non possono, in linea di principio, presumersi iuris tantum, in meccanica ed esclusiva relazione al ritardo o al silenzio nell'adozione del provvedimento amministrativo, ma </a:t>
            </a:r>
            <a:r>
              <a:rPr lang="it-IT" sz="2000" u="sng" dirty="0"/>
              <a:t>il danneggiato deve, ex art. 2697 c.c., provare la sussistenza di tutti gli elementi costitutivi della relativa domanda e, in particolare, sia dei presupposti di carattere oggettivo (prova del danno e del suo ammontare, ingiustizia dello stesso, nesso causale), sia di quello di carattere soggettivo (dolo o colpa del danneggiante)</a:t>
            </a:r>
            <a:r>
              <a:rPr lang="it-IT" sz="2000" dirty="0"/>
              <a:t>" (Cons. Stato V, 9 marzo 2015, n. 1182, Cons. Stato, AP n. 6 luglio 2015, n. 6).</a:t>
            </a:r>
          </a:p>
        </p:txBody>
      </p:sp>
    </p:spTree>
    <p:extLst>
      <p:ext uri="{BB962C8B-B14F-4D97-AF65-F5344CB8AC3E}">
        <p14:creationId xmlns:p14="http://schemas.microsoft.com/office/powerpoint/2010/main" val="42268295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FDD55-53D4-EEE2-7A60-EB114AF6A96E}"/>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591EC8F-E66F-452C-4719-5172AEA8FD10}"/>
              </a:ext>
            </a:extLst>
          </p:cNvPr>
          <p:cNvSpPr>
            <a:spLocks noGrp="1"/>
          </p:cNvSpPr>
          <p:nvPr>
            <p:ph type="title"/>
          </p:nvPr>
        </p:nvSpPr>
        <p:spPr/>
        <p:txBody>
          <a:bodyPr/>
          <a:lstStyle/>
          <a:p>
            <a:r>
              <a:rPr lang="it-IT" dirty="0"/>
              <a:t>Il danno da mero ritardo</a:t>
            </a:r>
          </a:p>
        </p:txBody>
      </p:sp>
      <p:sp>
        <p:nvSpPr>
          <p:cNvPr id="3" name="Segnaposto contenuto 2">
            <a:extLst>
              <a:ext uri="{FF2B5EF4-FFF2-40B4-BE49-F238E27FC236}">
                <a16:creationId xmlns:a16="http://schemas.microsoft.com/office/drawing/2014/main" id="{6B3A5635-2F18-60AC-8C35-A293FABC9913}"/>
              </a:ext>
            </a:extLst>
          </p:cNvPr>
          <p:cNvSpPr>
            <a:spLocks noGrp="1"/>
          </p:cNvSpPr>
          <p:nvPr>
            <p:ph idx="1"/>
          </p:nvPr>
        </p:nvSpPr>
        <p:spPr>
          <a:xfrm>
            <a:off x="2589212" y="2133600"/>
            <a:ext cx="9104948" cy="4100290"/>
          </a:xfrm>
        </p:spPr>
        <p:txBody>
          <a:bodyPr>
            <a:normAutofit/>
          </a:bodyPr>
          <a:lstStyle/>
          <a:p>
            <a:pPr marL="0" indent="0" algn="just">
              <a:buNone/>
            </a:pPr>
            <a:r>
              <a:rPr lang="it-IT" sz="2000" b="1" dirty="0"/>
              <a:t>Art. 2-</a:t>
            </a:r>
            <a:r>
              <a:rPr lang="it-IT" sz="2000" b="1" i="1" dirty="0"/>
              <a:t>bis</a:t>
            </a:r>
            <a:r>
              <a:rPr lang="it-IT" sz="2000" b="1" dirty="0"/>
              <a:t>, co. 1-</a:t>
            </a:r>
            <a:r>
              <a:rPr lang="it-IT" sz="2000" b="1" i="1" dirty="0"/>
              <a:t>bis</a:t>
            </a:r>
            <a:r>
              <a:rPr lang="it-IT" sz="2000" b="1" dirty="0"/>
              <a:t> l. 241/1990</a:t>
            </a:r>
          </a:p>
          <a:p>
            <a:pPr marL="0" indent="0" algn="just">
              <a:buNone/>
            </a:pPr>
            <a:r>
              <a:rPr lang="it-IT" sz="2000" dirty="0"/>
              <a:t>Fatto salvo quanto previsto dal comma 1 </a:t>
            </a:r>
            <a:r>
              <a:rPr lang="it-IT" sz="2000" i="1" dirty="0"/>
              <a:t>[danno da ritardo]</a:t>
            </a:r>
            <a:r>
              <a:rPr lang="it-IT" sz="2000" dirty="0"/>
              <a:t> e ad esclusione delle ipotesi di silenzio qualificato e dei concorsi pubblici, in caso di inosservanza del termine di conclusione del procedimento ad istanza di parte, per il quale sussiste l’obbligo di pronunziarsi, l’istante ha diritto di ottenere un </a:t>
            </a:r>
            <a:r>
              <a:rPr lang="it-IT" sz="2000" b="1" dirty="0">
                <a:solidFill>
                  <a:srgbClr val="FF0000"/>
                </a:solidFill>
              </a:rPr>
              <a:t>indennizzo</a:t>
            </a:r>
            <a:r>
              <a:rPr lang="it-IT" sz="2000" dirty="0"/>
              <a:t> per il mero ritardo alle condizioni e con le modalità stabilite dalla legge o, sulla base della legge, da un regolamento emanato ai sensi dell’articolo 17, comma 2, della legge 23 agosto 1988, n. 400. In tal caso le somme corrisposte o da corrispondere a titolo di </a:t>
            </a:r>
            <a:r>
              <a:rPr lang="it-IT" sz="2000" b="1" dirty="0">
                <a:solidFill>
                  <a:srgbClr val="FF0000"/>
                </a:solidFill>
              </a:rPr>
              <a:t>indennizzo</a:t>
            </a:r>
            <a:r>
              <a:rPr lang="it-IT" sz="2000" dirty="0"/>
              <a:t> sono detratte dal risarcimento.</a:t>
            </a:r>
          </a:p>
        </p:txBody>
      </p:sp>
    </p:spTree>
    <p:extLst>
      <p:ext uri="{BB962C8B-B14F-4D97-AF65-F5344CB8AC3E}">
        <p14:creationId xmlns:p14="http://schemas.microsoft.com/office/powerpoint/2010/main" val="35543427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0E6E59-EE26-CC24-CCF0-F13B9E79110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32279DE-6B67-B2C0-AD43-13756E453457}"/>
              </a:ext>
            </a:extLst>
          </p:cNvPr>
          <p:cNvSpPr>
            <a:spLocks noGrp="1"/>
          </p:cNvSpPr>
          <p:nvPr>
            <p:ph type="title"/>
          </p:nvPr>
        </p:nvSpPr>
        <p:spPr/>
        <p:txBody>
          <a:bodyPr>
            <a:normAutofit/>
          </a:bodyPr>
          <a:lstStyle/>
          <a:p>
            <a:r>
              <a:rPr lang="it-IT" dirty="0"/>
              <a:t>Perché indennizzo?</a:t>
            </a:r>
          </a:p>
        </p:txBody>
      </p:sp>
      <p:sp>
        <p:nvSpPr>
          <p:cNvPr id="3" name="Segnaposto contenuto 2">
            <a:extLst>
              <a:ext uri="{FF2B5EF4-FFF2-40B4-BE49-F238E27FC236}">
                <a16:creationId xmlns:a16="http://schemas.microsoft.com/office/drawing/2014/main" id="{C3C8F489-5DA1-D102-0F04-5A7E68434FC4}"/>
              </a:ext>
            </a:extLst>
          </p:cNvPr>
          <p:cNvSpPr>
            <a:spLocks noGrp="1"/>
          </p:cNvSpPr>
          <p:nvPr>
            <p:ph idx="1"/>
          </p:nvPr>
        </p:nvSpPr>
        <p:spPr>
          <a:xfrm>
            <a:off x="2589212" y="2133600"/>
            <a:ext cx="9084628" cy="4338320"/>
          </a:xfrm>
        </p:spPr>
        <p:txBody>
          <a:bodyPr>
            <a:normAutofit lnSpcReduction="10000"/>
          </a:bodyPr>
          <a:lstStyle/>
          <a:p>
            <a:pPr marL="0" indent="0" algn="just">
              <a:buNone/>
            </a:pPr>
            <a:r>
              <a:rPr lang="it-IT" sz="2400" b="1" dirty="0"/>
              <a:t>Sent. TAR Lazio – Roma, Sez. II-</a:t>
            </a:r>
            <a:r>
              <a:rPr lang="it-IT" sz="2400" b="1" i="1" dirty="0"/>
              <a:t>bis</a:t>
            </a:r>
            <a:r>
              <a:rPr lang="it-IT" sz="2400" b="1" dirty="0"/>
              <a:t>, 20.04.2021, n. 4597</a:t>
            </a:r>
          </a:p>
          <a:p>
            <a:pPr marL="0" indent="0" algn="just">
              <a:buNone/>
            </a:pPr>
            <a:r>
              <a:rPr lang="it-IT" sz="2400" dirty="0"/>
              <a:t>L’indennizzo è, dunque, un meccanismo che la legge predispone a fronte di attività legittime l’esercizio delle quali comporta il sacrificio di altri valori o interessi (ritenuti cedevoli) e che è rivolto ad assicurare un ristoro ed un parziale riequilibrio di questi ultimi per motivi di equità sostanziale.</a:t>
            </a:r>
          </a:p>
          <a:p>
            <a:pPr marL="0" indent="0" algn="just">
              <a:buNone/>
            </a:pPr>
            <a:r>
              <a:rPr lang="it-IT" sz="2400" dirty="0"/>
              <a:t>III.2) Ma, nel caso di cui all’art. 2 bis della l.241/90, non è possibile rinvenire i tratti caratteristici dell’istituto appena descritti, perché </a:t>
            </a:r>
            <a:r>
              <a:rPr lang="it-IT" sz="2400" u="sng" dirty="0"/>
              <a:t>l’indennizzo per il ritardo è previsto a fronte di una attività illegittima della PA, ossia in conseguenza alla violazione di un termine cogente</a:t>
            </a:r>
            <a:r>
              <a:rPr lang="it-IT" sz="2400" dirty="0"/>
              <a:t>.</a:t>
            </a:r>
          </a:p>
        </p:txBody>
      </p:sp>
    </p:spTree>
    <p:extLst>
      <p:ext uri="{BB962C8B-B14F-4D97-AF65-F5344CB8AC3E}">
        <p14:creationId xmlns:p14="http://schemas.microsoft.com/office/powerpoint/2010/main" val="34533566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36388988-DB0E-8A58-3EA4-1514171B030E}"/>
              </a:ext>
            </a:extLst>
          </p:cNvPr>
          <p:cNvSpPr txBox="1"/>
          <p:nvPr/>
        </p:nvSpPr>
        <p:spPr>
          <a:xfrm>
            <a:off x="1971040" y="612844"/>
            <a:ext cx="9326880" cy="5324535"/>
          </a:xfrm>
          <a:prstGeom prst="rect">
            <a:avLst/>
          </a:prstGeom>
          <a:noFill/>
        </p:spPr>
        <p:txBody>
          <a:bodyPr wrap="square" rtlCol="0">
            <a:spAutoFit/>
          </a:bodyPr>
          <a:lstStyle/>
          <a:p>
            <a:pPr algn="just"/>
            <a:r>
              <a:rPr lang="it-IT" sz="2000" dirty="0"/>
              <a:t>III.7) Attesa l’evidente unitarietà dell’area dell’illecito e dunque del presupposto oggettivo sia del risarcimento che dell’indennizzo da ritardo nella conclusione del procedimento amministrativo, deve perciò affermarsi </a:t>
            </a:r>
            <a:r>
              <a:rPr lang="it-IT" sz="2000" u="sng" dirty="0"/>
              <a:t>che l’art. 2 bis della l. 241/90 ritaglia, entro il perimetro del danno risarcibile, una fattispecie di liquidazione semplificata per i pregiudizi riconducibili alla lesione di interessi non patrimoniali</a:t>
            </a:r>
            <a:r>
              <a:rPr lang="it-IT" sz="2000" dirty="0"/>
              <a:t>. La norma ripartisce i mezzi di tutela riservando all’</a:t>
            </a:r>
            <a:r>
              <a:rPr lang="it-IT" sz="2000" u="sng" dirty="0"/>
              <a:t>azione di risarcimento del danno l’ordinario ristoro del pregiudizio patrimoniale </a:t>
            </a:r>
            <a:r>
              <a:rPr lang="it-IT" sz="2000" dirty="0"/>
              <a:t>(o patrimonialmente valutabile) che l’interessato subisce dal ritardato beneficio dipendente dall’azione della PA (con conseguente onere della prova a carico del danneggiato sia del pregiudizio che del suo ammontare, della sua riferibilità al ritardo, e della sussistenza della colpa o del dolo dell’Amministrazione nel non aver provveduto nei termini dovuti) e demandando all’</a:t>
            </a:r>
            <a:r>
              <a:rPr lang="it-IT" sz="2000" u="sng" dirty="0"/>
              <a:t>indennizzo, strumento più agevole e di pronta liquidazione, la tutela della sfera non patrimoniale dell’interesse del richiedente (così che il danneggiato dovrà solo allegare il ritardo e la sussistenza dell’interesse leso)</a:t>
            </a:r>
            <a:r>
              <a:rPr lang="it-IT" sz="2000" dirty="0"/>
              <a:t>.</a:t>
            </a:r>
          </a:p>
        </p:txBody>
      </p:sp>
    </p:spTree>
    <p:extLst>
      <p:ext uri="{BB962C8B-B14F-4D97-AF65-F5344CB8AC3E}">
        <p14:creationId xmlns:p14="http://schemas.microsoft.com/office/powerpoint/2010/main" val="27903162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DA72C-FAE6-1B67-B5C9-24297EFA3433}"/>
            </a:ext>
          </a:extLst>
        </p:cNvPr>
        <p:cNvGrpSpPr/>
        <p:nvPr/>
      </p:nvGrpSpPr>
      <p:grpSpPr>
        <a:xfrm>
          <a:off x="0" y="0"/>
          <a:ext cx="0" cy="0"/>
          <a:chOff x="0" y="0"/>
          <a:chExt cx="0" cy="0"/>
        </a:xfrm>
      </p:grpSpPr>
      <p:sp>
        <p:nvSpPr>
          <p:cNvPr id="2" name="CasellaDiTesto 1">
            <a:extLst>
              <a:ext uri="{FF2B5EF4-FFF2-40B4-BE49-F238E27FC236}">
                <a16:creationId xmlns:a16="http://schemas.microsoft.com/office/drawing/2014/main" id="{4CCEDB1C-76AD-D5BA-E030-DBE1BA9DF5F3}"/>
              </a:ext>
            </a:extLst>
          </p:cNvPr>
          <p:cNvSpPr txBox="1"/>
          <p:nvPr/>
        </p:nvSpPr>
        <p:spPr>
          <a:xfrm>
            <a:off x="3383280" y="612844"/>
            <a:ext cx="7914640" cy="5632311"/>
          </a:xfrm>
          <a:prstGeom prst="rect">
            <a:avLst/>
          </a:prstGeom>
          <a:noFill/>
        </p:spPr>
        <p:txBody>
          <a:bodyPr wrap="square" rtlCol="0">
            <a:spAutoFit/>
          </a:bodyPr>
          <a:lstStyle/>
          <a:p>
            <a:pPr algn="just"/>
            <a:r>
              <a:rPr lang="it-IT" sz="2000" dirty="0"/>
              <a:t>IV) La natura compensativa (e non automatica) dell’indennizzo di cui all’art. 2 bis della l. 241/90 comporta altresì che la PA può invocare – a titolo di eccezione – la </a:t>
            </a:r>
            <a:r>
              <a:rPr lang="it-IT" sz="2000" u="sng" dirty="0"/>
              <a:t>sussistenza di cause di esclusione o di riduzione della responsabilità per violazione del termine di conclusione del procedimento </a:t>
            </a:r>
            <a:r>
              <a:rPr lang="it-IT" sz="2000" dirty="0"/>
              <a:t>(aventi natura oggettiva ex art. 1218 </a:t>
            </a:r>
            <a:r>
              <a:rPr lang="it-IT" sz="2000" dirty="0" err="1"/>
              <a:t>cod.civ</a:t>
            </a:r>
            <a:r>
              <a:rPr lang="it-IT" sz="2000" dirty="0"/>
              <a:t>., o comunque legate alla diligenza concretamente esigibile ex art. 1176 comma 2 </a:t>
            </a:r>
            <a:r>
              <a:rPr lang="it-IT" sz="2000" dirty="0" err="1"/>
              <a:t>cod.civ</a:t>
            </a:r>
            <a:r>
              <a:rPr lang="it-IT" sz="2000" dirty="0"/>
              <a:t>., a seconda dei casi, essendo tali norme applicabili anche alle obbligazioni pubbliche di “facere” come quella di concludere il procedimento amministrativo nei termini previsti) e giustifica altresì </a:t>
            </a:r>
            <a:r>
              <a:rPr lang="it-IT" sz="2000" u="sng" dirty="0"/>
              <a:t>l’esclusione o la riduzione dell’indennizzo stesso quando non risulti attivata da chi vi ha interesse una procedura sostitutiva </a:t>
            </a:r>
            <a:r>
              <a:rPr lang="it-IT" sz="2000" dirty="0"/>
              <a:t>(laddove quest’ultima sia esperibile), </a:t>
            </a:r>
            <a:r>
              <a:rPr lang="it-IT" sz="2000" u="sng" dirty="0"/>
              <a:t>o comunque un diverso rimedio sollecitatorio </a:t>
            </a:r>
            <a:r>
              <a:rPr lang="it-IT" sz="2000" dirty="0"/>
              <a:t>(ma non in applicazione diretta del comma 2 dell’art. 28 del DL 69/2013, che, come indicato, riguarda altra fattispecie, bensì del più generale principio di cui all’art. 1227 </a:t>
            </a:r>
            <a:r>
              <a:rPr lang="it-IT" sz="2000" dirty="0" err="1"/>
              <a:t>cod.civ</a:t>
            </a:r>
            <a:r>
              <a:rPr lang="it-IT" sz="2000" dirty="0"/>
              <a:t>.).</a:t>
            </a:r>
          </a:p>
        </p:txBody>
      </p:sp>
    </p:spTree>
    <p:extLst>
      <p:ext uri="{BB962C8B-B14F-4D97-AF65-F5344CB8AC3E}">
        <p14:creationId xmlns:p14="http://schemas.microsoft.com/office/powerpoint/2010/main" val="28982899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58BCAE-DE88-1345-6AD3-7A3CCF8ECF26}"/>
              </a:ext>
            </a:extLst>
          </p:cNvPr>
          <p:cNvSpPr>
            <a:spLocks noGrp="1"/>
          </p:cNvSpPr>
          <p:nvPr>
            <p:ph type="title"/>
          </p:nvPr>
        </p:nvSpPr>
        <p:spPr/>
        <p:txBody>
          <a:bodyPr>
            <a:normAutofit/>
          </a:bodyPr>
          <a:lstStyle/>
          <a:p>
            <a:r>
              <a:rPr lang="it-IT" dirty="0"/>
              <a:t>Spettanza del bene della vita</a:t>
            </a:r>
          </a:p>
        </p:txBody>
      </p:sp>
      <p:sp>
        <p:nvSpPr>
          <p:cNvPr id="3" name="Segnaposto contenuto 2">
            <a:extLst>
              <a:ext uri="{FF2B5EF4-FFF2-40B4-BE49-F238E27FC236}">
                <a16:creationId xmlns:a16="http://schemas.microsoft.com/office/drawing/2014/main" id="{9B4EACBA-6CD4-46F2-99AF-91C332A0F5E7}"/>
              </a:ext>
            </a:extLst>
          </p:cNvPr>
          <p:cNvSpPr>
            <a:spLocks noGrp="1"/>
          </p:cNvSpPr>
          <p:nvPr>
            <p:ph idx="1"/>
          </p:nvPr>
        </p:nvSpPr>
        <p:spPr>
          <a:xfrm>
            <a:off x="2589212" y="2133600"/>
            <a:ext cx="9043988" cy="4267200"/>
          </a:xfrm>
        </p:spPr>
        <p:txBody>
          <a:bodyPr>
            <a:normAutofit/>
          </a:bodyPr>
          <a:lstStyle/>
          <a:p>
            <a:pPr marL="0" indent="0" algn="just">
              <a:buNone/>
            </a:pPr>
            <a:r>
              <a:rPr lang="it-IT" sz="2400" b="1" dirty="0"/>
              <a:t>Sent. TAR Veneto, Sez. II, 09.01.2023, n. 19</a:t>
            </a:r>
          </a:p>
          <a:p>
            <a:pPr marL="0" indent="0" algn="just">
              <a:buNone/>
            </a:pPr>
            <a:r>
              <a:rPr lang="it-IT" sz="2400" dirty="0"/>
              <a:t>Neppure l’entrata in vigore dell’art. 2 bis della legge 241/1990 ha elevato a bene della vita l’interesse procedimentale al rispetto dei termini dell’azione amministrativa, avulso da ogni riferimento alla </a:t>
            </a:r>
            <a:r>
              <a:rPr lang="it-IT" sz="2400" u="sng" dirty="0"/>
              <a:t>spettanza dell’interesse sostanziale</a:t>
            </a:r>
            <a:r>
              <a:rPr lang="it-IT" sz="2400" dirty="0"/>
              <a:t>, non potendo lo stesso essere suscettibile di autonoma protezione attraverso il risarcimento del danno. (Cons. Stato, Sez. IV, 12 luglio 2018, n. 4260; T.A.R. Sicilia, Palermo, Sez. III, 16 ottobre 2018, n. 2113; T.A.R. Campania, Napoli, Sez. II, 22 marzo 2022, n.1903).</a:t>
            </a:r>
          </a:p>
        </p:txBody>
      </p:sp>
    </p:spTree>
    <p:extLst>
      <p:ext uri="{BB962C8B-B14F-4D97-AF65-F5344CB8AC3E}">
        <p14:creationId xmlns:p14="http://schemas.microsoft.com/office/powerpoint/2010/main" val="2825773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3B68FA-45DE-4E3E-35C5-365C2132FC9C}"/>
              </a:ext>
            </a:extLst>
          </p:cNvPr>
          <p:cNvSpPr>
            <a:spLocks noGrp="1"/>
          </p:cNvSpPr>
          <p:nvPr>
            <p:ph type="title"/>
          </p:nvPr>
        </p:nvSpPr>
        <p:spPr/>
        <p:txBody>
          <a:bodyPr/>
          <a:lstStyle/>
          <a:p>
            <a:r>
              <a:rPr lang="it-IT" dirty="0"/>
              <a:t>Che cosa chiedere?</a:t>
            </a:r>
          </a:p>
        </p:txBody>
      </p:sp>
      <p:sp>
        <p:nvSpPr>
          <p:cNvPr id="3" name="Segnaposto contenuto 2">
            <a:extLst>
              <a:ext uri="{FF2B5EF4-FFF2-40B4-BE49-F238E27FC236}">
                <a16:creationId xmlns:a16="http://schemas.microsoft.com/office/drawing/2014/main" id="{0B836CEE-3C41-2BA2-1474-9ED6D3479B56}"/>
              </a:ext>
            </a:extLst>
          </p:cNvPr>
          <p:cNvSpPr>
            <a:spLocks noGrp="1"/>
          </p:cNvSpPr>
          <p:nvPr>
            <p:ph idx="1"/>
          </p:nvPr>
        </p:nvSpPr>
        <p:spPr>
          <a:xfrm>
            <a:off x="2589212" y="1625600"/>
            <a:ext cx="8915400" cy="5049520"/>
          </a:xfrm>
        </p:spPr>
        <p:txBody>
          <a:bodyPr>
            <a:normAutofit/>
          </a:bodyPr>
          <a:lstStyle/>
          <a:p>
            <a:r>
              <a:rPr lang="it-IT" sz="2800" dirty="0"/>
              <a:t>RIMEDI INTERINALI</a:t>
            </a:r>
          </a:p>
          <a:p>
            <a:pPr lvl="1"/>
            <a:r>
              <a:rPr lang="it-IT" sz="2400" dirty="0"/>
              <a:t>Sospensione dell’efficacia dei provvedimenti impugnati</a:t>
            </a:r>
          </a:p>
          <a:p>
            <a:pPr lvl="1"/>
            <a:r>
              <a:rPr lang="it-IT" sz="2400" i="1" dirty="0" err="1"/>
              <a:t>Remand</a:t>
            </a:r>
            <a:r>
              <a:rPr lang="it-IT" sz="2400" dirty="0"/>
              <a:t> cautelare</a:t>
            </a:r>
          </a:p>
          <a:p>
            <a:pPr lvl="1"/>
            <a:r>
              <a:rPr lang="it-IT" sz="2400" dirty="0"/>
              <a:t>Condanna al pagamento di una somma di denaro, se del caso previa cauzione</a:t>
            </a:r>
          </a:p>
          <a:p>
            <a:r>
              <a:rPr lang="it-IT" sz="2800" dirty="0"/>
              <a:t>RIMEDI ACCELERATORI</a:t>
            </a:r>
          </a:p>
          <a:p>
            <a:pPr lvl="1"/>
            <a:r>
              <a:rPr lang="it-IT" sz="2400" dirty="0"/>
              <a:t>Celere fissazione dell’udienza di merito</a:t>
            </a:r>
          </a:p>
          <a:p>
            <a:pPr lvl="1"/>
            <a:r>
              <a:rPr lang="it-IT" sz="2400" dirty="0"/>
              <a:t>Decisione in forma semplificata, cd. rito veneziano</a:t>
            </a:r>
          </a:p>
        </p:txBody>
      </p:sp>
    </p:spTree>
    <p:extLst>
      <p:ext uri="{BB962C8B-B14F-4D97-AF65-F5344CB8AC3E}">
        <p14:creationId xmlns:p14="http://schemas.microsoft.com/office/powerpoint/2010/main" val="24633443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L'eventuale cauzione</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2133600"/>
            <a:ext cx="8915400" cy="4460240"/>
          </a:xfrm>
        </p:spPr>
        <p:txBody>
          <a:bodyPr>
            <a:normAutofit lnSpcReduction="10000"/>
          </a:bodyPr>
          <a:lstStyle/>
          <a:p>
            <a:pPr marL="36900" indent="0" algn="just">
              <a:buNone/>
            </a:pPr>
            <a:r>
              <a:rPr lang="it-IT" sz="2400" b="1" dirty="0"/>
              <a:t>Art. 55, co. 2 </a:t>
            </a:r>
            <a:r>
              <a:rPr lang="it-IT" sz="2400" b="1" dirty="0" err="1"/>
              <a:t>c.p.a</a:t>
            </a:r>
            <a:r>
              <a:rPr lang="it-IT" sz="2400" b="1" dirty="0"/>
              <a:t>.</a:t>
            </a:r>
          </a:p>
          <a:p>
            <a:pPr marL="36900" indent="0" algn="just">
              <a:buNone/>
            </a:pPr>
            <a:r>
              <a:rPr lang="it-IT" sz="2400" dirty="0"/>
              <a:t>Qualora dalla decisione sulla domanda cautelare derivino effetti irreversibili, il collegio può disporre la prestazione di una </a:t>
            </a:r>
            <a:r>
              <a:rPr lang="it-IT" sz="2400" b="1" dirty="0">
                <a:solidFill>
                  <a:srgbClr val="00B0F0"/>
                </a:solidFill>
              </a:rPr>
              <a:t>cauzione</a:t>
            </a:r>
            <a:r>
              <a:rPr lang="it-IT" sz="2400" dirty="0"/>
              <a:t>, anche mediante fideiussione, cui subordinare la concessione o il diniego della misura cautelare. La concessione o il diniego della misura cautelare non può essere subordinata a cauzione quando la domanda cautelare attenga a </a:t>
            </a:r>
            <a:r>
              <a:rPr lang="it-IT" sz="2400" b="1" dirty="0">
                <a:solidFill>
                  <a:srgbClr val="00B0F0"/>
                </a:solidFill>
              </a:rPr>
              <a:t>diritti fondamentali della persona o ad altri beni di primario rilievo costituzionale</a:t>
            </a:r>
            <a:r>
              <a:rPr lang="it-IT" sz="2400" dirty="0"/>
              <a:t>. Il provvedimento che impone la cauzione ne indica l'oggetto, il modo di prestarla e il termine entro cui la prestazione va eseguita.</a:t>
            </a:r>
          </a:p>
        </p:txBody>
      </p:sp>
    </p:spTree>
    <p:extLst>
      <p:ext uri="{BB962C8B-B14F-4D97-AF65-F5344CB8AC3E}">
        <p14:creationId xmlns:p14="http://schemas.microsoft.com/office/powerpoint/2010/main" val="608043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40D415-356E-08BC-C7B8-4310BF69CF3F}"/>
              </a:ext>
            </a:extLst>
          </p:cNvPr>
          <p:cNvSpPr>
            <a:spLocks noGrp="1"/>
          </p:cNvSpPr>
          <p:nvPr>
            <p:ph type="title"/>
          </p:nvPr>
        </p:nvSpPr>
        <p:spPr>
          <a:xfrm>
            <a:off x="2592925" y="624110"/>
            <a:ext cx="9202835" cy="1280890"/>
          </a:xfrm>
        </p:spPr>
        <p:txBody>
          <a:bodyPr/>
          <a:lstStyle/>
          <a:p>
            <a:r>
              <a:rPr lang="it-IT" dirty="0"/>
              <a:t>Quando presentare l'istanza cautelare?</a:t>
            </a:r>
          </a:p>
        </p:txBody>
      </p:sp>
      <p:sp>
        <p:nvSpPr>
          <p:cNvPr id="3" name="Segnaposto contenuto 2">
            <a:extLst>
              <a:ext uri="{FF2B5EF4-FFF2-40B4-BE49-F238E27FC236}">
                <a16:creationId xmlns:a16="http://schemas.microsoft.com/office/drawing/2014/main" id="{D3148E23-7838-307F-58A7-2C25964CC30E}"/>
              </a:ext>
            </a:extLst>
          </p:cNvPr>
          <p:cNvSpPr>
            <a:spLocks noGrp="1"/>
          </p:cNvSpPr>
          <p:nvPr>
            <p:ph idx="1"/>
          </p:nvPr>
        </p:nvSpPr>
        <p:spPr>
          <a:xfrm>
            <a:off x="913795" y="2174240"/>
            <a:ext cx="10353762" cy="4531360"/>
          </a:xfrm>
        </p:spPr>
        <p:txBody>
          <a:bodyPr>
            <a:normAutofit/>
          </a:bodyPr>
          <a:lstStyle/>
          <a:p>
            <a:r>
              <a:rPr lang="it-IT" sz="2800" dirty="0"/>
              <a:t>Con il ricorso di merito o con distinto ricorso notificato alle altre parti (art. 55, co. 3 </a:t>
            </a:r>
            <a:r>
              <a:rPr lang="it-IT" sz="2800" dirty="0" err="1"/>
              <a:t>c.p.a</a:t>
            </a:r>
            <a:r>
              <a:rPr lang="it-IT" sz="2800" dirty="0"/>
              <a:t>.)</a:t>
            </a:r>
          </a:p>
          <a:p>
            <a:r>
              <a:rPr lang="it-IT" sz="2800" dirty="0"/>
              <a:t>Improcedibile finché non è presentata l'istanza di fissazione dell'udienza di merito, salvo che essa debba essere fissata d'ufficio (art. 55, co. 4 </a:t>
            </a:r>
            <a:r>
              <a:rPr lang="it-IT" sz="2800" dirty="0" err="1"/>
              <a:t>c.p.a</a:t>
            </a:r>
            <a:r>
              <a:rPr lang="it-IT" sz="2800" dirty="0"/>
              <a:t>.)</a:t>
            </a:r>
          </a:p>
          <a:p>
            <a:endParaRPr lang="it-IT" sz="2400" i="1" dirty="0"/>
          </a:p>
        </p:txBody>
      </p:sp>
    </p:spTree>
    <p:extLst>
      <p:ext uri="{BB962C8B-B14F-4D97-AF65-F5344CB8AC3E}">
        <p14:creationId xmlns:p14="http://schemas.microsoft.com/office/powerpoint/2010/main" val="3046719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19B5D0-785C-2877-59D2-B77D34183C3F}"/>
              </a:ext>
            </a:extLst>
          </p:cNvPr>
          <p:cNvSpPr>
            <a:spLocks noGrp="1"/>
          </p:cNvSpPr>
          <p:nvPr>
            <p:ph type="title"/>
          </p:nvPr>
        </p:nvSpPr>
        <p:spPr/>
        <p:txBody>
          <a:bodyPr/>
          <a:lstStyle/>
          <a:p>
            <a:r>
              <a:rPr lang="it-IT" dirty="0"/>
              <a:t>I tempi del procedimento cautelare</a:t>
            </a:r>
          </a:p>
        </p:txBody>
      </p:sp>
      <p:graphicFrame>
        <p:nvGraphicFramePr>
          <p:cNvPr id="4" name="Segnaposto contenuto 3">
            <a:extLst>
              <a:ext uri="{FF2B5EF4-FFF2-40B4-BE49-F238E27FC236}">
                <a16:creationId xmlns:a16="http://schemas.microsoft.com/office/drawing/2014/main" id="{4C166FFC-F888-824F-566D-8689DF70B2A8}"/>
              </a:ext>
            </a:extLst>
          </p:cNvPr>
          <p:cNvGraphicFramePr>
            <a:graphicFrameLocks noGrp="1"/>
          </p:cNvGraphicFramePr>
          <p:nvPr>
            <p:ph idx="1"/>
            <p:extLst>
              <p:ext uri="{D42A27DB-BD31-4B8C-83A1-F6EECF244321}">
                <p14:modId xmlns:p14="http://schemas.microsoft.com/office/powerpoint/2010/main" val="3850194905"/>
              </p:ext>
            </p:extLst>
          </p:nvPr>
        </p:nvGraphicFramePr>
        <p:xfrm>
          <a:off x="1869440" y="335280"/>
          <a:ext cx="10200640" cy="6410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8209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B0AEEF-1E80-07FB-59E6-6DCDCF440064}"/>
              </a:ext>
            </a:extLst>
          </p:cNvPr>
          <p:cNvSpPr>
            <a:spLocks noGrp="1"/>
          </p:cNvSpPr>
          <p:nvPr>
            <p:ph type="title"/>
          </p:nvPr>
        </p:nvSpPr>
        <p:spPr/>
        <p:txBody>
          <a:bodyPr/>
          <a:lstStyle/>
          <a:p>
            <a:r>
              <a:rPr lang="it-IT" dirty="0"/>
              <a:t>La celere fissazione dell’udienza di merito</a:t>
            </a:r>
          </a:p>
        </p:txBody>
      </p:sp>
      <p:sp>
        <p:nvSpPr>
          <p:cNvPr id="3" name="Segnaposto contenuto 2">
            <a:extLst>
              <a:ext uri="{FF2B5EF4-FFF2-40B4-BE49-F238E27FC236}">
                <a16:creationId xmlns:a16="http://schemas.microsoft.com/office/drawing/2014/main" id="{01758AAC-8C87-D74F-4245-B6DA77EDE0C5}"/>
              </a:ext>
            </a:extLst>
          </p:cNvPr>
          <p:cNvSpPr>
            <a:spLocks noGrp="1"/>
          </p:cNvSpPr>
          <p:nvPr>
            <p:ph idx="1"/>
          </p:nvPr>
        </p:nvSpPr>
        <p:spPr>
          <a:xfrm>
            <a:off x="2589212" y="2133600"/>
            <a:ext cx="8915400" cy="4460240"/>
          </a:xfrm>
        </p:spPr>
        <p:txBody>
          <a:bodyPr>
            <a:normAutofit/>
          </a:bodyPr>
          <a:lstStyle/>
          <a:p>
            <a:pPr marL="36900" indent="0" algn="just">
              <a:buNone/>
            </a:pPr>
            <a:r>
              <a:rPr lang="it-IT" sz="2400" b="1" dirty="0"/>
              <a:t>Art. 55, co. 10, I periodo </a:t>
            </a:r>
            <a:r>
              <a:rPr lang="it-IT" sz="2400" b="1" dirty="0" err="1"/>
              <a:t>c.p.a</a:t>
            </a:r>
            <a:r>
              <a:rPr lang="it-IT" sz="2400" b="1" dirty="0"/>
              <a:t>.</a:t>
            </a:r>
          </a:p>
          <a:p>
            <a:pPr marL="36900" indent="0" algn="just">
              <a:buNone/>
            </a:pPr>
            <a:r>
              <a:rPr lang="it-IT" sz="2400" dirty="0"/>
              <a:t>Il tribunale amministrativo regionale, in sede cautelare, se ritiene che le esigenze del ricorrente siano apprezzabili favorevolmente e tutelabili adeguatamente con la </a:t>
            </a:r>
            <a:r>
              <a:rPr lang="it-IT" sz="2400" b="1" dirty="0">
                <a:solidFill>
                  <a:srgbClr val="00B0F0"/>
                </a:solidFill>
              </a:rPr>
              <a:t>sollecita definizione del giudizio nel merito</a:t>
            </a:r>
            <a:r>
              <a:rPr lang="it-IT" sz="2400" dirty="0"/>
              <a:t>, fissa con ordinanza collegiale la data della discussione del ricorso nel merito.</a:t>
            </a:r>
          </a:p>
        </p:txBody>
      </p:sp>
    </p:spTree>
    <p:extLst>
      <p:ext uri="{BB962C8B-B14F-4D97-AF65-F5344CB8AC3E}">
        <p14:creationId xmlns:p14="http://schemas.microsoft.com/office/powerpoint/2010/main" val="2530063008"/>
      </p:ext>
    </p:extLst>
  </p:cSld>
  <p:clrMapOvr>
    <a:masterClrMapping/>
  </p:clrMapOvr>
</p:sld>
</file>

<file path=ppt/theme/theme1.xml><?xml version="1.0" encoding="utf-8"?>
<a:theme xmlns:a="http://schemas.openxmlformats.org/drawingml/2006/main" name="Filo">
  <a:themeElements>
    <a:clrScheme name="Filo">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Filo">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ilo">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74</TotalTime>
  <Words>5186</Words>
  <Application>Microsoft Office PowerPoint</Application>
  <PresentationFormat>Widescreen</PresentationFormat>
  <Paragraphs>198</Paragraphs>
  <Slides>46</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46</vt:i4>
      </vt:variant>
    </vt:vector>
  </HeadingPairs>
  <TitlesOfParts>
    <vt:vector size="52" baseType="lpstr">
      <vt:lpstr>Arial</vt:lpstr>
      <vt:lpstr>Calibri</vt:lpstr>
      <vt:lpstr>Century Gothic</vt:lpstr>
      <vt:lpstr>Wingdings</vt:lpstr>
      <vt:lpstr>Wingdings 3</vt:lpstr>
      <vt:lpstr>Filo</vt:lpstr>
      <vt:lpstr>Il ricorso innanzi al G.A.: istanza cautelare; domanda di risarcimento</vt:lpstr>
      <vt:lpstr>IL PROCEDIMENTO CAUTELARE</vt:lpstr>
      <vt:lpstr>Quanta urgenza?</vt:lpstr>
      <vt:lpstr>I presupposti</vt:lpstr>
      <vt:lpstr>Che cosa chiedere?</vt:lpstr>
      <vt:lpstr>L'eventuale cauzione</vt:lpstr>
      <vt:lpstr>Quando presentare l'istanza cautelare?</vt:lpstr>
      <vt:lpstr>I tempi del procedimento cautelare</vt:lpstr>
      <vt:lpstr>La celere fissazione dell’udienza di merito</vt:lpstr>
      <vt:lpstr>La questione della competenza</vt:lpstr>
      <vt:lpstr>La tutela monocratica (art. 56 c.p.a.)</vt:lpstr>
      <vt:lpstr>(Segue)</vt:lpstr>
      <vt:lpstr>Il rigetto dell’istanza cautelare monocratica è appellabile?</vt:lpstr>
      <vt:lpstr>Spese del procedimento cautelare</vt:lpstr>
      <vt:lpstr>Revoca o modifica delle misure cautelari concesse (art. 58 c.p.a.)</vt:lpstr>
      <vt:lpstr>Esecuzione delle misure cautelari (art. 59 c.p.a.)</vt:lpstr>
      <vt:lpstr>Il cd. rito veneziano (art. 60 c.p.a.)</vt:lpstr>
      <vt:lpstr>Misure cautelari ante causam (art. 61 c.p.a.)</vt:lpstr>
      <vt:lpstr>(Segue)</vt:lpstr>
      <vt:lpstr>L’appello cautelare (art. 62 c.p.a.)</vt:lpstr>
      <vt:lpstr>(Segue)</vt:lpstr>
      <vt:lpstr>La tutela cautelare nel ricorso straordinario al Capo dello Stato</vt:lpstr>
      <vt:lpstr>LA DOMANDA RISARCITORIA INNANZI AL G.A.</vt:lpstr>
      <vt:lpstr>L’azione amministrativa</vt:lpstr>
      <vt:lpstr>Attività iure imperii</vt:lpstr>
      <vt:lpstr>La lesione di un interesse legittimo da parte della P.A. è risarcibile?</vt:lpstr>
      <vt:lpstr>Sent. Cass., SS.UU., n. 500/1999</vt:lpstr>
      <vt:lpstr>Requisiti dell’art. 2043 c.c.</vt:lpstr>
      <vt:lpstr>Colpevolezza della P.A.</vt:lpstr>
      <vt:lpstr>Responsabilità extracontrattuale</vt:lpstr>
      <vt:lpstr>Giurisdizione</vt:lpstr>
      <vt:lpstr>Poteri del G.A.</vt:lpstr>
      <vt:lpstr>Termine di decadenza</vt:lpstr>
      <vt:lpstr>La pregiudiziale amministrativa: postulata, negata e … riaffiorata</vt:lpstr>
      <vt:lpstr>(Segue)</vt:lpstr>
      <vt:lpstr>Il danno da annullamento del provvedimento favorevole</vt:lpstr>
      <vt:lpstr>(Segue)</vt:lpstr>
      <vt:lpstr>(Segue)</vt:lpstr>
      <vt:lpstr>Il danno da ritardo</vt:lpstr>
      <vt:lpstr>Termine di decadenza</vt:lpstr>
      <vt:lpstr>Requisiti del danno da ritardo</vt:lpstr>
      <vt:lpstr>Il danno da mero ritardo</vt:lpstr>
      <vt:lpstr>Perché indennizzo?</vt:lpstr>
      <vt:lpstr>Presentazione standard di PowerPoint</vt:lpstr>
      <vt:lpstr>Presentazione standard di PowerPoint</vt:lpstr>
      <vt:lpstr>Spettanza del bene della vita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Alberto Antico</dc:creator>
  <cp:lastModifiedBy>Alberto Antico</cp:lastModifiedBy>
  <cp:revision>15</cp:revision>
  <dcterms:created xsi:type="dcterms:W3CDTF">2024-09-19T15:21:38Z</dcterms:created>
  <dcterms:modified xsi:type="dcterms:W3CDTF">2024-09-24T13:32:03Z</dcterms:modified>
</cp:coreProperties>
</file>