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6" r:id="rId2"/>
    <p:sldId id="274" r:id="rId3"/>
    <p:sldId id="257" r:id="rId4"/>
    <p:sldId id="258" r:id="rId5"/>
    <p:sldId id="275" r:id="rId6"/>
    <p:sldId id="276" r:id="rId7"/>
    <p:sldId id="277" r:id="rId8"/>
    <p:sldId id="278" r:id="rId9"/>
    <p:sldId id="273" r:id="rId1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3C0F9C0-FD9B-44CA-B6C6-7AFECFE70E4B}"/>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CA5123AF-CB4C-4AD7-A6E0-2020E5AEBF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6AE5B95E-2D69-4EE4-8EE9-5FF7071DD67C}"/>
              </a:ext>
            </a:extLst>
          </p:cNvPr>
          <p:cNvSpPr>
            <a:spLocks noGrp="1"/>
          </p:cNvSpPr>
          <p:nvPr>
            <p:ph type="dt" sz="half" idx="10"/>
          </p:nvPr>
        </p:nvSpPr>
        <p:spPr/>
        <p:txBody>
          <a:bodyPr/>
          <a:lstStyle/>
          <a:p>
            <a:fld id="{F73BA77A-069B-4783-BBAE-0B4E89C5F6B2}" type="datetimeFigureOut">
              <a:rPr lang="it-IT" smtClean="0"/>
              <a:t>14/10/2024</a:t>
            </a:fld>
            <a:endParaRPr lang="it-IT"/>
          </a:p>
        </p:txBody>
      </p:sp>
      <p:sp>
        <p:nvSpPr>
          <p:cNvPr id="5" name="Segnaposto piè di pagina 4">
            <a:extLst>
              <a:ext uri="{FF2B5EF4-FFF2-40B4-BE49-F238E27FC236}">
                <a16:creationId xmlns:a16="http://schemas.microsoft.com/office/drawing/2014/main" id="{CC36A269-EEB6-427D-9986-BFE5C555521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9518F66-F897-43DE-B408-74864C37B5EC}"/>
              </a:ext>
            </a:extLst>
          </p:cNvPr>
          <p:cNvSpPr>
            <a:spLocks noGrp="1"/>
          </p:cNvSpPr>
          <p:nvPr>
            <p:ph type="sldNum" sz="quarter" idx="12"/>
          </p:nvPr>
        </p:nvSpPr>
        <p:spPr/>
        <p:txBody>
          <a:bodyPr/>
          <a:lstStyle/>
          <a:p>
            <a:fld id="{4918404E-63FD-4526-8BD7-3CD187955EA7}" type="slidenum">
              <a:rPr lang="it-IT" smtClean="0"/>
              <a:t>‹N›</a:t>
            </a:fld>
            <a:endParaRPr lang="it-IT"/>
          </a:p>
        </p:txBody>
      </p:sp>
    </p:spTree>
    <p:extLst>
      <p:ext uri="{BB962C8B-B14F-4D97-AF65-F5344CB8AC3E}">
        <p14:creationId xmlns:p14="http://schemas.microsoft.com/office/powerpoint/2010/main" val="3192838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045D4E-13A0-4602-80AA-F15B6BBE071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E47B85C-B266-4B16-BA28-23ED6AA46941}"/>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C58834B-3435-45E2-AF75-8DE748D0A92A}"/>
              </a:ext>
            </a:extLst>
          </p:cNvPr>
          <p:cNvSpPr>
            <a:spLocks noGrp="1"/>
          </p:cNvSpPr>
          <p:nvPr>
            <p:ph type="dt" sz="half" idx="10"/>
          </p:nvPr>
        </p:nvSpPr>
        <p:spPr/>
        <p:txBody>
          <a:bodyPr/>
          <a:lstStyle/>
          <a:p>
            <a:fld id="{F73BA77A-069B-4783-BBAE-0B4E89C5F6B2}" type="datetimeFigureOut">
              <a:rPr lang="it-IT" smtClean="0"/>
              <a:t>14/10/2024</a:t>
            </a:fld>
            <a:endParaRPr lang="it-IT"/>
          </a:p>
        </p:txBody>
      </p:sp>
      <p:sp>
        <p:nvSpPr>
          <p:cNvPr id="5" name="Segnaposto piè di pagina 4">
            <a:extLst>
              <a:ext uri="{FF2B5EF4-FFF2-40B4-BE49-F238E27FC236}">
                <a16:creationId xmlns:a16="http://schemas.microsoft.com/office/drawing/2014/main" id="{3411F609-233E-4B70-BD12-694DF328F8F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589D807-3F66-46BD-954B-53CDCBD2E18C}"/>
              </a:ext>
            </a:extLst>
          </p:cNvPr>
          <p:cNvSpPr>
            <a:spLocks noGrp="1"/>
          </p:cNvSpPr>
          <p:nvPr>
            <p:ph type="sldNum" sz="quarter" idx="12"/>
          </p:nvPr>
        </p:nvSpPr>
        <p:spPr/>
        <p:txBody>
          <a:bodyPr/>
          <a:lstStyle/>
          <a:p>
            <a:fld id="{4918404E-63FD-4526-8BD7-3CD187955EA7}" type="slidenum">
              <a:rPr lang="it-IT" smtClean="0"/>
              <a:t>‹N›</a:t>
            </a:fld>
            <a:endParaRPr lang="it-IT"/>
          </a:p>
        </p:txBody>
      </p:sp>
    </p:spTree>
    <p:extLst>
      <p:ext uri="{BB962C8B-B14F-4D97-AF65-F5344CB8AC3E}">
        <p14:creationId xmlns:p14="http://schemas.microsoft.com/office/powerpoint/2010/main" val="2416074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2F8AC59-F2DE-4401-AD31-F0DA9AEE80DA}"/>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D0ECB89-70DB-4A46-BAD4-9B9D88312BBB}"/>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727BE09-B7EA-4266-887B-805F6FA06382}"/>
              </a:ext>
            </a:extLst>
          </p:cNvPr>
          <p:cNvSpPr>
            <a:spLocks noGrp="1"/>
          </p:cNvSpPr>
          <p:nvPr>
            <p:ph type="dt" sz="half" idx="10"/>
          </p:nvPr>
        </p:nvSpPr>
        <p:spPr/>
        <p:txBody>
          <a:bodyPr/>
          <a:lstStyle/>
          <a:p>
            <a:fld id="{F73BA77A-069B-4783-BBAE-0B4E89C5F6B2}" type="datetimeFigureOut">
              <a:rPr lang="it-IT" smtClean="0"/>
              <a:t>14/10/2024</a:t>
            </a:fld>
            <a:endParaRPr lang="it-IT"/>
          </a:p>
        </p:txBody>
      </p:sp>
      <p:sp>
        <p:nvSpPr>
          <p:cNvPr id="5" name="Segnaposto piè di pagina 4">
            <a:extLst>
              <a:ext uri="{FF2B5EF4-FFF2-40B4-BE49-F238E27FC236}">
                <a16:creationId xmlns:a16="http://schemas.microsoft.com/office/drawing/2014/main" id="{A697A50F-ED3D-4972-808D-190F0DCCFC8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BE56018-D077-422B-B381-8ABE29B211AA}"/>
              </a:ext>
            </a:extLst>
          </p:cNvPr>
          <p:cNvSpPr>
            <a:spLocks noGrp="1"/>
          </p:cNvSpPr>
          <p:nvPr>
            <p:ph type="sldNum" sz="quarter" idx="12"/>
          </p:nvPr>
        </p:nvSpPr>
        <p:spPr/>
        <p:txBody>
          <a:bodyPr/>
          <a:lstStyle/>
          <a:p>
            <a:fld id="{4918404E-63FD-4526-8BD7-3CD187955EA7}" type="slidenum">
              <a:rPr lang="it-IT" smtClean="0"/>
              <a:t>‹N›</a:t>
            </a:fld>
            <a:endParaRPr lang="it-IT"/>
          </a:p>
        </p:txBody>
      </p:sp>
    </p:spTree>
    <p:extLst>
      <p:ext uri="{BB962C8B-B14F-4D97-AF65-F5344CB8AC3E}">
        <p14:creationId xmlns:p14="http://schemas.microsoft.com/office/powerpoint/2010/main" val="4074545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C0655C-2583-4250-B047-BB58AFB7C660}"/>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33B5B61-51B4-46C7-B03E-984ED4628B1A}"/>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46D95F2-0487-48E9-BF40-FC0C28E84ACD}"/>
              </a:ext>
            </a:extLst>
          </p:cNvPr>
          <p:cNvSpPr>
            <a:spLocks noGrp="1"/>
          </p:cNvSpPr>
          <p:nvPr>
            <p:ph type="dt" sz="half" idx="10"/>
          </p:nvPr>
        </p:nvSpPr>
        <p:spPr/>
        <p:txBody>
          <a:bodyPr/>
          <a:lstStyle/>
          <a:p>
            <a:fld id="{F73BA77A-069B-4783-BBAE-0B4E89C5F6B2}" type="datetimeFigureOut">
              <a:rPr lang="it-IT" smtClean="0"/>
              <a:t>14/10/2024</a:t>
            </a:fld>
            <a:endParaRPr lang="it-IT"/>
          </a:p>
        </p:txBody>
      </p:sp>
      <p:sp>
        <p:nvSpPr>
          <p:cNvPr id="5" name="Segnaposto piè di pagina 4">
            <a:extLst>
              <a:ext uri="{FF2B5EF4-FFF2-40B4-BE49-F238E27FC236}">
                <a16:creationId xmlns:a16="http://schemas.microsoft.com/office/drawing/2014/main" id="{96EC6A4A-7863-4283-9BD9-049886BBFDB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690756A-DDC3-4A2A-8765-93FEE7B5C732}"/>
              </a:ext>
            </a:extLst>
          </p:cNvPr>
          <p:cNvSpPr>
            <a:spLocks noGrp="1"/>
          </p:cNvSpPr>
          <p:nvPr>
            <p:ph type="sldNum" sz="quarter" idx="12"/>
          </p:nvPr>
        </p:nvSpPr>
        <p:spPr/>
        <p:txBody>
          <a:bodyPr/>
          <a:lstStyle/>
          <a:p>
            <a:fld id="{4918404E-63FD-4526-8BD7-3CD187955EA7}" type="slidenum">
              <a:rPr lang="it-IT" smtClean="0"/>
              <a:t>‹N›</a:t>
            </a:fld>
            <a:endParaRPr lang="it-IT"/>
          </a:p>
        </p:txBody>
      </p:sp>
    </p:spTree>
    <p:extLst>
      <p:ext uri="{BB962C8B-B14F-4D97-AF65-F5344CB8AC3E}">
        <p14:creationId xmlns:p14="http://schemas.microsoft.com/office/powerpoint/2010/main" val="3053279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778DD57-2E3A-45E7-93E1-F8999DD566F9}"/>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E4634043-1227-45C9-B9EA-0C15B0D612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70D34EBF-7259-49DA-AF99-256B4EC76ADF}"/>
              </a:ext>
            </a:extLst>
          </p:cNvPr>
          <p:cNvSpPr>
            <a:spLocks noGrp="1"/>
          </p:cNvSpPr>
          <p:nvPr>
            <p:ph type="dt" sz="half" idx="10"/>
          </p:nvPr>
        </p:nvSpPr>
        <p:spPr/>
        <p:txBody>
          <a:bodyPr/>
          <a:lstStyle/>
          <a:p>
            <a:fld id="{F73BA77A-069B-4783-BBAE-0B4E89C5F6B2}" type="datetimeFigureOut">
              <a:rPr lang="it-IT" smtClean="0"/>
              <a:t>14/10/2024</a:t>
            </a:fld>
            <a:endParaRPr lang="it-IT"/>
          </a:p>
        </p:txBody>
      </p:sp>
      <p:sp>
        <p:nvSpPr>
          <p:cNvPr id="5" name="Segnaposto piè di pagina 4">
            <a:extLst>
              <a:ext uri="{FF2B5EF4-FFF2-40B4-BE49-F238E27FC236}">
                <a16:creationId xmlns:a16="http://schemas.microsoft.com/office/drawing/2014/main" id="{B35A41FD-A773-4591-ADD5-EA8D71DEEBB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13C464C-8D0D-412E-B88B-7BA5FFB779FA}"/>
              </a:ext>
            </a:extLst>
          </p:cNvPr>
          <p:cNvSpPr>
            <a:spLocks noGrp="1"/>
          </p:cNvSpPr>
          <p:nvPr>
            <p:ph type="sldNum" sz="quarter" idx="12"/>
          </p:nvPr>
        </p:nvSpPr>
        <p:spPr/>
        <p:txBody>
          <a:bodyPr/>
          <a:lstStyle/>
          <a:p>
            <a:fld id="{4918404E-63FD-4526-8BD7-3CD187955EA7}" type="slidenum">
              <a:rPr lang="it-IT" smtClean="0"/>
              <a:t>‹N›</a:t>
            </a:fld>
            <a:endParaRPr lang="it-IT"/>
          </a:p>
        </p:txBody>
      </p:sp>
    </p:spTree>
    <p:extLst>
      <p:ext uri="{BB962C8B-B14F-4D97-AF65-F5344CB8AC3E}">
        <p14:creationId xmlns:p14="http://schemas.microsoft.com/office/powerpoint/2010/main" val="2853633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49D225-3CE5-407E-9580-11CF4C2702E2}"/>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381B267-6AFF-413A-8370-D784F1819D1E}"/>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1797F664-DEF0-48BE-98C7-FFE31E092318}"/>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D6AD0912-93FD-46B7-BC20-9A8420302CB5}"/>
              </a:ext>
            </a:extLst>
          </p:cNvPr>
          <p:cNvSpPr>
            <a:spLocks noGrp="1"/>
          </p:cNvSpPr>
          <p:nvPr>
            <p:ph type="dt" sz="half" idx="10"/>
          </p:nvPr>
        </p:nvSpPr>
        <p:spPr/>
        <p:txBody>
          <a:bodyPr/>
          <a:lstStyle/>
          <a:p>
            <a:fld id="{F73BA77A-069B-4783-BBAE-0B4E89C5F6B2}" type="datetimeFigureOut">
              <a:rPr lang="it-IT" smtClean="0"/>
              <a:t>14/10/2024</a:t>
            </a:fld>
            <a:endParaRPr lang="it-IT"/>
          </a:p>
        </p:txBody>
      </p:sp>
      <p:sp>
        <p:nvSpPr>
          <p:cNvPr id="6" name="Segnaposto piè di pagina 5">
            <a:extLst>
              <a:ext uri="{FF2B5EF4-FFF2-40B4-BE49-F238E27FC236}">
                <a16:creationId xmlns:a16="http://schemas.microsoft.com/office/drawing/2014/main" id="{73402EA1-BFF3-4F2E-85C4-A64E59BE499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8FCF029-A719-4C78-B91D-F7C79AD8397D}"/>
              </a:ext>
            </a:extLst>
          </p:cNvPr>
          <p:cNvSpPr>
            <a:spLocks noGrp="1"/>
          </p:cNvSpPr>
          <p:nvPr>
            <p:ph type="sldNum" sz="quarter" idx="12"/>
          </p:nvPr>
        </p:nvSpPr>
        <p:spPr/>
        <p:txBody>
          <a:bodyPr/>
          <a:lstStyle/>
          <a:p>
            <a:fld id="{4918404E-63FD-4526-8BD7-3CD187955EA7}" type="slidenum">
              <a:rPr lang="it-IT" smtClean="0"/>
              <a:t>‹N›</a:t>
            </a:fld>
            <a:endParaRPr lang="it-IT"/>
          </a:p>
        </p:txBody>
      </p:sp>
    </p:spTree>
    <p:extLst>
      <p:ext uri="{BB962C8B-B14F-4D97-AF65-F5344CB8AC3E}">
        <p14:creationId xmlns:p14="http://schemas.microsoft.com/office/powerpoint/2010/main" val="3252174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4D4E1F-B46B-4EF3-88D2-D9547FC8AA05}"/>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D48163C-EC6D-489F-A9ED-847592F171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700A104E-5570-4D54-95AB-5F54A84E14AA}"/>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E64A568C-B620-4E50-8CEE-3C364C2F84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46CDFAB9-2766-46B7-AF9F-AB40FFA0E094}"/>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105D1EAF-F3BB-45A8-8139-D1279D5B80B1}"/>
              </a:ext>
            </a:extLst>
          </p:cNvPr>
          <p:cNvSpPr>
            <a:spLocks noGrp="1"/>
          </p:cNvSpPr>
          <p:nvPr>
            <p:ph type="dt" sz="half" idx="10"/>
          </p:nvPr>
        </p:nvSpPr>
        <p:spPr/>
        <p:txBody>
          <a:bodyPr/>
          <a:lstStyle/>
          <a:p>
            <a:fld id="{F73BA77A-069B-4783-BBAE-0B4E89C5F6B2}" type="datetimeFigureOut">
              <a:rPr lang="it-IT" smtClean="0"/>
              <a:t>14/10/2024</a:t>
            </a:fld>
            <a:endParaRPr lang="it-IT"/>
          </a:p>
        </p:txBody>
      </p:sp>
      <p:sp>
        <p:nvSpPr>
          <p:cNvPr id="8" name="Segnaposto piè di pagina 7">
            <a:extLst>
              <a:ext uri="{FF2B5EF4-FFF2-40B4-BE49-F238E27FC236}">
                <a16:creationId xmlns:a16="http://schemas.microsoft.com/office/drawing/2014/main" id="{108E7523-2B64-4E02-8DAE-B902B77A41A4}"/>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825B8CA-543D-45F3-A1ED-9CAA1DF7C698}"/>
              </a:ext>
            </a:extLst>
          </p:cNvPr>
          <p:cNvSpPr>
            <a:spLocks noGrp="1"/>
          </p:cNvSpPr>
          <p:nvPr>
            <p:ph type="sldNum" sz="quarter" idx="12"/>
          </p:nvPr>
        </p:nvSpPr>
        <p:spPr/>
        <p:txBody>
          <a:bodyPr/>
          <a:lstStyle/>
          <a:p>
            <a:fld id="{4918404E-63FD-4526-8BD7-3CD187955EA7}" type="slidenum">
              <a:rPr lang="it-IT" smtClean="0"/>
              <a:t>‹N›</a:t>
            </a:fld>
            <a:endParaRPr lang="it-IT"/>
          </a:p>
        </p:txBody>
      </p:sp>
    </p:spTree>
    <p:extLst>
      <p:ext uri="{BB962C8B-B14F-4D97-AF65-F5344CB8AC3E}">
        <p14:creationId xmlns:p14="http://schemas.microsoft.com/office/powerpoint/2010/main" val="612093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A346AB-8BD0-4CC2-92F2-E35436A0547F}"/>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20EB1372-6275-4F3F-B23B-35DF142C3A25}"/>
              </a:ext>
            </a:extLst>
          </p:cNvPr>
          <p:cNvSpPr>
            <a:spLocks noGrp="1"/>
          </p:cNvSpPr>
          <p:nvPr>
            <p:ph type="dt" sz="half" idx="10"/>
          </p:nvPr>
        </p:nvSpPr>
        <p:spPr/>
        <p:txBody>
          <a:bodyPr/>
          <a:lstStyle/>
          <a:p>
            <a:fld id="{F73BA77A-069B-4783-BBAE-0B4E89C5F6B2}" type="datetimeFigureOut">
              <a:rPr lang="it-IT" smtClean="0"/>
              <a:t>14/10/2024</a:t>
            </a:fld>
            <a:endParaRPr lang="it-IT"/>
          </a:p>
        </p:txBody>
      </p:sp>
      <p:sp>
        <p:nvSpPr>
          <p:cNvPr id="4" name="Segnaposto piè di pagina 3">
            <a:extLst>
              <a:ext uri="{FF2B5EF4-FFF2-40B4-BE49-F238E27FC236}">
                <a16:creationId xmlns:a16="http://schemas.microsoft.com/office/drawing/2014/main" id="{D8F365E0-17A6-4A6B-B6F4-F3B0392C4595}"/>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B7D6F6E0-9DAC-4CE8-9DF1-DE64AE6846FA}"/>
              </a:ext>
            </a:extLst>
          </p:cNvPr>
          <p:cNvSpPr>
            <a:spLocks noGrp="1"/>
          </p:cNvSpPr>
          <p:nvPr>
            <p:ph type="sldNum" sz="quarter" idx="12"/>
          </p:nvPr>
        </p:nvSpPr>
        <p:spPr/>
        <p:txBody>
          <a:bodyPr/>
          <a:lstStyle/>
          <a:p>
            <a:fld id="{4918404E-63FD-4526-8BD7-3CD187955EA7}" type="slidenum">
              <a:rPr lang="it-IT" smtClean="0"/>
              <a:t>‹N›</a:t>
            </a:fld>
            <a:endParaRPr lang="it-IT"/>
          </a:p>
        </p:txBody>
      </p:sp>
    </p:spTree>
    <p:extLst>
      <p:ext uri="{BB962C8B-B14F-4D97-AF65-F5344CB8AC3E}">
        <p14:creationId xmlns:p14="http://schemas.microsoft.com/office/powerpoint/2010/main" val="1907063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6D255EF-5DB3-4AB3-9558-886E27857B3A}"/>
              </a:ext>
            </a:extLst>
          </p:cNvPr>
          <p:cNvSpPr>
            <a:spLocks noGrp="1"/>
          </p:cNvSpPr>
          <p:nvPr>
            <p:ph type="dt" sz="half" idx="10"/>
          </p:nvPr>
        </p:nvSpPr>
        <p:spPr/>
        <p:txBody>
          <a:bodyPr/>
          <a:lstStyle/>
          <a:p>
            <a:fld id="{F73BA77A-069B-4783-BBAE-0B4E89C5F6B2}" type="datetimeFigureOut">
              <a:rPr lang="it-IT" smtClean="0"/>
              <a:t>14/10/2024</a:t>
            </a:fld>
            <a:endParaRPr lang="it-IT"/>
          </a:p>
        </p:txBody>
      </p:sp>
      <p:sp>
        <p:nvSpPr>
          <p:cNvPr id="3" name="Segnaposto piè di pagina 2">
            <a:extLst>
              <a:ext uri="{FF2B5EF4-FFF2-40B4-BE49-F238E27FC236}">
                <a16:creationId xmlns:a16="http://schemas.microsoft.com/office/drawing/2014/main" id="{40F8E14C-3766-4FEA-B7B8-468902EE65CA}"/>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DF4A340-38F0-4417-BA48-879CEB1590A3}"/>
              </a:ext>
            </a:extLst>
          </p:cNvPr>
          <p:cNvSpPr>
            <a:spLocks noGrp="1"/>
          </p:cNvSpPr>
          <p:nvPr>
            <p:ph type="sldNum" sz="quarter" idx="12"/>
          </p:nvPr>
        </p:nvSpPr>
        <p:spPr/>
        <p:txBody>
          <a:bodyPr/>
          <a:lstStyle/>
          <a:p>
            <a:fld id="{4918404E-63FD-4526-8BD7-3CD187955EA7}" type="slidenum">
              <a:rPr lang="it-IT" smtClean="0"/>
              <a:t>‹N›</a:t>
            </a:fld>
            <a:endParaRPr lang="it-IT"/>
          </a:p>
        </p:txBody>
      </p:sp>
    </p:spTree>
    <p:extLst>
      <p:ext uri="{BB962C8B-B14F-4D97-AF65-F5344CB8AC3E}">
        <p14:creationId xmlns:p14="http://schemas.microsoft.com/office/powerpoint/2010/main" val="3356380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0FB45D-91BA-4C2F-929C-D5D692F0DCE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E603C95-C605-417A-983B-7887B8F90B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3EC46E55-862B-4DC1-B11E-CD3A20E0A1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D255658-22E8-4021-8629-A7A8D7985DDE}"/>
              </a:ext>
            </a:extLst>
          </p:cNvPr>
          <p:cNvSpPr>
            <a:spLocks noGrp="1"/>
          </p:cNvSpPr>
          <p:nvPr>
            <p:ph type="dt" sz="half" idx="10"/>
          </p:nvPr>
        </p:nvSpPr>
        <p:spPr/>
        <p:txBody>
          <a:bodyPr/>
          <a:lstStyle/>
          <a:p>
            <a:fld id="{F73BA77A-069B-4783-BBAE-0B4E89C5F6B2}" type="datetimeFigureOut">
              <a:rPr lang="it-IT" smtClean="0"/>
              <a:t>14/10/2024</a:t>
            </a:fld>
            <a:endParaRPr lang="it-IT"/>
          </a:p>
        </p:txBody>
      </p:sp>
      <p:sp>
        <p:nvSpPr>
          <p:cNvPr id="6" name="Segnaposto piè di pagina 5">
            <a:extLst>
              <a:ext uri="{FF2B5EF4-FFF2-40B4-BE49-F238E27FC236}">
                <a16:creationId xmlns:a16="http://schemas.microsoft.com/office/drawing/2014/main" id="{9DF15EB0-F182-43CF-93B5-499F081D6C9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2E0C71E-2A4D-479B-8580-A6B4CAD43A58}"/>
              </a:ext>
            </a:extLst>
          </p:cNvPr>
          <p:cNvSpPr>
            <a:spLocks noGrp="1"/>
          </p:cNvSpPr>
          <p:nvPr>
            <p:ph type="sldNum" sz="quarter" idx="12"/>
          </p:nvPr>
        </p:nvSpPr>
        <p:spPr/>
        <p:txBody>
          <a:bodyPr/>
          <a:lstStyle/>
          <a:p>
            <a:fld id="{4918404E-63FD-4526-8BD7-3CD187955EA7}" type="slidenum">
              <a:rPr lang="it-IT" smtClean="0"/>
              <a:t>‹N›</a:t>
            </a:fld>
            <a:endParaRPr lang="it-IT"/>
          </a:p>
        </p:txBody>
      </p:sp>
    </p:spTree>
    <p:extLst>
      <p:ext uri="{BB962C8B-B14F-4D97-AF65-F5344CB8AC3E}">
        <p14:creationId xmlns:p14="http://schemas.microsoft.com/office/powerpoint/2010/main" val="42924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BC6A120-BCE3-4149-9519-6F63071E2F6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5DC29A89-92BE-4884-A4D5-D2F8A468A8C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1309DD6C-7277-4AD7-A82B-C0C8B5C10C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75E848BA-26F6-45AE-BBC5-6F1FAC7250FC}"/>
              </a:ext>
            </a:extLst>
          </p:cNvPr>
          <p:cNvSpPr>
            <a:spLocks noGrp="1"/>
          </p:cNvSpPr>
          <p:nvPr>
            <p:ph type="dt" sz="half" idx="10"/>
          </p:nvPr>
        </p:nvSpPr>
        <p:spPr/>
        <p:txBody>
          <a:bodyPr/>
          <a:lstStyle/>
          <a:p>
            <a:fld id="{F73BA77A-069B-4783-BBAE-0B4E89C5F6B2}" type="datetimeFigureOut">
              <a:rPr lang="it-IT" smtClean="0"/>
              <a:t>14/10/2024</a:t>
            </a:fld>
            <a:endParaRPr lang="it-IT"/>
          </a:p>
        </p:txBody>
      </p:sp>
      <p:sp>
        <p:nvSpPr>
          <p:cNvPr id="6" name="Segnaposto piè di pagina 5">
            <a:extLst>
              <a:ext uri="{FF2B5EF4-FFF2-40B4-BE49-F238E27FC236}">
                <a16:creationId xmlns:a16="http://schemas.microsoft.com/office/drawing/2014/main" id="{0D2C15D3-31FA-4F00-B286-560E0FD87D4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EBE947D-DD7B-4FCC-AF50-F9E7173201A5}"/>
              </a:ext>
            </a:extLst>
          </p:cNvPr>
          <p:cNvSpPr>
            <a:spLocks noGrp="1"/>
          </p:cNvSpPr>
          <p:nvPr>
            <p:ph type="sldNum" sz="quarter" idx="12"/>
          </p:nvPr>
        </p:nvSpPr>
        <p:spPr/>
        <p:txBody>
          <a:bodyPr/>
          <a:lstStyle/>
          <a:p>
            <a:fld id="{4918404E-63FD-4526-8BD7-3CD187955EA7}" type="slidenum">
              <a:rPr lang="it-IT" smtClean="0"/>
              <a:t>‹N›</a:t>
            </a:fld>
            <a:endParaRPr lang="it-IT"/>
          </a:p>
        </p:txBody>
      </p:sp>
    </p:spTree>
    <p:extLst>
      <p:ext uri="{BB962C8B-B14F-4D97-AF65-F5344CB8AC3E}">
        <p14:creationId xmlns:p14="http://schemas.microsoft.com/office/powerpoint/2010/main" val="2606751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29346532-24E7-4678-8906-C9BED683E1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D7C72E6-415F-4080-8886-5601283F01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119419E-6113-485B-BE5B-CDF6D9D975B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3BA77A-069B-4783-BBAE-0B4E89C5F6B2}" type="datetimeFigureOut">
              <a:rPr lang="it-IT" smtClean="0"/>
              <a:t>14/10/2024</a:t>
            </a:fld>
            <a:endParaRPr lang="it-IT"/>
          </a:p>
        </p:txBody>
      </p:sp>
      <p:sp>
        <p:nvSpPr>
          <p:cNvPr id="5" name="Segnaposto piè di pagina 4">
            <a:extLst>
              <a:ext uri="{FF2B5EF4-FFF2-40B4-BE49-F238E27FC236}">
                <a16:creationId xmlns:a16="http://schemas.microsoft.com/office/drawing/2014/main" id="{28FB52D0-36EB-4DD8-91C1-363E096862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CC6547EF-F6DC-4006-AA82-C2C9507307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18404E-63FD-4526-8BD7-3CD187955EA7}" type="slidenum">
              <a:rPr lang="it-IT" smtClean="0"/>
              <a:t>‹N›</a:t>
            </a:fld>
            <a:endParaRPr lang="it-IT"/>
          </a:p>
        </p:txBody>
      </p:sp>
    </p:spTree>
    <p:extLst>
      <p:ext uri="{BB962C8B-B14F-4D97-AF65-F5344CB8AC3E}">
        <p14:creationId xmlns:p14="http://schemas.microsoft.com/office/powerpoint/2010/main" val="3715345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E93811-A8FB-4738-91F2-CD54108BC631}"/>
              </a:ext>
            </a:extLst>
          </p:cNvPr>
          <p:cNvSpPr>
            <a:spLocks noGrp="1"/>
          </p:cNvSpPr>
          <p:nvPr>
            <p:ph type="ctrTitle"/>
          </p:nvPr>
        </p:nvSpPr>
        <p:spPr>
          <a:xfrm>
            <a:off x="1524000" y="490195"/>
            <a:ext cx="9144000" cy="1046374"/>
          </a:xfrm>
        </p:spPr>
        <p:txBody>
          <a:bodyPr>
            <a:normAutofit/>
          </a:bodyPr>
          <a:lstStyle/>
          <a:p>
            <a:r>
              <a:rPr lang="it-IT" altLang="it-IT" sz="2800" b="1" dirty="0">
                <a:latin typeface="+mn-lt"/>
                <a:cs typeface="Calibri" panose="020F0502020204030204" pitchFamily="34" charset="0"/>
              </a:rPr>
              <a:t>Art. </a:t>
            </a:r>
            <a:r>
              <a:rPr lang="it-IT" altLang="it-IT" sz="2800" b="1" dirty="0" bmk="">
                <a:latin typeface="+mn-lt"/>
                <a:cs typeface="Calibri" panose="020F0502020204030204" pitchFamily="34" charset="0"/>
              </a:rPr>
              <a:t>34</a:t>
            </a:r>
            <a:r>
              <a:rPr lang="it-IT" altLang="it-IT" sz="2800" b="1" dirty="0">
                <a:latin typeface="+mn-lt"/>
                <a:cs typeface="Calibri" panose="020F0502020204030204" pitchFamily="34" charset="0"/>
              </a:rPr>
              <a:t>. Sentenze di merito</a:t>
            </a:r>
            <a:br>
              <a:rPr lang="it-IT" altLang="it-IT" sz="2400" dirty="0">
                <a:latin typeface="+mn-lt"/>
              </a:rPr>
            </a:br>
            <a:endParaRPr lang="it-IT" sz="2400" dirty="0">
              <a:latin typeface="+mn-lt"/>
            </a:endParaRPr>
          </a:p>
        </p:txBody>
      </p:sp>
      <p:sp>
        <p:nvSpPr>
          <p:cNvPr id="4" name="Rectangle 1">
            <a:extLst>
              <a:ext uri="{FF2B5EF4-FFF2-40B4-BE49-F238E27FC236}">
                <a16:creationId xmlns:a16="http://schemas.microsoft.com/office/drawing/2014/main" id="{30457DF1-7397-4583-89DB-95F4FA1ADC32}"/>
              </a:ext>
            </a:extLst>
          </p:cNvPr>
          <p:cNvSpPr>
            <a:spLocks noGrp="1" noChangeArrowheads="1"/>
          </p:cNvSpPr>
          <p:nvPr>
            <p:ph type="subTitle" idx="1"/>
          </p:nvPr>
        </p:nvSpPr>
        <p:spPr bwMode="auto">
          <a:xfrm>
            <a:off x="518474" y="1999376"/>
            <a:ext cx="11378455" cy="4505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cs typeface="Calibri" panose="020F0502020204030204" pitchFamily="34" charset="0"/>
              </a:rPr>
              <a:t>1. In caso di accoglimento del ricorso il giudice, nei limiti della domanda:</a:t>
            </a:r>
            <a:endParaRPr kumimoji="0" lang="it-IT" altLang="it-IT" sz="1800" b="0" i="0" u="none" strike="noStrike" cap="none" normalizeH="0" baseline="0" dirty="0">
              <a:ln>
                <a:noFill/>
              </a:ln>
              <a:solidFill>
                <a:schemeClr val="tx1"/>
              </a:solidFill>
              <a:effectLst/>
            </a:endParaRPr>
          </a:p>
          <a:p>
            <a:pPr marL="342900" marR="0" lvl="0" indent="-342900" algn="l" defTabSz="914400" rtl="0" eaLnBrk="0" fontAlgn="base" latinLnBrk="0" hangingPunct="0">
              <a:lnSpc>
                <a:spcPct val="100000"/>
              </a:lnSpc>
              <a:spcBef>
                <a:spcPct val="0"/>
              </a:spcBef>
              <a:spcAft>
                <a:spcPct val="0"/>
              </a:spcAft>
              <a:buClrTx/>
              <a:buSzTx/>
              <a:buFontTx/>
              <a:buAutoNum type="alphaLcParenR"/>
              <a:tabLst/>
            </a:pPr>
            <a:r>
              <a:rPr kumimoji="0" lang="it-IT" altLang="it-IT" sz="1800" b="0" i="0" u="none" strike="noStrike" cap="none" normalizeH="0" baseline="0" dirty="0">
                <a:ln>
                  <a:noFill/>
                </a:ln>
                <a:solidFill>
                  <a:schemeClr val="tx1"/>
                </a:solidFill>
                <a:effectLst/>
                <a:cs typeface="Calibri" panose="020F0502020204030204" pitchFamily="34" charset="0"/>
              </a:rPr>
              <a:t>annulla in tutto o in parte il provvedimento impugnato;</a:t>
            </a:r>
          </a:p>
          <a:p>
            <a:pPr marL="342900" marR="0" lvl="0" indent="-342900" algn="l" defTabSz="914400" rtl="0" eaLnBrk="0" fontAlgn="base" latinLnBrk="0" hangingPunct="0">
              <a:lnSpc>
                <a:spcPct val="100000"/>
              </a:lnSpc>
              <a:spcBef>
                <a:spcPct val="0"/>
              </a:spcBef>
              <a:spcAft>
                <a:spcPct val="0"/>
              </a:spcAft>
              <a:buClrTx/>
              <a:buSzTx/>
              <a:buFontTx/>
              <a:buAutoNum type="alphaLcParenR"/>
              <a:tabLst/>
            </a:pPr>
            <a:endParaRPr kumimoji="0" lang="it-IT" altLang="it-IT"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cs typeface="Calibri" panose="020F0502020204030204" pitchFamily="34" charset="0"/>
              </a:rPr>
              <a:t>b) ordina all'amministrazione, rimasta inerte, di provvedere entro un termine;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cs typeface="Calibri" panose="020F0502020204030204" pitchFamily="34" charset="0"/>
              </a:rPr>
              <a:t>c) condanna al pagamento di una somma di denaro, anche a titolo di risarcimento del danno, all'adozione delle misure idonee a tutelare la situazione giuridica soggettiva dedotta in giudizio e dispone misure di risarcimento in forma specifica ai sensi dell’articolo 2058 del codice civile. L'azione di condanna al rilascio di un provvedimento richiesto è esercitata, nei limiti di cui all'articolo 31, comma 3, contestualmente all'azione di annullamento del provvedimento di diniego o all'azione avverso il silenzio;</a:t>
            </a:r>
          </a:p>
          <a:p>
            <a:pPr marL="0" marR="0" lvl="0" indent="0" algn="l" defTabSz="914400" rtl="0" eaLnBrk="0" fontAlgn="base" latinLnBrk="0" hangingPunct="0">
              <a:lnSpc>
                <a:spcPct val="100000"/>
              </a:lnSpc>
              <a:spcBef>
                <a:spcPct val="0"/>
              </a:spcBef>
              <a:spcAft>
                <a:spcPct val="0"/>
              </a:spcAft>
              <a:buClrTx/>
              <a:buSzTx/>
              <a:buFontTx/>
              <a:buNone/>
              <a:tabLst/>
            </a:pPr>
            <a:endParaRPr lang="it-IT" altLang="it-IT" sz="1800" dirty="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cs typeface="Calibri" panose="020F0502020204030204" pitchFamily="34" charset="0"/>
              </a:rPr>
              <a:t>d) nei casi di giurisdizione di merito, adotta un nuovo atto, ovvero modifica o riforma quello impugnato;</a:t>
            </a:r>
          </a:p>
          <a:p>
            <a:pPr marL="0" marR="0" lvl="0" indent="0" algn="l" defTabSz="914400" rtl="0" eaLnBrk="0" fontAlgn="base" latinLnBrk="0" hangingPunct="0">
              <a:lnSpc>
                <a:spcPct val="100000"/>
              </a:lnSpc>
              <a:spcBef>
                <a:spcPct val="0"/>
              </a:spcBef>
              <a:spcAft>
                <a:spcPct val="0"/>
              </a:spcAft>
              <a:buClrTx/>
              <a:buSzTx/>
              <a:buFontTx/>
              <a:buNone/>
              <a:tabLst/>
            </a:pPr>
            <a:endParaRPr lang="it-IT" altLang="it-IT" sz="1800" dirty="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0" i="0" u="none" strike="noStrike" cap="none" normalizeH="0" baseline="0" dirty="0">
                <a:ln>
                  <a:noFill/>
                </a:ln>
                <a:solidFill>
                  <a:schemeClr val="tx1"/>
                </a:solidFill>
                <a:effectLst/>
                <a:cs typeface="Calibri" panose="020F0502020204030204" pitchFamily="34" charset="0"/>
              </a:rPr>
              <a:t>e) dispone le misure idonee ad assicurare l'attuazione del giudicato e delle pronunce non sospese, compresa la nomina di un commissario ad acta, che può avvenire anche in sede di cognizione con effetto dalla scadenza di un termine assegnato per l'ottemperanza.</a:t>
            </a:r>
            <a:endParaRPr kumimoji="0" lang="it-IT" altLang="it-IT" sz="18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1084686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116B94-2381-F2D1-0049-CCCE2C76048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C3350AD-885E-E2F4-967E-CDA5CB50A2BF}"/>
              </a:ext>
            </a:extLst>
          </p:cNvPr>
          <p:cNvSpPr>
            <a:spLocks noGrp="1"/>
          </p:cNvSpPr>
          <p:nvPr>
            <p:ph type="ctrTitle"/>
          </p:nvPr>
        </p:nvSpPr>
        <p:spPr>
          <a:xfrm>
            <a:off x="1524000" y="785026"/>
            <a:ext cx="9144000" cy="1046374"/>
          </a:xfrm>
        </p:spPr>
        <p:txBody>
          <a:bodyPr>
            <a:normAutofit fontScale="90000"/>
          </a:bodyPr>
          <a:lstStyle/>
          <a:p>
            <a:pPr>
              <a:lnSpc>
                <a:spcPct val="150000"/>
              </a:lnSpc>
            </a:pPr>
            <a:br>
              <a:rPr lang="it-IT" altLang="it-IT" sz="2800" b="1" dirty="0">
                <a:latin typeface="+mn-lt"/>
                <a:cs typeface="Calibri" panose="020F0502020204030204" pitchFamily="34" charset="0"/>
              </a:rPr>
            </a:br>
            <a:r>
              <a:rPr lang="it-IT" altLang="it-IT" sz="2400" b="1" dirty="0">
                <a:latin typeface="+mn-lt"/>
                <a:cs typeface="Calibri" panose="020F0502020204030204" pitchFamily="34" charset="0"/>
              </a:rPr>
              <a:t>Art. 29 c.p.a.</a:t>
            </a:r>
            <a:br>
              <a:rPr lang="it-IT" altLang="it-IT" sz="2400" b="1" dirty="0">
                <a:latin typeface="+mn-lt"/>
                <a:cs typeface="Calibri" panose="020F0502020204030204" pitchFamily="34" charset="0"/>
              </a:rPr>
            </a:br>
            <a:r>
              <a:rPr lang="it-IT" altLang="it-IT" sz="2400" b="1" dirty="0">
                <a:latin typeface="+mn-lt"/>
                <a:cs typeface="Calibri" panose="020F0502020204030204" pitchFamily="34" charset="0"/>
              </a:rPr>
              <a:t>Azione di annullamento</a:t>
            </a:r>
            <a:br>
              <a:rPr lang="it-IT" altLang="it-IT" sz="2400" dirty="0">
                <a:latin typeface="+mn-lt"/>
              </a:rPr>
            </a:br>
            <a:endParaRPr lang="it-IT" sz="2400" dirty="0">
              <a:latin typeface="+mn-lt"/>
            </a:endParaRPr>
          </a:p>
        </p:txBody>
      </p:sp>
      <p:sp>
        <p:nvSpPr>
          <p:cNvPr id="4" name="Rectangle 1">
            <a:extLst>
              <a:ext uri="{FF2B5EF4-FFF2-40B4-BE49-F238E27FC236}">
                <a16:creationId xmlns:a16="http://schemas.microsoft.com/office/drawing/2014/main" id="{61C747E6-CFB7-DAD6-74D4-FCFE4BB5774C}"/>
              </a:ext>
            </a:extLst>
          </p:cNvPr>
          <p:cNvSpPr>
            <a:spLocks noGrp="1" noChangeArrowheads="1"/>
          </p:cNvSpPr>
          <p:nvPr>
            <p:ph type="subTitle" idx="1"/>
          </p:nvPr>
        </p:nvSpPr>
        <p:spPr bwMode="auto">
          <a:xfrm>
            <a:off x="740664" y="1831400"/>
            <a:ext cx="11156265" cy="196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l">
              <a:lnSpc>
                <a:spcPct val="150000"/>
              </a:lnSpc>
            </a:pPr>
            <a:r>
              <a:rPr lang="it-IT" sz="2800" b="0" i="0" dirty="0">
                <a:solidFill>
                  <a:srgbClr val="000000"/>
                </a:solidFill>
                <a:effectLst/>
                <a:latin typeface="Calibri" panose="020F0502020204030204" pitchFamily="34" charset="0"/>
              </a:rPr>
              <a:t>L'azione di annullamento per violazione di legge, incompetenza ed eccesso di potere si propone nel termine di decadenza di sessanta giorni.</a:t>
            </a:r>
            <a:endParaRPr lang="it-IT" sz="2800" b="0" i="0" dirty="0">
              <a:solidFill>
                <a:srgbClr val="000000"/>
              </a:solidFill>
              <a:effectLst/>
              <a:latin typeface="Times New Roman" panose="02020603050405020304"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0" lang="it-IT" altLang="it-IT" sz="28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558328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70DC4A-0BC6-4338-B0E2-6B0ADE96816C}"/>
              </a:ext>
            </a:extLst>
          </p:cNvPr>
          <p:cNvSpPr>
            <a:spLocks noGrp="1"/>
          </p:cNvSpPr>
          <p:nvPr>
            <p:ph type="title"/>
          </p:nvPr>
        </p:nvSpPr>
        <p:spPr>
          <a:xfrm>
            <a:off x="838200" y="107311"/>
            <a:ext cx="10582656" cy="816233"/>
          </a:xfrm>
        </p:spPr>
        <p:txBody>
          <a:bodyPr>
            <a:normAutofit/>
          </a:bodyPr>
          <a:lstStyle/>
          <a:p>
            <a:pPr algn="ctr"/>
            <a:r>
              <a:rPr lang="it-IT" sz="2800" b="1" dirty="0">
                <a:latin typeface="+mn-lt"/>
              </a:rPr>
              <a:t>Art. 30. Azione di condanna</a:t>
            </a:r>
            <a:endParaRPr lang="it-IT" sz="2800" dirty="0">
              <a:latin typeface="+mn-lt"/>
            </a:endParaRPr>
          </a:p>
        </p:txBody>
      </p:sp>
      <p:sp>
        <p:nvSpPr>
          <p:cNvPr id="3" name="Segnaposto contenuto 2">
            <a:extLst>
              <a:ext uri="{FF2B5EF4-FFF2-40B4-BE49-F238E27FC236}">
                <a16:creationId xmlns:a16="http://schemas.microsoft.com/office/drawing/2014/main" id="{3DFEF5A1-C83A-4C9B-A744-F2F4A110D881}"/>
              </a:ext>
            </a:extLst>
          </p:cNvPr>
          <p:cNvSpPr>
            <a:spLocks noGrp="1"/>
          </p:cNvSpPr>
          <p:nvPr>
            <p:ph idx="1"/>
          </p:nvPr>
        </p:nvSpPr>
        <p:spPr>
          <a:xfrm>
            <a:off x="838200" y="1056955"/>
            <a:ext cx="10515600" cy="4744089"/>
          </a:xfrm>
        </p:spPr>
        <p:txBody>
          <a:bodyPr>
            <a:noAutofit/>
          </a:bodyPr>
          <a:lstStyle/>
          <a:p>
            <a:pPr marL="0" indent="0" algn="just">
              <a:lnSpc>
                <a:spcPct val="100000"/>
              </a:lnSpc>
              <a:buNone/>
            </a:pPr>
            <a:r>
              <a:rPr lang="it-IT" sz="1600" b="1" dirty="0"/>
              <a:t>1. </a:t>
            </a:r>
            <a:r>
              <a:rPr lang="it-IT" sz="1600" dirty="0"/>
              <a:t>L'azione di condanna può essere proposta contestualmente ad altra azione o, nei soli casi di giurisdizione esclusiva e nei casi di cui al presente articolo, anche in via autonoma.</a:t>
            </a:r>
          </a:p>
          <a:p>
            <a:pPr marL="0" indent="0" algn="just">
              <a:lnSpc>
                <a:spcPct val="100000"/>
              </a:lnSpc>
              <a:buNone/>
            </a:pPr>
            <a:r>
              <a:rPr lang="it-IT" sz="1600" b="1" dirty="0"/>
              <a:t>2. </a:t>
            </a:r>
            <a:r>
              <a:rPr lang="it-IT" sz="1600" dirty="0"/>
              <a:t>Può essere chiesta la condanna al risarcimento del danno ingiusto derivante dall'illegittimo esercizio dell'attività amministrativa o dal mancato esercizio di quella obbligatoria. Nei casi di giurisdizione esclusiva può altresì essere chiesto il risarcimento del danno da lesione di diritti soggettivi. Sussistendo i presupposti previsti dall'articolo 2058 del codice civile, può essere chiesto il risarcimento del danno in forma specifica.</a:t>
            </a:r>
          </a:p>
          <a:p>
            <a:pPr marL="0" indent="0" algn="just">
              <a:lnSpc>
                <a:spcPct val="100000"/>
              </a:lnSpc>
              <a:buNone/>
            </a:pPr>
            <a:r>
              <a:rPr lang="it-IT" sz="1600" b="1" dirty="0"/>
              <a:t>3. </a:t>
            </a:r>
            <a:r>
              <a:rPr lang="it-IT" sz="1600" dirty="0"/>
              <a:t>La domanda di risarcimento per lesione di interessi legittimi è proposta entro il termine di decadenza di centoventi giorni decorrente dal giorno in cui il fatto si è verificato ovvero dalla conoscenza del provvedimento se il danno deriva direttamente da questo. Nel determinare il risarcimento il giudice valuta tutte le circostanze di fatto e il comportamento complessivo delle parti e, comunque, esclude il risarcimento dei danni che si sarebbero potuti evitare usando l'ordinaria diligenza, anche attraverso l'esperimento degli strumenti di tutela previsti.</a:t>
            </a:r>
          </a:p>
          <a:p>
            <a:pPr marL="0" indent="0" algn="just">
              <a:lnSpc>
                <a:spcPct val="100000"/>
              </a:lnSpc>
              <a:buNone/>
            </a:pPr>
            <a:r>
              <a:rPr lang="it-IT" sz="1600" b="1" dirty="0"/>
              <a:t>4. </a:t>
            </a:r>
            <a:r>
              <a:rPr lang="it-IT" sz="1600" dirty="0"/>
              <a:t>Per il risarcimento dell'eventuale danno che il ricorrente comprovi di aver subito in conseguenza dell'inosservanza dolosa o colposa del termine di conclusione del procedimento, il termine di cui al comma 3 non decorre fintanto che perdura l'inadempimento. Il termine di cui al comma 3 inizia comunque a decorrere dopo un anno dalla scadenza del termine per provvedere.</a:t>
            </a:r>
          </a:p>
          <a:p>
            <a:pPr marL="0" indent="0" algn="just">
              <a:lnSpc>
                <a:spcPct val="100000"/>
              </a:lnSpc>
              <a:buNone/>
            </a:pPr>
            <a:r>
              <a:rPr lang="it-IT" sz="1600" b="1" dirty="0"/>
              <a:t>5. </a:t>
            </a:r>
            <a:r>
              <a:rPr lang="it-IT" sz="1600" dirty="0"/>
              <a:t>Nel caso in cui sia stata proposta azione di annullamento la domanda risarcitoria può essere formulata nel corso del giudizio o, comunque, sino a centoventi giorni dal passaggio in giudicato della relativa sentenza.</a:t>
            </a:r>
          </a:p>
          <a:p>
            <a:pPr marL="0" indent="0" algn="just">
              <a:lnSpc>
                <a:spcPct val="100000"/>
              </a:lnSpc>
              <a:buNone/>
            </a:pPr>
            <a:r>
              <a:rPr lang="it-IT" sz="1600" b="1" dirty="0"/>
              <a:t>6. </a:t>
            </a:r>
            <a:r>
              <a:rPr lang="it-IT" sz="1600" dirty="0"/>
              <a:t>Di ogni domanda di condanna al risarcimento di danni per lesioni di interessi legittimi o, nelle materie di giurisdizione esclusiva, di diritti soggettivi conosce esclusivamente il giudice amministrativo.</a:t>
            </a:r>
          </a:p>
          <a:p>
            <a:endParaRPr lang="it-IT" dirty="0"/>
          </a:p>
        </p:txBody>
      </p:sp>
    </p:spTree>
    <p:extLst>
      <p:ext uri="{BB962C8B-B14F-4D97-AF65-F5344CB8AC3E}">
        <p14:creationId xmlns:p14="http://schemas.microsoft.com/office/powerpoint/2010/main" val="286608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91DE3D-84E6-4886-923B-6AC7481DE6F8}"/>
              </a:ext>
            </a:extLst>
          </p:cNvPr>
          <p:cNvSpPr>
            <a:spLocks noGrp="1"/>
          </p:cNvSpPr>
          <p:nvPr>
            <p:ph type="ctrTitle"/>
          </p:nvPr>
        </p:nvSpPr>
        <p:spPr>
          <a:xfrm>
            <a:off x="1524000" y="297518"/>
            <a:ext cx="9144000" cy="546181"/>
          </a:xfrm>
        </p:spPr>
        <p:txBody>
          <a:bodyPr>
            <a:normAutofit/>
          </a:bodyPr>
          <a:lstStyle/>
          <a:p>
            <a:r>
              <a:rPr lang="it-IT" sz="2800" b="1" dirty="0">
                <a:latin typeface="+mn-lt"/>
              </a:rPr>
              <a:t>Art. 31. Azione avverso il silenzio e declaratoria di nullità</a:t>
            </a:r>
          </a:p>
        </p:txBody>
      </p:sp>
      <p:sp>
        <p:nvSpPr>
          <p:cNvPr id="3" name="Sottotitolo 2">
            <a:extLst>
              <a:ext uri="{FF2B5EF4-FFF2-40B4-BE49-F238E27FC236}">
                <a16:creationId xmlns:a16="http://schemas.microsoft.com/office/drawing/2014/main" id="{D1AFDB74-9868-426A-9E0E-0B91FC47B8C9}"/>
              </a:ext>
            </a:extLst>
          </p:cNvPr>
          <p:cNvSpPr>
            <a:spLocks noGrp="1"/>
          </p:cNvSpPr>
          <p:nvPr>
            <p:ph type="subTitle" idx="1"/>
          </p:nvPr>
        </p:nvSpPr>
        <p:spPr>
          <a:xfrm>
            <a:off x="804672" y="1152144"/>
            <a:ext cx="9495683" cy="4862157"/>
          </a:xfrm>
        </p:spPr>
        <p:txBody>
          <a:bodyPr>
            <a:normAutofit fontScale="77500" lnSpcReduction="20000"/>
          </a:bodyPr>
          <a:lstStyle/>
          <a:p>
            <a:pPr algn="just">
              <a:lnSpc>
                <a:spcPts val="2160"/>
              </a:lnSpc>
            </a:pPr>
            <a:r>
              <a:rPr lang="it-IT" sz="2600" dirty="0"/>
              <a:t>1. Decorsi i termini per la conclusione del procedimento amministrativo e negli altri casi previsti dalla legge, chi vi ha interesse può chiedere l'accertamento dell'obbligo dell'amministrazione di provvedere.</a:t>
            </a:r>
          </a:p>
          <a:p>
            <a:pPr algn="just">
              <a:lnSpc>
                <a:spcPts val="2160"/>
              </a:lnSpc>
            </a:pPr>
            <a:r>
              <a:rPr lang="it-IT" sz="2600" dirty="0"/>
              <a:t>2. L'azione può essere proposta fintanto che perdura l'inadempimento e, comunque, non oltre un anno dalla scadenza del termine di conclusione del procedimento. E' fatta salva la </a:t>
            </a:r>
            <a:r>
              <a:rPr lang="it-IT" sz="2600" dirty="0" err="1"/>
              <a:t>riproponibilità</a:t>
            </a:r>
            <a:r>
              <a:rPr lang="it-IT" sz="2600" dirty="0"/>
              <a:t> dell'istanza di avvio del procedimento ove ne ricorrano i presupposti.</a:t>
            </a:r>
          </a:p>
          <a:p>
            <a:pPr algn="just">
              <a:lnSpc>
                <a:spcPts val="2160"/>
              </a:lnSpc>
            </a:pPr>
            <a:r>
              <a:rPr lang="it-IT" sz="2600" dirty="0"/>
              <a:t>3. Il giudice può pronunciare sulla fondatezza della pretesa dedotta in giudizio solo quando si tratta di attività vincolata o quando risulta che non residuano ulteriori margini di esercizio della discrezionalità e non sono necessari adempimenti istruttori che debbano essere compiuti dall'amministrazione.</a:t>
            </a:r>
          </a:p>
          <a:p>
            <a:pPr algn="just">
              <a:lnSpc>
                <a:spcPts val="2160"/>
              </a:lnSpc>
            </a:pPr>
            <a:r>
              <a:rPr lang="it-IT" sz="2600" dirty="0"/>
              <a:t>4. La domanda volta all'accertamento delle nullità previste dalla legge si propone entro il termine di decadenza di centottanta giorni. La nullità dell'atto può sempre essere opposta dalla parte resistente o essere rilevata d'ufficio dal giudice. Le disposizioni del presente comma non si applicano alle nullità di cui all'articolo 114, comma 4, lettera b), per le quali restano ferme le disposizioni del Titolo I del Libro IV.</a:t>
            </a:r>
          </a:p>
          <a:p>
            <a:endParaRPr lang="it-IT" dirty="0"/>
          </a:p>
        </p:txBody>
      </p:sp>
    </p:spTree>
    <p:extLst>
      <p:ext uri="{BB962C8B-B14F-4D97-AF65-F5344CB8AC3E}">
        <p14:creationId xmlns:p14="http://schemas.microsoft.com/office/powerpoint/2010/main" val="3814457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026553-643E-735E-ABDE-91FBC4952A49}"/>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81B7CCD7-E31D-1D5B-80A6-C21AA415AE52}"/>
              </a:ext>
            </a:extLst>
          </p:cNvPr>
          <p:cNvSpPr>
            <a:spLocks noGrp="1"/>
          </p:cNvSpPr>
          <p:nvPr>
            <p:ph type="ctrTitle"/>
          </p:nvPr>
        </p:nvSpPr>
        <p:spPr>
          <a:xfrm>
            <a:off x="1350264" y="155448"/>
            <a:ext cx="9491472" cy="905256"/>
          </a:xfrm>
        </p:spPr>
        <p:txBody>
          <a:bodyPr>
            <a:normAutofit/>
          </a:bodyPr>
          <a:lstStyle/>
          <a:p>
            <a:pPr algn="just"/>
            <a:r>
              <a:rPr lang="it-IT" sz="1800" b="1" kern="100" dirty="0">
                <a:effectLst/>
                <a:latin typeface="Calibri" panose="020F0502020204030204" pitchFamily="34" charset="0"/>
                <a:ea typeface="Calibri" panose="020F0502020204030204" pitchFamily="34" charset="0"/>
                <a:cs typeface="Times New Roman" panose="02020603050405020304" pitchFamily="18" charset="0"/>
              </a:rPr>
              <a:t>Art. 112 c.p.a. Disposizioni generali sul giudizio di ottemperanza</a:t>
            </a:r>
            <a:br>
              <a:rPr lang="it-IT"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it-IT" sz="2000" b="1" dirty="0">
              <a:latin typeface="+mn-lt"/>
            </a:endParaRPr>
          </a:p>
        </p:txBody>
      </p:sp>
      <p:sp>
        <p:nvSpPr>
          <p:cNvPr id="3" name="Sottotitolo 2">
            <a:extLst>
              <a:ext uri="{FF2B5EF4-FFF2-40B4-BE49-F238E27FC236}">
                <a16:creationId xmlns:a16="http://schemas.microsoft.com/office/drawing/2014/main" id="{07ABEAB1-B0BD-81F0-5463-00AC085B718F}"/>
              </a:ext>
            </a:extLst>
          </p:cNvPr>
          <p:cNvSpPr>
            <a:spLocks noGrp="1"/>
          </p:cNvSpPr>
          <p:nvPr>
            <p:ph type="subTitle" idx="1"/>
          </p:nvPr>
        </p:nvSpPr>
        <p:spPr>
          <a:xfrm>
            <a:off x="870204" y="1161288"/>
            <a:ext cx="10451592" cy="5184648"/>
          </a:xfrm>
        </p:spPr>
        <p:txBody>
          <a:bodyPr>
            <a:normAutofit fontScale="77500" lnSpcReduction="20000"/>
          </a:bodyPr>
          <a:lstStyle/>
          <a:p>
            <a:pPr algn="just">
              <a:lnSpc>
                <a:spcPct val="107000"/>
              </a:lnSpc>
              <a:spcAft>
                <a:spcPts val="800"/>
              </a:spcAft>
            </a:pPr>
            <a:r>
              <a:rPr lang="it-IT" sz="1800" b="1" kern="100" dirty="0">
                <a:effectLst/>
                <a:latin typeface="Calibri" panose="020F0502020204030204" pitchFamily="34" charset="0"/>
                <a:ea typeface="Calibri" panose="020F0502020204030204" pitchFamily="34" charset="0"/>
                <a:cs typeface="Times New Roman" panose="02020603050405020304" pitchFamily="18" charset="0"/>
              </a:rPr>
              <a:t>1</a:t>
            </a: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 I provvedimenti del giudice amministrativo devono essere eseguiti dalla pubblica amministrazione e dalle altre parti.</a:t>
            </a:r>
          </a:p>
          <a:p>
            <a:pPr algn="just">
              <a:lnSpc>
                <a:spcPct val="107000"/>
              </a:lnSpc>
              <a:spcAft>
                <a:spcPts val="800"/>
              </a:spcAft>
            </a:pPr>
            <a:r>
              <a:rPr lang="it-IT" sz="1800" b="1" kern="100" dirty="0">
                <a:effectLst/>
                <a:latin typeface="Calibri" panose="020F0502020204030204" pitchFamily="34" charset="0"/>
                <a:ea typeface="Calibri" panose="020F0502020204030204" pitchFamily="34" charset="0"/>
                <a:cs typeface="Times New Roman" panose="02020603050405020304" pitchFamily="18" charset="0"/>
              </a:rPr>
              <a:t>2</a:t>
            </a: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 L'azione di ottemperanza può essere proposta per conseguire l'attuazione:</a:t>
            </a:r>
          </a:p>
          <a:p>
            <a:pPr algn="just">
              <a:lnSpc>
                <a:spcPct val="107000"/>
              </a:lnSpc>
              <a:spcAft>
                <a:spcPts val="800"/>
              </a:spcAft>
            </a:pP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a) delle sentenze del giudice amministrativo passate in giudicato;</a:t>
            </a:r>
          </a:p>
          <a:p>
            <a:pPr algn="just">
              <a:lnSpc>
                <a:spcPct val="107000"/>
              </a:lnSpc>
              <a:spcAft>
                <a:spcPts val="800"/>
              </a:spcAft>
            </a:pP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b) delle sentenze esecutive e degli altri provvedimenti esecutivi del giudice amministrativo;</a:t>
            </a:r>
          </a:p>
          <a:p>
            <a:pPr algn="just">
              <a:lnSpc>
                <a:spcPct val="107000"/>
              </a:lnSpc>
              <a:spcAft>
                <a:spcPts val="800"/>
              </a:spcAft>
            </a:pP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c) delle sentenze passate in giudicato e degli altri provvedimenti ad esse equiparati del giudice ordinario, al fine di ottenere l'adempimento dell'obbligo della pubblica amministrazione di conformarsi, per quanto riguarda il caso deciso, al giudicato;</a:t>
            </a:r>
          </a:p>
          <a:p>
            <a:pPr algn="just">
              <a:lnSpc>
                <a:spcPct val="107000"/>
              </a:lnSpc>
              <a:spcAft>
                <a:spcPts val="800"/>
              </a:spcAft>
            </a:pP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d) delle sentenze passate in giudicato e degli altri provvedimenti ad esse equiparati per i quali non sia previsto il rimedio dell'ottemperanza, al fine di ottenere l'adempimento dell'obbligo della pubblica amministrazione di conformarsi alla decisione;</a:t>
            </a:r>
          </a:p>
          <a:p>
            <a:pPr algn="just">
              <a:lnSpc>
                <a:spcPct val="107000"/>
              </a:lnSpc>
              <a:spcAft>
                <a:spcPts val="800"/>
              </a:spcAft>
            </a:pP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e) dei lodi arbitrali esecutivi divenuti inoppugnabili al fine di ottenere l'adempimento dell'obbligo della pubblica amministrazione di conformarsi, per quanto riguarda il caso deciso, al giudicato.</a:t>
            </a:r>
          </a:p>
          <a:p>
            <a:pPr algn="just">
              <a:lnSpc>
                <a:spcPct val="107000"/>
              </a:lnSpc>
              <a:spcAft>
                <a:spcPts val="800"/>
              </a:spcAft>
            </a:pPr>
            <a:r>
              <a:rPr lang="it-IT" sz="1800" b="1" kern="100" dirty="0">
                <a:effectLst/>
                <a:latin typeface="Calibri" panose="020F0502020204030204" pitchFamily="34" charset="0"/>
                <a:ea typeface="Calibri" panose="020F0502020204030204" pitchFamily="34" charset="0"/>
                <a:cs typeface="Times New Roman" panose="02020603050405020304" pitchFamily="18" charset="0"/>
              </a:rPr>
              <a:t>3</a:t>
            </a: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 Può essere proposta, anche in unico grado dinanzi al giudice dell'ottemperanza, azione di condanna al pagamento di somme a titolo di rivalutazione e interessi maturati dopo il passaggio in giudicato della sentenza, nonché azione di risarcimento dei danni connessi all'impossibilità o comunque alla mancata esecuzione in forma specifica, totale o parziale, del giudicato o alla sua violazione o elusione.</a:t>
            </a:r>
          </a:p>
          <a:p>
            <a:pPr algn="just">
              <a:lnSpc>
                <a:spcPct val="107000"/>
              </a:lnSpc>
              <a:spcAft>
                <a:spcPts val="800"/>
              </a:spcAft>
            </a:pPr>
            <a:r>
              <a:rPr lang="it-IT" sz="1800" b="1" kern="100" dirty="0">
                <a:effectLst/>
                <a:latin typeface="Calibri" panose="020F0502020204030204" pitchFamily="34" charset="0"/>
                <a:ea typeface="Calibri" panose="020F0502020204030204" pitchFamily="34" charset="0"/>
                <a:cs typeface="Times New Roman" panose="02020603050405020304" pitchFamily="18" charset="0"/>
              </a:rPr>
              <a:t>4</a:t>
            </a: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it-IT" sz="1800" i="1" kern="100" dirty="0">
                <a:effectLst/>
                <a:latin typeface="Calibri" panose="020F0502020204030204" pitchFamily="34" charset="0"/>
                <a:ea typeface="Calibri" panose="020F0502020204030204" pitchFamily="34" charset="0"/>
                <a:cs typeface="Times New Roman" panose="02020603050405020304" pitchFamily="18" charset="0"/>
              </a:rPr>
              <a:t>comma abrogato</a:t>
            </a: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800"/>
              </a:spcAft>
            </a:pPr>
            <a:r>
              <a:rPr lang="it-IT" sz="1800" b="1" kern="100" dirty="0">
                <a:effectLst/>
                <a:latin typeface="Calibri" panose="020F0502020204030204" pitchFamily="34" charset="0"/>
                <a:ea typeface="Calibri" panose="020F0502020204030204" pitchFamily="34" charset="0"/>
                <a:cs typeface="Times New Roman" panose="02020603050405020304" pitchFamily="18" charset="0"/>
              </a:rPr>
              <a:t>5</a:t>
            </a: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 Il ricorso di cui al presente articolo può essere proposto anche al fine di ottenere chiarimenti in ordine alle modalità di ottemperanza</a:t>
            </a:r>
          </a:p>
          <a:p>
            <a:pPr algn="just">
              <a:lnSpc>
                <a:spcPts val="2160"/>
              </a:lnSpc>
            </a:pPr>
            <a:endParaRPr lang="it-IT" sz="2600" dirty="0"/>
          </a:p>
        </p:txBody>
      </p:sp>
    </p:spTree>
    <p:extLst>
      <p:ext uri="{BB962C8B-B14F-4D97-AF65-F5344CB8AC3E}">
        <p14:creationId xmlns:p14="http://schemas.microsoft.com/office/powerpoint/2010/main" val="2585967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789ADA0-5FB2-6913-8AA4-A71BD33F6AD4}"/>
              </a:ext>
            </a:extLst>
          </p:cNvPr>
          <p:cNvSpPr>
            <a:spLocks noGrp="1"/>
          </p:cNvSpPr>
          <p:nvPr>
            <p:ph type="title"/>
          </p:nvPr>
        </p:nvSpPr>
        <p:spPr>
          <a:xfrm>
            <a:off x="4498848" y="365125"/>
            <a:ext cx="3456432" cy="585851"/>
          </a:xfrm>
        </p:spPr>
        <p:txBody>
          <a:bodyPr>
            <a:normAutofit fontScale="90000"/>
          </a:bodyPr>
          <a:lstStyle/>
          <a:p>
            <a:r>
              <a:rPr lang="it-IT" b="1" dirty="0"/>
              <a:t>Art. 114 c.p.a.</a:t>
            </a:r>
            <a:br>
              <a:rPr lang="it-IT" b="1" dirty="0"/>
            </a:br>
            <a:r>
              <a:rPr lang="it-IT" b="1" dirty="0"/>
              <a:t>procedimento</a:t>
            </a:r>
          </a:p>
        </p:txBody>
      </p:sp>
      <p:sp>
        <p:nvSpPr>
          <p:cNvPr id="3" name="Segnaposto contenuto 2">
            <a:extLst>
              <a:ext uri="{FF2B5EF4-FFF2-40B4-BE49-F238E27FC236}">
                <a16:creationId xmlns:a16="http://schemas.microsoft.com/office/drawing/2014/main" id="{409A3499-33C3-04F5-49BF-EF2B29D4EC1E}"/>
              </a:ext>
            </a:extLst>
          </p:cNvPr>
          <p:cNvSpPr>
            <a:spLocks noGrp="1"/>
          </p:cNvSpPr>
          <p:nvPr>
            <p:ph idx="1"/>
          </p:nvPr>
        </p:nvSpPr>
        <p:spPr>
          <a:xfrm>
            <a:off x="594360" y="950976"/>
            <a:ext cx="11000232" cy="5257800"/>
          </a:xfrm>
        </p:spPr>
        <p:txBody>
          <a:bodyPr>
            <a:noAutofit/>
          </a:bodyPr>
          <a:lstStyle/>
          <a:p>
            <a:pPr marL="0" indent="0">
              <a:lnSpc>
                <a:spcPct val="150000"/>
              </a:lnSpc>
              <a:spcAft>
                <a:spcPts val="800"/>
              </a:spcAft>
              <a:buNone/>
            </a:pPr>
            <a:r>
              <a:rPr lang="it-IT" sz="1600" i="1" kern="100" dirty="0">
                <a:effectLst/>
                <a:latin typeface="Calibri" panose="020F0502020204030204" pitchFamily="34" charset="0"/>
                <a:ea typeface="Calibri" panose="020F0502020204030204" pitchFamily="34" charset="0"/>
                <a:cs typeface="Times New Roman" panose="02020603050405020304" pitchFamily="18" charset="0"/>
              </a:rPr>
              <a:t>(…)</a:t>
            </a:r>
            <a:br>
              <a:rPr lang="it-IT" sz="1600" kern="100" dirty="0">
                <a:effectLst/>
                <a:latin typeface="Calibri" panose="020F0502020204030204" pitchFamily="34" charset="0"/>
                <a:ea typeface="Calibri" panose="020F0502020204030204" pitchFamily="34" charset="0"/>
                <a:cs typeface="Times New Roman" panose="02020603050405020304" pitchFamily="18" charset="0"/>
              </a:rPr>
            </a:br>
            <a:r>
              <a:rPr lang="it-IT" sz="1600" b="1" kern="100" dirty="0">
                <a:effectLst/>
                <a:latin typeface="Calibri" panose="020F0502020204030204" pitchFamily="34" charset="0"/>
                <a:ea typeface="Calibri" panose="020F0502020204030204" pitchFamily="34" charset="0"/>
                <a:cs typeface="Times New Roman" panose="02020603050405020304" pitchFamily="18" charset="0"/>
              </a:rPr>
              <a:t>4</a:t>
            </a: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 Il giudice, in caso di accoglimento del ricorso:</a:t>
            </a:r>
            <a:br>
              <a:rPr lang="it-IT" sz="1600" kern="100" dirty="0">
                <a:effectLst/>
                <a:latin typeface="Calibri" panose="020F0502020204030204" pitchFamily="34" charset="0"/>
                <a:ea typeface="Calibri" panose="020F0502020204030204" pitchFamily="34" charset="0"/>
                <a:cs typeface="Times New Roman" panose="02020603050405020304" pitchFamily="18" charset="0"/>
              </a:rPr>
            </a:b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a) ordina l'ottemperanza, prescrivendo le relative modalità, anche mediante la determinazione del contenuto del provvedimento amministrativo o l'emanazione dello stesso in luogo dell'amministrazione;</a:t>
            </a:r>
            <a:br>
              <a:rPr lang="it-IT" sz="1600" kern="100" dirty="0">
                <a:effectLst/>
                <a:latin typeface="Calibri" panose="020F0502020204030204" pitchFamily="34" charset="0"/>
                <a:ea typeface="Calibri" panose="020F0502020204030204" pitchFamily="34" charset="0"/>
                <a:cs typeface="Times New Roman" panose="02020603050405020304" pitchFamily="18" charset="0"/>
              </a:rPr>
            </a:b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b) dichiara nulli gli eventuali atti in violazione o elusione del giudicato;</a:t>
            </a:r>
            <a:br>
              <a:rPr lang="it-IT" sz="1600" kern="100" dirty="0">
                <a:effectLst/>
                <a:latin typeface="Calibri" panose="020F0502020204030204" pitchFamily="34" charset="0"/>
                <a:ea typeface="Calibri" panose="020F0502020204030204" pitchFamily="34" charset="0"/>
                <a:cs typeface="Times New Roman" panose="02020603050405020304" pitchFamily="18" charset="0"/>
              </a:rPr>
            </a:b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c) nel caso di ottemperanza di sentenze non passate in giudicato o di altri provvedimenti, determina le modalità esecutive, considerando inefficaci gli atti emessi in violazione o elusione e provvede di conseguenza, tenendo conto degli effetti che ne derivano;</a:t>
            </a:r>
            <a:br>
              <a:rPr lang="it-IT" sz="1600" kern="100" dirty="0">
                <a:effectLst/>
                <a:latin typeface="Calibri" panose="020F0502020204030204" pitchFamily="34" charset="0"/>
                <a:ea typeface="Calibri" panose="020F0502020204030204" pitchFamily="34" charset="0"/>
                <a:cs typeface="Times New Roman" panose="02020603050405020304" pitchFamily="18" charset="0"/>
              </a:rPr>
            </a:b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d) nomina, ove occorra, un commissario ad acta;</a:t>
            </a:r>
            <a:br>
              <a:rPr lang="it-IT" sz="1600" kern="100" dirty="0">
                <a:effectLst/>
                <a:latin typeface="Calibri" panose="020F0502020204030204" pitchFamily="34" charset="0"/>
                <a:ea typeface="Calibri" panose="020F0502020204030204" pitchFamily="34" charset="0"/>
                <a:cs typeface="Times New Roman" panose="02020603050405020304" pitchFamily="18" charset="0"/>
              </a:rPr>
            </a:br>
            <a:r>
              <a:rPr lang="it-IT" sz="1600" kern="100" dirty="0">
                <a:effectLst/>
                <a:latin typeface="Calibri" panose="020F0502020204030204" pitchFamily="34" charset="0"/>
                <a:ea typeface="Calibri" panose="020F0502020204030204" pitchFamily="34" charset="0"/>
                <a:cs typeface="Times New Roman" panose="02020603050405020304" pitchFamily="18" charset="0"/>
              </a:rPr>
              <a:t>e) salvo che ciò sia manifestamente iniquo, e se non sussistono altre ragioni ostative, fissa, su richiesta di parte, la somma di denaro dovuta dal resistente per ogni violazione o inosservanza successiva, ovvero per ogni ritardo nell'esecuzione del giudicato; tale statuizione costituisce titolo esecutivo. Nei giudizi di ottemperanza aventi ad oggetto il pagamento di somme di denaro, la penalità di mora di cui al primo periodo decorre dal giorno della comunicazione o notificazione dell'ordine di pagamento disposto nella sentenza di ottemperanza; detta penalità non può considerarsi manifestamente iniqua quando è stabilita in misura pari agli interessi legali.</a:t>
            </a:r>
            <a:endParaRPr lang="it-IT" sz="1000" i="1"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25660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FD5949F-743D-C9DE-A820-6220E01894B5}"/>
              </a:ext>
            </a:extLst>
          </p:cNvPr>
          <p:cNvSpPr>
            <a:spLocks noGrp="1"/>
          </p:cNvSpPr>
          <p:nvPr>
            <p:ph type="title"/>
          </p:nvPr>
        </p:nvSpPr>
        <p:spPr>
          <a:xfrm>
            <a:off x="838200" y="365125"/>
            <a:ext cx="10381488" cy="887603"/>
          </a:xfrm>
        </p:spPr>
        <p:txBody>
          <a:bodyPr>
            <a:normAutofit/>
          </a:bodyPr>
          <a:lstStyle/>
          <a:p>
            <a:pPr algn="ctr"/>
            <a:r>
              <a:rPr lang="it-IT" sz="2600" b="1" i="0" dirty="0">
                <a:solidFill>
                  <a:srgbClr val="000000"/>
                </a:solidFill>
                <a:effectLst/>
                <a:latin typeface="Calibri" panose="020F0502020204030204" pitchFamily="34" charset="0"/>
              </a:rPr>
              <a:t>Art. 5. d.lgs. 36/2023</a:t>
            </a:r>
            <a:br>
              <a:rPr lang="it-IT" sz="2600" b="1" i="0" dirty="0">
                <a:solidFill>
                  <a:srgbClr val="000000"/>
                </a:solidFill>
                <a:effectLst/>
                <a:latin typeface="Calibri" panose="020F0502020204030204" pitchFamily="34" charset="0"/>
              </a:rPr>
            </a:br>
            <a:r>
              <a:rPr lang="it-IT" sz="2600" b="1" i="0" dirty="0">
                <a:solidFill>
                  <a:srgbClr val="000000"/>
                </a:solidFill>
                <a:effectLst/>
                <a:latin typeface="Calibri" panose="020F0502020204030204" pitchFamily="34" charset="0"/>
              </a:rPr>
              <a:t>Principi di buona fede e di tutela dell’affidamento.</a:t>
            </a:r>
            <a:endParaRPr lang="it-IT" sz="2600" dirty="0"/>
          </a:p>
        </p:txBody>
      </p:sp>
      <p:sp>
        <p:nvSpPr>
          <p:cNvPr id="3" name="Segnaposto contenuto 2">
            <a:extLst>
              <a:ext uri="{FF2B5EF4-FFF2-40B4-BE49-F238E27FC236}">
                <a16:creationId xmlns:a16="http://schemas.microsoft.com/office/drawing/2014/main" id="{09BE576C-8B7A-623D-6B36-CFF43EC9B59B}"/>
              </a:ext>
            </a:extLst>
          </p:cNvPr>
          <p:cNvSpPr>
            <a:spLocks noGrp="1"/>
          </p:cNvSpPr>
          <p:nvPr>
            <p:ph idx="1"/>
          </p:nvPr>
        </p:nvSpPr>
        <p:spPr>
          <a:xfrm>
            <a:off x="972312" y="1252728"/>
            <a:ext cx="10381488" cy="4924235"/>
          </a:xfrm>
        </p:spPr>
        <p:txBody>
          <a:bodyPr>
            <a:normAutofit fontScale="92500"/>
          </a:bodyPr>
          <a:lstStyle/>
          <a:p>
            <a:pPr marL="0" indent="0">
              <a:lnSpc>
                <a:spcPct val="150000"/>
              </a:lnSpc>
              <a:buNone/>
            </a:pPr>
            <a:r>
              <a:rPr lang="it-IT" sz="1800" b="1" kern="100" dirty="0">
                <a:effectLst/>
                <a:latin typeface="Calibri" panose="020F0502020204030204" pitchFamily="34" charset="0"/>
                <a:ea typeface="Calibri" panose="020F0502020204030204" pitchFamily="34" charset="0"/>
                <a:cs typeface="Times New Roman" panose="02020603050405020304" pitchFamily="18" charset="0"/>
              </a:rPr>
              <a:t>1. </a:t>
            </a: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Nella procedura di gara le stazioni appaltanti, gli enti concedenti e gli operatori economici si comportano reciprocamente nel rispetto dei principi di buona fede e di tutela dell’affidamento.</a:t>
            </a:r>
            <a:br>
              <a:rPr lang="it-IT" sz="1800" kern="100" dirty="0">
                <a:effectLst/>
                <a:latin typeface="Calibri" panose="020F0502020204030204" pitchFamily="34" charset="0"/>
                <a:ea typeface="Calibri" panose="020F0502020204030204" pitchFamily="34" charset="0"/>
                <a:cs typeface="Times New Roman" panose="02020603050405020304" pitchFamily="18" charset="0"/>
              </a:rPr>
            </a:br>
            <a:r>
              <a:rPr lang="it-IT" sz="1800" b="1" kern="100" dirty="0">
                <a:effectLst/>
                <a:latin typeface="Calibri" panose="020F0502020204030204" pitchFamily="34" charset="0"/>
                <a:ea typeface="Calibri" panose="020F0502020204030204" pitchFamily="34" charset="0"/>
                <a:cs typeface="Times New Roman" panose="02020603050405020304" pitchFamily="18" charset="0"/>
              </a:rPr>
              <a:t>2. </a:t>
            </a: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Nell’ambito del procedimento di gara, anche prima dell’aggiudicazione, sussiste un affidamento dell’operatore economico sul legittimo esercizio del potere e sulla conformità del comportamento amministrativo al principio di buona fede.</a:t>
            </a:r>
            <a:br>
              <a:rPr lang="it-IT" sz="1800" kern="100" dirty="0">
                <a:effectLst/>
                <a:latin typeface="Calibri" panose="020F0502020204030204" pitchFamily="34" charset="0"/>
                <a:ea typeface="Calibri" panose="020F0502020204030204" pitchFamily="34" charset="0"/>
                <a:cs typeface="Times New Roman" panose="02020603050405020304" pitchFamily="18" charset="0"/>
              </a:rPr>
            </a:br>
            <a:r>
              <a:rPr lang="it-IT" sz="1800" b="1" kern="100" dirty="0">
                <a:effectLst/>
                <a:latin typeface="Calibri" panose="020F0502020204030204" pitchFamily="34" charset="0"/>
                <a:ea typeface="Calibri" panose="020F0502020204030204" pitchFamily="34" charset="0"/>
                <a:cs typeface="Times New Roman" panose="02020603050405020304" pitchFamily="18" charset="0"/>
              </a:rPr>
              <a:t>3. </a:t>
            </a: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In caso di aggiudicazione annullata su ricorso di terzi o in autotutela, l’affidamento non si considera incolpevole se l’illegittimità è agevolmente rilevabile in base alla diligenza professionale richiesta ai concorrenti. Nei casi in cui non spetta l’aggiudicazione, il danno da lesione dell’affidamento è limitato ai pregiudizi economici effettivamente subiti e provati, derivanti dall’interferenza del comportamento scorretto sulle scelte contrattuali dell’operatore economico.</a:t>
            </a:r>
            <a:br>
              <a:rPr lang="it-IT" sz="1800" kern="100" dirty="0">
                <a:effectLst/>
                <a:latin typeface="Calibri" panose="020F0502020204030204" pitchFamily="34" charset="0"/>
                <a:ea typeface="Calibri" panose="020F0502020204030204" pitchFamily="34" charset="0"/>
                <a:cs typeface="Times New Roman" panose="02020603050405020304" pitchFamily="18" charset="0"/>
              </a:rPr>
            </a:br>
            <a:r>
              <a:rPr lang="it-IT" sz="1800" b="1" kern="100" dirty="0">
                <a:effectLst/>
                <a:latin typeface="Calibri" panose="020F0502020204030204" pitchFamily="34" charset="0"/>
                <a:ea typeface="Calibri" panose="020F0502020204030204" pitchFamily="34" charset="0"/>
                <a:cs typeface="Times New Roman" panose="02020603050405020304" pitchFamily="18" charset="0"/>
              </a:rPr>
              <a:t>4.</a:t>
            </a:r>
            <a:r>
              <a:rPr lang="it-IT" sz="1800" kern="100" dirty="0">
                <a:effectLst/>
                <a:latin typeface="Calibri" panose="020F0502020204030204" pitchFamily="34" charset="0"/>
                <a:ea typeface="Calibri" panose="020F0502020204030204" pitchFamily="34" charset="0"/>
                <a:cs typeface="Times New Roman" panose="02020603050405020304" pitchFamily="18" charset="0"/>
              </a:rPr>
              <a:t> Ai fini dell’azione di rivalsa della stazione appaltante o dell’ente concedente condannati al risarcimento del danno a favore del terzo pretermesso, resta ferma la concorrente responsabilità dell’operatore economico che ha conseguito l’aggiudicazione illegittima con un comportamento illecito.</a:t>
            </a:r>
          </a:p>
          <a:p>
            <a:pPr marL="0" indent="0">
              <a:buNone/>
            </a:pPr>
            <a:endParaRPr lang="it-IT" dirty="0"/>
          </a:p>
        </p:txBody>
      </p:sp>
    </p:spTree>
    <p:extLst>
      <p:ext uri="{BB962C8B-B14F-4D97-AF65-F5344CB8AC3E}">
        <p14:creationId xmlns:p14="http://schemas.microsoft.com/office/powerpoint/2010/main" val="3947691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91CB2C9-D56A-0EB0-62C2-455825ABEF9D}"/>
              </a:ext>
            </a:extLst>
          </p:cNvPr>
          <p:cNvSpPr>
            <a:spLocks noGrp="1"/>
          </p:cNvSpPr>
          <p:nvPr>
            <p:ph type="title"/>
          </p:nvPr>
        </p:nvSpPr>
        <p:spPr>
          <a:xfrm>
            <a:off x="838200" y="365125"/>
            <a:ext cx="10515600" cy="668147"/>
          </a:xfrm>
        </p:spPr>
        <p:txBody>
          <a:bodyPr>
            <a:normAutofit fontScale="90000"/>
          </a:bodyPr>
          <a:lstStyle/>
          <a:p>
            <a:pPr algn="ctr"/>
            <a:r>
              <a:rPr lang="it-IT" sz="2600" b="1" i="0" dirty="0">
                <a:solidFill>
                  <a:srgbClr val="000000"/>
                </a:solidFill>
                <a:effectLst/>
                <a:latin typeface="Calibri" panose="020F0502020204030204" pitchFamily="34" charset="0"/>
              </a:rPr>
              <a:t>Art. 124 c.p.a.</a:t>
            </a:r>
            <a:br>
              <a:rPr lang="it-IT" sz="2600" b="1" dirty="0">
                <a:solidFill>
                  <a:srgbClr val="000000"/>
                </a:solidFill>
                <a:latin typeface="Calibri" panose="020F0502020204030204" pitchFamily="34" charset="0"/>
              </a:rPr>
            </a:br>
            <a:r>
              <a:rPr lang="it-IT" sz="2600" b="1" i="0" dirty="0">
                <a:solidFill>
                  <a:srgbClr val="000000"/>
                </a:solidFill>
                <a:effectLst/>
                <a:latin typeface="Calibri" panose="020F0502020204030204" pitchFamily="34" charset="0"/>
              </a:rPr>
              <a:t>Tutela in forma specifica e per equivalente</a:t>
            </a:r>
            <a:endParaRPr lang="it-IT" sz="2600" dirty="0"/>
          </a:p>
        </p:txBody>
      </p:sp>
      <p:sp>
        <p:nvSpPr>
          <p:cNvPr id="3" name="Segnaposto contenuto 2">
            <a:extLst>
              <a:ext uri="{FF2B5EF4-FFF2-40B4-BE49-F238E27FC236}">
                <a16:creationId xmlns:a16="http://schemas.microsoft.com/office/drawing/2014/main" id="{0450F9D9-448C-B57C-30A2-6F82B28CE7A1}"/>
              </a:ext>
            </a:extLst>
          </p:cNvPr>
          <p:cNvSpPr>
            <a:spLocks noGrp="1"/>
          </p:cNvSpPr>
          <p:nvPr>
            <p:ph idx="1"/>
          </p:nvPr>
        </p:nvSpPr>
        <p:spPr>
          <a:xfrm>
            <a:off x="758952" y="1225296"/>
            <a:ext cx="10594848" cy="4951667"/>
          </a:xfrm>
        </p:spPr>
        <p:txBody>
          <a:bodyPr>
            <a:noAutofit/>
          </a:bodyPr>
          <a:lstStyle/>
          <a:p>
            <a:pPr marL="0" indent="0" algn="just">
              <a:lnSpc>
                <a:spcPct val="100000"/>
              </a:lnSpc>
              <a:buNone/>
            </a:pPr>
            <a:r>
              <a:rPr lang="it-IT" sz="2000" b="1" dirty="0"/>
              <a:t>1. </a:t>
            </a:r>
            <a:r>
              <a:rPr lang="it-IT" sz="2000" dirty="0"/>
              <a:t>L'accoglimento della domanda di conseguire l'aggiudicazione e di stipulare il contratto è comunque condizionato alla dichiarazione di inefficacia del contratto ai sensi degli articoli 121, comma 1, e 122. Se non dichiara l'inefficacia del contratto, il giudice dispone il risarcimento per equivalente del danno subìto e provato. Il giudice conosce anche delle azioni risarcitorie e di quelle di rivalsa proposte dalla stazione appaltante nei confronti dell'operatore economico che, con un comportamento illecito, ha concorso a determinare un esito della gara illegittimo.</a:t>
            </a:r>
          </a:p>
          <a:p>
            <a:pPr marL="0" indent="0" algn="just">
              <a:lnSpc>
                <a:spcPct val="100000"/>
              </a:lnSpc>
              <a:buNone/>
            </a:pPr>
            <a:r>
              <a:rPr lang="it-IT" sz="2000" b="1" dirty="0"/>
              <a:t>2. </a:t>
            </a:r>
            <a:r>
              <a:rPr lang="it-IT" sz="2000" dirty="0"/>
              <a:t>La condotta processuale della parte che, senza giustificato motivo, non ha proposto la domanda di cui al comma 1, o non si è resa disponibile a subentrare nel contratto, è valutata dal giudice ai sensi dell'articolo 1227 del codice civile.</a:t>
            </a:r>
          </a:p>
          <a:p>
            <a:pPr marL="0" indent="0" algn="just">
              <a:lnSpc>
                <a:spcPct val="100000"/>
              </a:lnSpc>
              <a:buNone/>
            </a:pPr>
            <a:r>
              <a:rPr lang="it-IT" sz="2000" b="1" dirty="0"/>
              <a:t>3. </a:t>
            </a:r>
            <a:r>
              <a:rPr lang="it-IT" sz="2000" dirty="0"/>
              <a:t>Ai sensi dell’articolo 34, comma 4, il giudice individua i criteri di liquidazione del danno e assegna un termine entro il quale la parte danneggiante deve formulare una proposta risarcitoria. La mancata formulazione della proposta nel termine assegnato o la significativa differenza tra l’importo indicato nella proposta e quello liquidato nella sentenza resa sull’eventuale giudizio di ottemperanza costituiscono elementi valutativi ai fini della regolamentazione delle spese di lite in tale giudizio, fatto salvo quanto disposto dall’articolo 91, primo comma, del codice di procedura civile.</a:t>
            </a:r>
          </a:p>
        </p:txBody>
      </p:sp>
    </p:spTree>
    <p:extLst>
      <p:ext uri="{BB962C8B-B14F-4D97-AF65-F5344CB8AC3E}">
        <p14:creationId xmlns:p14="http://schemas.microsoft.com/office/powerpoint/2010/main" val="766654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06CAF1-ABB0-479B-9896-0CC177D3CDC3}"/>
              </a:ext>
            </a:extLst>
          </p:cNvPr>
          <p:cNvSpPr>
            <a:spLocks noGrp="1"/>
          </p:cNvSpPr>
          <p:nvPr>
            <p:ph type="title"/>
          </p:nvPr>
        </p:nvSpPr>
        <p:spPr>
          <a:xfrm>
            <a:off x="1497106" y="210395"/>
            <a:ext cx="9856694" cy="1033190"/>
          </a:xfrm>
        </p:spPr>
        <p:txBody>
          <a:bodyPr>
            <a:normAutofit fontScale="90000"/>
          </a:bodyPr>
          <a:lstStyle/>
          <a:p>
            <a:pPr algn="ctr"/>
            <a:r>
              <a:rPr lang="it-IT" sz="2200" b="1" dirty="0" err="1">
                <a:latin typeface="+mn-lt"/>
              </a:rPr>
              <a:t>T.A.R</a:t>
            </a:r>
            <a:r>
              <a:rPr lang="it-IT" sz="2200" b="1" dirty="0">
                <a:latin typeface="+mn-lt"/>
              </a:rPr>
              <a:t>. Milano, sez. III, 06/02/2024, n.308 </a:t>
            </a:r>
            <a:br>
              <a:rPr lang="it-IT" sz="2200" b="1" dirty="0">
                <a:latin typeface="+mn-lt"/>
              </a:rPr>
            </a:br>
            <a:r>
              <a:rPr lang="it-IT" sz="2200" dirty="0">
                <a:latin typeface="+mn-lt"/>
              </a:rPr>
              <a:t>In caso di mancata graduazione da parte del ricorrente dei motivi di ricorso, la scelta della trattazione dei motivi è rimessa al Giudice </a:t>
            </a:r>
            <a:br>
              <a:rPr lang="it-IT" b="1" dirty="0">
                <a:latin typeface="+mn-lt"/>
              </a:rPr>
            </a:br>
            <a:endParaRPr lang="it-IT" b="1" dirty="0">
              <a:latin typeface="+mn-lt"/>
            </a:endParaRPr>
          </a:p>
        </p:txBody>
      </p:sp>
      <p:sp>
        <p:nvSpPr>
          <p:cNvPr id="3" name="Segnaposto contenuto 2">
            <a:extLst>
              <a:ext uri="{FF2B5EF4-FFF2-40B4-BE49-F238E27FC236}">
                <a16:creationId xmlns:a16="http://schemas.microsoft.com/office/drawing/2014/main" id="{94BE3A92-94D6-4690-90BB-9D7A3EC94B86}"/>
              </a:ext>
            </a:extLst>
          </p:cNvPr>
          <p:cNvSpPr>
            <a:spLocks noGrp="1"/>
          </p:cNvSpPr>
          <p:nvPr>
            <p:ph idx="1"/>
          </p:nvPr>
        </p:nvSpPr>
        <p:spPr>
          <a:xfrm>
            <a:off x="283465" y="1243585"/>
            <a:ext cx="11070336" cy="4933378"/>
          </a:xfrm>
        </p:spPr>
        <p:txBody>
          <a:bodyPr>
            <a:normAutofit/>
          </a:bodyPr>
          <a:lstStyle/>
          <a:p>
            <a:pPr marL="914400" lvl="2" indent="0" algn="just">
              <a:lnSpc>
                <a:spcPts val="2400"/>
              </a:lnSpc>
              <a:buNone/>
            </a:pPr>
            <a:r>
              <a:rPr lang="it-IT" dirty="0"/>
              <a:t>In assenza della graduazione operata dalla parte, in ragione del particolare oggetto del giudizio </a:t>
            </a:r>
            <a:r>
              <a:rPr lang="it-IT" dirty="0" err="1"/>
              <a:t>impugnatorio</a:t>
            </a:r>
            <a:r>
              <a:rPr lang="it-IT" dirty="0"/>
              <a:t> legato al controllo sull'esercizio della funzione pubblica, il giudice stabilisce l'ordine di trattazione dei motivi (e delle domande di annullamento) sulla base della loro consistenza oggettiva (radicalità del vizio), nonché del rapporto corrente fra le stesse sul piano logico-giuridico e diacronico procedimentale: più in dettaglio, in assenza di graduazione, il giudice adito deve procedere, nell'ordine logico, preliminarmente all'esame di quelle domande o di quei motivi che evidenziano in astratto una più radicale illegittimità del provvedimento (o dei provvedimenti) impugnato(i), per passare poi, soltanto in caso di rigetto di tali censure, all'esame degli altri motivi che, pur idonei a determinare l'annullamento dell'atto gravato, evidenzino profili meno radicali d'illegittimità (1). (In applicazione di tali principi, nel caso deciso, il TAR ha ritenuto che sia inammissibile la graduazione prospettata dal ricorrente solo con memoria non notificata successiva all'ordinanza cautelare di accoglimento — non impugnata — con la quale il Tribunale, proprio in ragione dell'assenza di graduazione, aveva individuato profili di illegittimità travolgenti l'intero operato dell'amministrazione, in applicazione del principio della prevalenza dei vizi radicali). </a:t>
            </a:r>
          </a:p>
        </p:txBody>
      </p:sp>
    </p:spTree>
    <p:extLst>
      <p:ext uri="{BB962C8B-B14F-4D97-AF65-F5344CB8AC3E}">
        <p14:creationId xmlns:p14="http://schemas.microsoft.com/office/powerpoint/2010/main" val="901529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1983</Words>
  <Application>Microsoft Office PowerPoint</Application>
  <PresentationFormat>Widescreen</PresentationFormat>
  <Paragraphs>46</Paragraphs>
  <Slides>9</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9</vt:i4>
      </vt:variant>
    </vt:vector>
  </HeadingPairs>
  <TitlesOfParts>
    <vt:vector size="14" baseType="lpstr">
      <vt:lpstr>Arial</vt:lpstr>
      <vt:lpstr>Calibri</vt:lpstr>
      <vt:lpstr>Calibri Light</vt:lpstr>
      <vt:lpstr>Times New Roman</vt:lpstr>
      <vt:lpstr>Tema di Office</vt:lpstr>
      <vt:lpstr>Art. 34. Sentenze di merito </vt:lpstr>
      <vt:lpstr> Art. 29 c.p.a. Azione di annullamento </vt:lpstr>
      <vt:lpstr>Art. 30. Azione di condanna</vt:lpstr>
      <vt:lpstr>Art. 31. Azione avverso il silenzio e declaratoria di nullità</vt:lpstr>
      <vt:lpstr>Art. 112 c.p.a. Disposizioni generali sul giudizio di ottemperanza </vt:lpstr>
      <vt:lpstr>Art. 114 c.p.a. procedimento</vt:lpstr>
      <vt:lpstr>Art. 5. d.lgs. 36/2023 Principi di buona fede e di tutela dell’affidamento.</vt:lpstr>
      <vt:lpstr>Art. 124 c.p.a. Tutela in forma specifica e per equivalente</vt:lpstr>
      <vt:lpstr>T.A.R. Milano, sez. III, 06/02/2024, n.308  In caso di mancata graduazione da parte del ricorrente dei motivi di ricorso, la scelta della trattazione dei motivi è rimessa al Giudice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 34. Sentenze di merito </dc:title>
  <dc:creator>lucia</dc:creator>
  <cp:lastModifiedBy>Stefano BIgolaro</cp:lastModifiedBy>
  <cp:revision>13</cp:revision>
  <dcterms:created xsi:type="dcterms:W3CDTF">2024-10-11T17:24:37Z</dcterms:created>
  <dcterms:modified xsi:type="dcterms:W3CDTF">2024-10-14T11:18:16Z</dcterms:modified>
</cp:coreProperties>
</file>