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75" r:id="rId6"/>
    <p:sldId id="260" r:id="rId7"/>
    <p:sldId id="272" r:id="rId8"/>
    <p:sldId id="268" r:id="rId9"/>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74868B-FC1D-4CC8-BAFC-1CF3D52005A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74DC9AE-8B43-47F3-B2B3-8B5A44F96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E3496A7-567C-4BD9-A1DE-07A32F242264}"/>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E0027D4E-CE2F-45D5-AE06-A26210A7404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C040AD6-966E-43CA-8D5F-54DCFDA379EC}"/>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1318206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C8CDB2-C20C-4936-8C2B-D584CC72235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B95872D-3819-4234-839C-BAA4FE348847}"/>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96F671F-DCC5-4A4C-9D49-3E7EB340C477}"/>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40090C42-596C-414C-9FA1-FA2C5499EDD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143FE3D-61CA-487A-AC74-B7DCAE4FC2A9}"/>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3058063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08EC62F-B7AE-44B1-90A2-4AB523EBCB1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54BE25C-43D3-40DC-A8E7-34CF127292DC}"/>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7855BF-69D0-428F-AD41-2903F9EF3CB0}"/>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2E064C95-76BB-45DE-891C-F5B2924CE71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CD5B73B-6788-4FFD-9588-A15C5786AA35}"/>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105296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B9158C0-180C-47D7-84EA-14832FC0D28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E0EBD01-9770-4525-9D04-B21F327C3007}"/>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E8764F7-4291-4E24-AF8D-1B7DF2903AC8}"/>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62C495BF-BD97-4B3D-A73D-A7B85E11BEB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B16F646-BB0C-4298-B465-9313C33748AD}"/>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181325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B9D76B-873E-49D7-BB8E-281BB8126C9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92805F4-E91C-4036-A1EE-C96C074FFD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5B88450B-BB86-42CE-B5A6-D524FDABC7F5}"/>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2CC6160F-A854-44FB-8FAE-76434C8FCEF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19772AB-B5D6-40E6-A09E-AEC4EE905CBA}"/>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1240562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72E57A-7868-4A94-ACF8-E068C1B1CE3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2591E11-3F9D-4741-8433-539CEC220EE1}"/>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89FBF21-50FB-4469-B61C-BC5DEBC69FF9}"/>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B16DF0F4-910D-4F39-960F-C9393944D970}"/>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6" name="Segnaposto piè di pagina 5">
            <a:extLst>
              <a:ext uri="{FF2B5EF4-FFF2-40B4-BE49-F238E27FC236}">
                <a16:creationId xmlns:a16="http://schemas.microsoft.com/office/drawing/2014/main" id="{DD06020A-CF53-4668-A193-567125B3DF3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7346C51-FB04-40B2-831D-BF8576A9DB07}"/>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2087249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559377-9ED9-4079-BA99-87F64364D98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838BE30-4C41-4830-AA76-835E96A4D6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4AAFC66B-E8A6-429C-B7D5-F52767F0A018}"/>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B80B74A-368A-4DF6-8FA9-BC2243F26A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D2469DB3-B647-4220-AF56-C022CBDDC0C0}"/>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62C063A-C1DA-4B82-B229-1C51F6BAAFAD}"/>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8" name="Segnaposto piè di pagina 7">
            <a:extLst>
              <a:ext uri="{FF2B5EF4-FFF2-40B4-BE49-F238E27FC236}">
                <a16:creationId xmlns:a16="http://schemas.microsoft.com/office/drawing/2014/main" id="{4BF6A7E8-3051-4DA3-8DD8-58F29D16879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6966C87-C882-44AB-A971-74E754FE2A11}"/>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2295448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3814DE-E326-4903-9AB1-2A8FF2E73E4A}"/>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C71DCB47-963B-4E4E-B1B9-5497136FD33F}"/>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4" name="Segnaposto piè di pagina 3">
            <a:extLst>
              <a:ext uri="{FF2B5EF4-FFF2-40B4-BE49-F238E27FC236}">
                <a16:creationId xmlns:a16="http://schemas.microsoft.com/office/drawing/2014/main" id="{7AC988C3-0835-4F4E-82CB-463140022FD6}"/>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A1CC119-5EE4-4ECF-8C28-F78900D49D97}"/>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3659126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BA450B6-0B95-470B-AB3D-99010BF49534}"/>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3" name="Segnaposto piè di pagina 2">
            <a:extLst>
              <a:ext uri="{FF2B5EF4-FFF2-40B4-BE49-F238E27FC236}">
                <a16:creationId xmlns:a16="http://schemas.microsoft.com/office/drawing/2014/main" id="{7BB4EA6C-C62A-4443-9F5F-1831857AD8A9}"/>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4FD7C3F-A762-48FD-920A-9E1D361EA83E}"/>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3709909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6036E6-3892-423A-B2D7-ABD19660766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5971C62-1817-4AF3-B3F4-D77B2AB365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D3297C9-5BD2-405A-9D79-0B1AE62C9B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BB723C3-D70E-411D-BE51-73587456BB19}"/>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6" name="Segnaposto piè di pagina 5">
            <a:extLst>
              <a:ext uri="{FF2B5EF4-FFF2-40B4-BE49-F238E27FC236}">
                <a16:creationId xmlns:a16="http://schemas.microsoft.com/office/drawing/2014/main" id="{F92E3810-14AC-42C5-9877-B73CE82A746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8835621-A49F-4F36-A185-F4E2B057C696}"/>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1633326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5CEB66-F407-421E-9B5B-92899157B99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AA1B6BF-E5F2-47B4-90CF-B31ABB7C14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152FE0F-4902-4312-8D3D-788B379C78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568FB31-3006-4938-8C50-CDC5A69DA414}"/>
              </a:ext>
            </a:extLst>
          </p:cNvPr>
          <p:cNvSpPr>
            <a:spLocks noGrp="1"/>
          </p:cNvSpPr>
          <p:nvPr>
            <p:ph type="dt" sz="half" idx="10"/>
          </p:nvPr>
        </p:nvSpPr>
        <p:spPr/>
        <p:txBody>
          <a:bodyPr/>
          <a:lstStyle/>
          <a:p>
            <a:fld id="{0AA62657-1D4E-434D-9351-BEC6849D1BE8}" type="datetimeFigureOut">
              <a:rPr lang="it-IT" smtClean="0"/>
              <a:t>14/10/2024</a:t>
            </a:fld>
            <a:endParaRPr lang="it-IT"/>
          </a:p>
        </p:txBody>
      </p:sp>
      <p:sp>
        <p:nvSpPr>
          <p:cNvPr id="6" name="Segnaposto piè di pagina 5">
            <a:extLst>
              <a:ext uri="{FF2B5EF4-FFF2-40B4-BE49-F238E27FC236}">
                <a16:creationId xmlns:a16="http://schemas.microsoft.com/office/drawing/2014/main" id="{F5106423-3BD7-42B5-9E59-10B2CD483F7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B3E6718-FB50-4652-9821-2FB101CD26D0}"/>
              </a:ext>
            </a:extLst>
          </p:cNvPr>
          <p:cNvSpPr>
            <a:spLocks noGrp="1"/>
          </p:cNvSpPr>
          <p:nvPr>
            <p:ph type="sldNum" sz="quarter" idx="12"/>
          </p:nvPr>
        </p:nvSpPr>
        <p:spPr/>
        <p:txBody>
          <a:bodyPr/>
          <a:lstStyle/>
          <a:p>
            <a:fld id="{A6A8B8F1-134E-4C5C-8F51-B890F140058E}" type="slidenum">
              <a:rPr lang="it-IT" smtClean="0"/>
              <a:t>‹N›</a:t>
            </a:fld>
            <a:endParaRPr lang="it-IT"/>
          </a:p>
        </p:txBody>
      </p:sp>
    </p:spTree>
    <p:extLst>
      <p:ext uri="{BB962C8B-B14F-4D97-AF65-F5344CB8AC3E}">
        <p14:creationId xmlns:p14="http://schemas.microsoft.com/office/powerpoint/2010/main" val="2484553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C011349-4D51-4617-BD41-E65534F1BB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9CC5D8D-C0EE-42FF-A737-6004B01B46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B3FDA41-913D-4D7D-9DE2-C8725CF143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A62657-1D4E-434D-9351-BEC6849D1BE8}" type="datetimeFigureOut">
              <a:rPr lang="it-IT" smtClean="0"/>
              <a:t>14/10/2024</a:t>
            </a:fld>
            <a:endParaRPr lang="it-IT"/>
          </a:p>
        </p:txBody>
      </p:sp>
      <p:sp>
        <p:nvSpPr>
          <p:cNvPr id="5" name="Segnaposto piè di pagina 4">
            <a:extLst>
              <a:ext uri="{FF2B5EF4-FFF2-40B4-BE49-F238E27FC236}">
                <a16:creationId xmlns:a16="http://schemas.microsoft.com/office/drawing/2014/main" id="{AB1E94C4-1E13-49DD-B647-0F492EF6F5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B169BFFC-EE90-47FF-BB3D-7D89372619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8B8F1-134E-4C5C-8F51-B890F140058E}" type="slidenum">
              <a:rPr lang="it-IT" smtClean="0"/>
              <a:t>‹N›</a:t>
            </a:fld>
            <a:endParaRPr lang="it-IT"/>
          </a:p>
        </p:txBody>
      </p:sp>
    </p:spTree>
    <p:extLst>
      <p:ext uri="{BB962C8B-B14F-4D97-AF65-F5344CB8AC3E}">
        <p14:creationId xmlns:p14="http://schemas.microsoft.com/office/powerpoint/2010/main" val="2407574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bosettiegatti.eu/info/norme/statali/1990_0241.htm#10.bi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onelegale.wolterskluwer.it/normativa/10LX0000110183SOMM?pathId=c2f962729c259" TargetMode="External"/><Relationship Id="rId2" Type="http://schemas.openxmlformats.org/officeDocument/2006/relationships/hyperlink" Target="https://onelegale.wolterskluwer.it/normativa/10LX0000110183ART44?pathId=c2f962729c25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A490B5-10DA-4E63-9541-F0BDCD349F2C}"/>
              </a:ext>
            </a:extLst>
          </p:cNvPr>
          <p:cNvSpPr>
            <a:spLocks noGrp="1"/>
          </p:cNvSpPr>
          <p:nvPr>
            <p:ph type="ctrTitle"/>
          </p:nvPr>
        </p:nvSpPr>
        <p:spPr>
          <a:xfrm>
            <a:off x="1524000" y="1093509"/>
            <a:ext cx="9144000" cy="895547"/>
          </a:xfrm>
        </p:spPr>
        <p:txBody>
          <a:bodyPr>
            <a:normAutofit/>
          </a:bodyPr>
          <a:lstStyle/>
          <a:p>
            <a:r>
              <a:rPr lang="it-IT" sz="4000" b="1" dirty="0"/>
              <a:t>Motivi di diritto</a:t>
            </a:r>
          </a:p>
        </p:txBody>
      </p:sp>
    </p:spTree>
    <p:extLst>
      <p:ext uri="{BB962C8B-B14F-4D97-AF65-F5344CB8AC3E}">
        <p14:creationId xmlns:p14="http://schemas.microsoft.com/office/powerpoint/2010/main" val="2621611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07558A-BF24-4A70-B6CE-4FB5C8269544}"/>
              </a:ext>
            </a:extLst>
          </p:cNvPr>
          <p:cNvSpPr>
            <a:spLocks noGrp="1"/>
          </p:cNvSpPr>
          <p:nvPr>
            <p:ph type="title"/>
          </p:nvPr>
        </p:nvSpPr>
        <p:spPr>
          <a:xfrm>
            <a:off x="838200" y="365125"/>
            <a:ext cx="10515600" cy="750443"/>
          </a:xfrm>
        </p:spPr>
        <p:txBody>
          <a:bodyPr>
            <a:normAutofit/>
          </a:bodyPr>
          <a:lstStyle/>
          <a:p>
            <a:pPr algn="ctr"/>
            <a:r>
              <a:rPr lang="it-IT" sz="3400" b="1" dirty="0"/>
              <a:t>Art. 21 </a:t>
            </a:r>
            <a:r>
              <a:rPr lang="it-IT" sz="3400" b="1" i="1" dirty="0" err="1"/>
              <a:t>octies</a:t>
            </a:r>
            <a:r>
              <a:rPr lang="it-IT" sz="3400" b="1" dirty="0"/>
              <a:t> L. 241/1990</a:t>
            </a:r>
          </a:p>
        </p:txBody>
      </p:sp>
      <p:sp>
        <p:nvSpPr>
          <p:cNvPr id="3" name="Segnaposto contenuto 2">
            <a:extLst>
              <a:ext uri="{FF2B5EF4-FFF2-40B4-BE49-F238E27FC236}">
                <a16:creationId xmlns:a16="http://schemas.microsoft.com/office/drawing/2014/main" id="{8191E60B-D5A9-480C-8113-F9CE916C38F1}"/>
              </a:ext>
            </a:extLst>
          </p:cNvPr>
          <p:cNvSpPr>
            <a:spLocks noGrp="1"/>
          </p:cNvSpPr>
          <p:nvPr>
            <p:ph idx="1"/>
          </p:nvPr>
        </p:nvSpPr>
        <p:spPr>
          <a:xfrm>
            <a:off x="649224" y="1216152"/>
            <a:ext cx="10704576" cy="4960811"/>
          </a:xfrm>
        </p:spPr>
        <p:txBody>
          <a:bodyPr>
            <a:normAutofit fontScale="85000" lnSpcReduction="10000"/>
          </a:bodyPr>
          <a:lstStyle/>
          <a:p>
            <a:pPr marL="0" indent="0" algn="just">
              <a:lnSpc>
                <a:spcPct val="150000"/>
              </a:lnSpc>
              <a:buNone/>
            </a:pPr>
            <a:r>
              <a:rPr lang="it-IT" sz="2400" b="1" dirty="0"/>
              <a:t>1. </a:t>
            </a:r>
            <a:r>
              <a:rPr lang="it-IT" sz="2400" dirty="0"/>
              <a:t>È annullabile il provvedimento amministrativo adottato in violazione di legge o viziato da eccesso di potere o da incompetenza.</a:t>
            </a:r>
            <a:endParaRPr lang="it-IT" sz="2400" dirty="0">
              <a:effectLst/>
            </a:endParaRPr>
          </a:p>
          <a:p>
            <a:pPr marL="0" indent="0" algn="just">
              <a:lnSpc>
                <a:spcPct val="150000"/>
              </a:lnSpc>
              <a:buNone/>
            </a:pPr>
            <a:r>
              <a:rPr lang="it-IT" sz="2400" b="1" dirty="0"/>
              <a:t>2. </a:t>
            </a:r>
            <a:r>
              <a:rPr lang="it-IT" sz="2400" dirty="0"/>
              <a:t>Non è annullabile il provvedimento adottato in violazione di norme sul procedimento o sulla forma degli atti qualora, per la natura vincolata del provvedimento, sia palese che il suo contenuto dispositivo non avrebbe potuto essere diverso da quello in concreto adottato. Il provvedimento amministrativo non è comunque annullabile per mancata comunicazione dell'avvio del procedimento qualora l'amministrazione dimostri in giudizio che il contenuto del provvedimento non avrebbe potuto essere diverso da quello in concreto adottato. La disposizione di cui al secondo periodo non si applica al provvedimento adottato in violazione dell’</a:t>
            </a:r>
            <a:r>
              <a:rPr lang="it-IT" sz="2400" dirty="0">
                <a:hlinkClick r:id="rId2"/>
              </a:rPr>
              <a:t>articolo 10-bis</a:t>
            </a:r>
            <a:r>
              <a:rPr lang="it-IT" sz="2400" dirty="0"/>
              <a:t>.</a:t>
            </a:r>
            <a:br>
              <a:rPr lang="it-IT" sz="2400" dirty="0"/>
            </a:br>
            <a:r>
              <a:rPr lang="it-IT" sz="2400" i="1" dirty="0"/>
              <a:t>(comma così modificato dall'art. 12, comma 1, lettera i), legge n. 120 del 2020)</a:t>
            </a:r>
            <a:endParaRPr lang="it-IT" sz="2400" dirty="0">
              <a:effectLst/>
            </a:endParaRPr>
          </a:p>
          <a:p>
            <a:endParaRPr lang="it-IT" dirty="0"/>
          </a:p>
        </p:txBody>
      </p:sp>
    </p:spTree>
    <p:extLst>
      <p:ext uri="{BB962C8B-B14F-4D97-AF65-F5344CB8AC3E}">
        <p14:creationId xmlns:p14="http://schemas.microsoft.com/office/powerpoint/2010/main" val="212846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B01BD9-50B0-4ACB-8250-D258764D71F2}"/>
              </a:ext>
            </a:extLst>
          </p:cNvPr>
          <p:cNvSpPr>
            <a:spLocks noGrp="1"/>
          </p:cNvSpPr>
          <p:nvPr>
            <p:ph type="title"/>
          </p:nvPr>
        </p:nvSpPr>
        <p:spPr>
          <a:xfrm>
            <a:off x="1078992" y="365125"/>
            <a:ext cx="10274808" cy="951611"/>
          </a:xfrm>
        </p:spPr>
        <p:txBody>
          <a:bodyPr>
            <a:normAutofit fontScale="90000"/>
          </a:bodyPr>
          <a:lstStyle/>
          <a:p>
            <a:pPr algn="ctr"/>
            <a:r>
              <a:rPr lang="it-IT" altLang="it-IT" sz="4000" b="1" dirty="0">
                <a:latin typeface="Calibri" panose="020F0502020204030204" pitchFamily="34" charset="0"/>
                <a:cs typeface="Calibri" panose="020F0502020204030204" pitchFamily="34" charset="0"/>
              </a:rPr>
              <a:t>Art. 4</a:t>
            </a:r>
            <a:r>
              <a:rPr lang="it-IT" altLang="it-IT" sz="4000" b="1" dirty="0" bmk="">
                <a:latin typeface="Calibri" panose="020F0502020204030204" pitchFamily="34" charset="0"/>
                <a:cs typeface="Calibri" panose="020F0502020204030204" pitchFamily="34" charset="0"/>
              </a:rPr>
              <a:t>0 c.p.a.</a:t>
            </a:r>
            <a:br>
              <a:rPr lang="it-IT" altLang="it-IT" sz="4000" b="1" dirty="0">
                <a:latin typeface="Calibri" panose="020F0502020204030204" pitchFamily="34" charset="0"/>
                <a:cs typeface="Calibri" panose="020F0502020204030204" pitchFamily="34" charset="0"/>
              </a:rPr>
            </a:br>
            <a:r>
              <a:rPr lang="it-IT" altLang="it-IT" sz="4000" b="1" dirty="0">
                <a:latin typeface="Calibri" panose="020F0502020204030204" pitchFamily="34" charset="0"/>
                <a:cs typeface="Calibri" panose="020F0502020204030204" pitchFamily="34" charset="0"/>
              </a:rPr>
              <a:t>Contenuto del ricorso</a:t>
            </a:r>
            <a:br>
              <a:rPr lang="it-IT" altLang="it-IT" dirty="0"/>
            </a:br>
            <a:endParaRPr lang="it-IT" dirty="0"/>
          </a:p>
        </p:txBody>
      </p:sp>
      <p:sp>
        <p:nvSpPr>
          <p:cNvPr id="4" name="Rectangle 1">
            <a:extLst>
              <a:ext uri="{FF2B5EF4-FFF2-40B4-BE49-F238E27FC236}">
                <a16:creationId xmlns:a16="http://schemas.microsoft.com/office/drawing/2014/main" id="{E33D26FB-4DAE-48AD-A084-1C6727C41592}"/>
              </a:ext>
            </a:extLst>
          </p:cNvPr>
          <p:cNvSpPr>
            <a:spLocks noGrp="1" noChangeArrowheads="1"/>
          </p:cNvSpPr>
          <p:nvPr>
            <p:ph idx="1"/>
          </p:nvPr>
        </p:nvSpPr>
        <p:spPr bwMode="auto">
          <a:xfrm>
            <a:off x="740664" y="1444867"/>
            <a:ext cx="10972801" cy="5033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it-IT" altLang="it-IT" sz="18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1</a:t>
            </a: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Il ricorso deve contenere distintamente: </a:t>
            </a:r>
            <a:endParaRPr kumimoji="0" lang="it-IT" altLang="it-IT" sz="18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50000"/>
              </a:lnSpc>
              <a:spcBef>
                <a:spcPct val="0"/>
              </a:spcBef>
              <a:spcAft>
                <a:spcPct val="0"/>
              </a:spcAft>
              <a:buClrTx/>
              <a:buSzTx/>
              <a:buFontTx/>
              <a:buAutoNum type="alphaLcParenR"/>
              <a:tabLst/>
            </a:pP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gli elementi identificativi del ricorrente, del suo difensore e delle parti nei cui confronti il ricorso è proposto; </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 l'indicazione dell'oggetto della domanda, ivi compreso l'atto o il provvedimento eventualmente impugnato, e la data della sua notificazione, comunicazione o comunque della sua conoscenza;</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 l'esposizione sommaria dei fatti; </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d) </a:t>
            </a:r>
            <a:r>
              <a:rPr kumimoji="0" lang="it-IT" altLang="it-IT" sz="1800" b="0" i="0" u="none" strike="noStrike" cap="none" normalizeH="0" baseline="0" dirty="0">
                <a:ln>
                  <a:noFill/>
                </a:ln>
                <a:solidFill>
                  <a:srgbClr val="FF0000"/>
                </a:solidFill>
                <a:effectLst/>
                <a:latin typeface="Calibri" panose="020F0502020204030204" pitchFamily="34" charset="0"/>
                <a:cs typeface="Calibri" panose="020F0502020204030204" pitchFamily="34" charset="0"/>
              </a:rPr>
              <a:t>i motivi specifici su cui si fonda il ricorso; </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 l'indicazione dei mezzi di prova;</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 l'indicazione dei provvedimenti chiesti al giudice; </a:t>
            </a:r>
            <a:b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b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g) la sottoscrizione del ricorrente, se esso sta in giudizio personalmente, oppure del difensore, con indicazione, in questo caso, della procura speciale. </a:t>
            </a:r>
          </a:p>
          <a:p>
            <a:pPr marL="342900" marR="0" lvl="0" indent="-342900" algn="l" defTabSz="914400" rtl="0" eaLnBrk="0" fontAlgn="base" latinLnBrk="0" hangingPunct="0">
              <a:lnSpc>
                <a:spcPct val="150000"/>
              </a:lnSpc>
              <a:spcBef>
                <a:spcPct val="0"/>
              </a:spcBef>
              <a:spcAft>
                <a:spcPct val="0"/>
              </a:spcAft>
              <a:buClrTx/>
              <a:buSzTx/>
              <a:buFontTx/>
              <a:buAutoNum type="alphaLcParenR"/>
              <a:tabLst/>
            </a:pPr>
            <a:endParaRPr kumimoji="0" lang="it-IT" altLang="it-IT"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it-IT" altLang="it-IT" sz="18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2. </a:t>
            </a:r>
            <a:r>
              <a:rPr kumimoji="0" lang="it-IT" altLang="it-IT"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 motivi proposti in violazione del comma 1, lettera d), sono inammissibili. </a:t>
            </a: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92211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04D397-014C-4D39-AF02-6C660D6913E6}"/>
              </a:ext>
            </a:extLst>
          </p:cNvPr>
          <p:cNvSpPr>
            <a:spLocks noGrp="1"/>
          </p:cNvSpPr>
          <p:nvPr>
            <p:ph type="title"/>
          </p:nvPr>
        </p:nvSpPr>
        <p:spPr>
          <a:xfrm>
            <a:off x="838200" y="365125"/>
            <a:ext cx="10399776" cy="1079627"/>
          </a:xfrm>
        </p:spPr>
        <p:txBody>
          <a:bodyPr>
            <a:normAutofit/>
          </a:bodyPr>
          <a:lstStyle/>
          <a:p>
            <a:pPr algn="ctr"/>
            <a:r>
              <a:rPr lang="it-IT" sz="3000" b="1" dirty="0"/>
              <a:t>Cons. Stato, Adunanza Plenaria 27/04/2015, n. 5</a:t>
            </a:r>
            <a:br>
              <a:rPr lang="it-IT" sz="3000" b="1" dirty="0"/>
            </a:br>
            <a:r>
              <a:rPr lang="it-IT" sz="3000" b="1" dirty="0"/>
              <a:t>La graduazione dei motivi</a:t>
            </a:r>
          </a:p>
        </p:txBody>
      </p:sp>
      <p:sp>
        <p:nvSpPr>
          <p:cNvPr id="3" name="Segnaposto contenuto 2">
            <a:extLst>
              <a:ext uri="{FF2B5EF4-FFF2-40B4-BE49-F238E27FC236}">
                <a16:creationId xmlns:a16="http://schemas.microsoft.com/office/drawing/2014/main" id="{B509FFF4-C325-4832-94DA-9149B8511ECB}"/>
              </a:ext>
            </a:extLst>
          </p:cNvPr>
          <p:cNvSpPr>
            <a:spLocks noGrp="1"/>
          </p:cNvSpPr>
          <p:nvPr>
            <p:ph idx="1"/>
          </p:nvPr>
        </p:nvSpPr>
        <p:spPr>
          <a:xfrm>
            <a:off x="384048" y="1563624"/>
            <a:ext cx="10969752" cy="4613339"/>
          </a:xfrm>
        </p:spPr>
        <p:txBody>
          <a:bodyPr>
            <a:normAutofit fontScale="55000" lnSpcReduction="20000"/>
          </a:bodyPr>
          <a:lstStyle/>
          <a:p>
            <a:pPr marL="0" indent="0" algn="just" fontAlgn="base">
              <a:lnSpc>
                <a:spcPct val="170000"/>
              </a:lnSpc>
              <a:buNone/>
            </a:pPr>
            <a:r>
              <a:rPr lang="it-IT" b="0" i="0" dirty="0">
                <a:solidFill>
                  <a:srgbClr val="000000"/>
                </a:solidFill>
                <a:effectLst/>
                <a:latin typeface="Open Sans" panose="020B0606030504020204" pitchFamily="34" charset="0"/>
              </a:rPr>
              <a:t>I principi di diritto espressi dalla Plenaria:</a:t>
            </a:r>
          </a:p>
          <a:p>
            <a:pPr marL="0" indent="0" algn="just" fontAlgn="base">
              <a:lnSpc>
                <a:spcPct val="170000"/>
              </a:lnSpc>
              <a:buNone/>
            </a:pPr>
            <a:r>
              <a:rPr lang="it-IT" b="0" i="0" dirty="0">
                <a:solidFill>
                  <a:srgbClr val="000000"/>
                </a:solidFill>
                <a:effectLst/>
                <a:latin typeface="Open Sans" panose="020B0606030504020204" pitchFamily="34" charset="0"/>
              </a:rPr>
              <a:t>«</a:t>
            </a:r>
            <a:r>
              <a:rPr lang="it-IT" i="1" dirty="0">
                <a:solidFill>
                  <a:srgbClr val="000000"/>
                </a:solidFill>
                <a:latin typeface="Open Sans" panose="020B0606030504020204" pitchFamily="34" charset="0"/>
              </a:rPr>
              <a:t>N</a:t>
            </a:r>
            <a:r>
              <a:rPr lang="it-IT" b="0" i="1" dirty="0">
                <a:solidFill>
                  <a:srgbClr val="000000"/>
                </a:solidFill>
                <a:effectLst/>
                <a:latin typeface="Open Sans" panose="020B0606030504020204" pitchFamily="34" charset="0"/>
              </a:rPr>
              <a:t>el giudizio </a:t>
            </a:r>
            <a:r>
              <a:rPr lang="it-IT" b="0" i="1" dirty="0" err="1">
                <a:solidFill>
                  <a:srgbClr val="000000"/>
                </a:solidFill>
                <a:effectLst/>
                <a:latin typeface="Open Sans" panose="020B0606030504020204" pitchFamily="34" charset="0"/>
              </a:rPr>
              <a:t>impugnatorio</a:t>
            </a:r>
            <a:r>
              <a:rPr lang="it-IT" b="0" i="1" dirty="0">
                <a:solidFill>
                  <a:srgbClr val="000000"/>
                </a:solidFill>
                <a:effectLst/>
                <a:latin typeface="Open Sans" panose="020B0606030504020204" pitchFamily="34" charset="0"/>
              </a:rPr>
              <a:t> di legittimità in primo grado, la parte può graduare, esplicitamente e in modo vincolante per il giudice, i motivi e le domande di annullamento, ad eccezione dei casi in cui, </a:t>
            </a:r>
            <a:r>
              <a:rPr lang="it-IT" b="0" i="1" dirty="0">
                <a:solidFill>
                  <a:srgbClr val="000000"/>
                </a:solidFill>
                <a:effectLst/>
                <a:latin typeface="inherit"/>
              </a:rPr>
              <a:t>ex</a:t>
            </a:r>
            <a:r>
              <a:rPr lang="it-IT" b="0" i="1" dirty="0">
                <a:solidFill>
                  <a:srgbClr val="000000"/>
                </a:solidFill>
                <a:effectLst/>
                <a:latin typeface="Open Sans" panose="020B0606030504020204" pitchFamily="34" charset="0"/>
              </a:rPr>
              <a:t> art. 34, comma 2, c.p.a., il vizio si traduca nel mancato esercizio di poteri da parte dell'autorità per legge competente";</a:t>
            </a:r>
          </a:p>
          <a:p>
            <a:pPr marL="0" indent="0" algn="just" fontAlgn="base">
              <a:lnSpc>
                <a:spcPct val="170000"/>
              </a:lnSpc>
              <a:buNone/>
            </a:pPr>
            <a:r>
              <a:rPr lang="it-IT" i="1" dirty="0">
                <a:solidFill>
                  <a:srgbClr val="000000"/>
                </a:solidFill>
                <a:latin typeface="Open Sans" panose="020B0606030504020204" pitchFamily="34" charset="0"/>
              </a:rPr>
              <a:t>«N</a:t>
            </a:r>
            <a:r>
              <a:rPr lang="it-IT" b="0" i="1" dirty="0">
                <a:solidFill>
                  <a:srgbClr val="000000"/>
                </a:solidFill>
                <a:effectLst/>
                <a:latin typeface="Open Sans" panose="020B0606030504020204" pitchFamily="34" charset="0"/>
              </a:rPr>
              <a:t>el giudizio </a:t>
            </a:r>
            <a:r>
              <a:rPr lang="it-IT" b="0" i="1" dirty="0" err="1">
                <a:solidFill>
                  <a:srgbClr val="000000"/>
                </a:solidFill>
                <a:effectLst/>
                <a:latin typeface="Open Sans" panose="020B0606030504020204" pitchFamily="34" charset="0"/>
              </a:rPr>
              <a:t>impugnatorio</a:t>
            </a:r>
            <a:r>
              <a:rPr lang="it-IT" b="0" i="1" dirty="0">
                <a:solidFill>
                  <a:srgbClr val="000000"/>
                </a:solidFill>
                <a:effectLst/>
                <a:latin typeface="Open Sans" panose="020B0606030504020204" pitchFamily="34" charset="0"/>
              </a:rPr>
              <a:t> di legittimità in primo grado, non vale a graduare i motivi di ricorso o le domande di annullamento il mero ordine di prospettazione degli stessi»</a:t>
            </a:r>
          </a:p>
          <a:p>
            <a:pPr marL="0" indent="0" algn="just" fontAlgn="base">
              <a:lnSpc>
                <a:spcPct val="170000"/>
              </a:lnSpc>
              <a:buNone/>
            </a:pPr>
            <a:r>
              <a:rPr lang="it-IT" i="1" dirty="0">
                <a:solidFill>
                  <a:srgbClr val="000000"/>
                </a:solidFill>
                <a:latin typeface="Open Sans" panose="020B0606030504020204" pitchFamily="34" charset="0"/>
              </a:rPr>
              <a:t>«N</a:t>
            </a:r>
            <a:r>
              <a:rPr lang="it-IT" b="0" i="1" dirty="0">
                <a:solidFill>
                  <a:srgbClr val="000000"/>
                </a:solidFill>
                <a:effectLst/>
                <a:latin typeface="Open Sans" panose="020B0606030504020204" pitchFamily="34" charset="0"/>
              </a:rPr>
              <a:t>el giudizio </a:t>
            </a:r>
            <a:r>
              <a:rPr lang="it-IT" b="0" i="1" dirty="0" err="1">
                <a:solidFill>
                  <a:srgbClr val="000000"/>
                </a:solidFill>
                <a:effectLst/>
                <a:latin typeface="Open Sans" panose="020B0606030504020204" pitchFamily="34" charset="0"/>
              </a:rPr>
              <a:t>impugnatorio</a:t>
            </a:r>
            <a:r>
              <a:rPr lang="it-IT" b="0" i="1" dirty="0">
                <a:solidFill>
                  <a:srgbClr val="000000"/>
                </a:solidFill>
                <a:effectLst/>
                <a:latin typeface="Open Sans" panose="020B0606030504020204" pitchFamily="34" charset="0"/>
              </a:rPr>
              <a:t> di legittimità in primo grado, in mancanza di rituale graduazione dei motivi e delle domande di annullamento, il giudice amministrativo, in base al principio dispositivo e di corrispondenza fra chiesto e pronunciato, è obbligato ad esaminarli tutti, salvo che non ricorrano i presupposti per disporne l'assorbimento nei casi ascrivibili alle tre tipologie precisate in motivazione (assorbimento per legge, per pregiudizialità necessaria e per ragioni di economia)».</a:t>
            </a:r>
          </a:p>
          <a:p>
            <a:pPr marL="0" indent="0">
              <a:lnSpc>
                <a:spcPct val="170000"/>
              </a:lnSpc>
              <a:buNone/>
            </a:pPr>
            <a:endParaRPr lang="it-IT" dirty="0"/>
          </a:p>
        </p:txBody>
      </p:sp>
    </p:spTree>
    <p:extLst>
      <p:ext uri="{BB962C8B-B14F-4D97-AF65-F5344CB8AC3E}">
        <p14:creationId xmlns:p14="http://schemas.microsoft.com/office/powerpoint/2010/main" val="663771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9AD064-7587-4C2F-8DD1-EDB9218CD799}"/>
              </a:ext>
            </a:extLst>
          </p:cNvPr>
          <p:cNvSpPr>
            <a:spLocks noGrp="1"/>
          </p:cNvSpPr>
          <p:nvPr>
            <p:ph type="ctrTitle"/>
          </p:nvPr>
        </p:nvSpPr>
        <p:spPr>
          <a:xfrm>
            <a:off x="1524000" y="281115"/>
            <a:ext cx="9144000" cy="760225"/>
          </a:xfrm>
        </p:spPr>
        <p:txBody>
          <a:bodyPr>
            <a:normAutofit fontScale="90000"/>
          </a:bodyPr>
          <a:lstStyle/>
          <a:p>
            <a:br>
              <a:rPr lang="it-IT" dirty="0"/>
            </a:br>
            <a:r>
              <a:rPr lang="it-IT" sz="2200" b="1" dirty="0">
                <a:latin typeface="+mn-lt"/>
              </a:rPr>
              <a:t>Consiglio di Stato, Adunanza plenaria, 19/04/2023, n.13 </a:t>
            </a:r>
            <a:br>
              <a:rPr lang="it-IT" sz="2200" dirty="0"/>
            </a:br>
            <a:r>
              <a:rPr lang="it-IT" sz="2200" b="1" dirty="0">
                <a:latin typeface="+mn-lt"/>
              </a:rPr>
              <a:t>Ordine di esame dei motivi di ricorso </a:t>
            </a:r>
          </a:p>
        </p:txBody>
      </p:sp>
      <p:sp>
        <p:nvSpPr>
          <p:cNvPr id="3" name="Sottotitolo 2">
            <a:extLst>
              <a:ext uri="{FF2B5EF4-FFF2-40B4-BE49-F238E27FC236}">
                <a16:creationId xmlns:a16="http://schemas.microsoft.com/office/drawing/2014/main" id="{44849486-F0E0-4193-AB42-71213C63737D}"/>
              </a:ext>
            </a:extLst>
          </p:cNvPr>
          <p:cNvSpPr>
            <a:spLocks noGrp="1"/>
          </p:cNvSpPr>
          <p:nvPr>
            <p:ph type="subTitle" idx="1"/>
          </p:nvPr>
        </p:nvSpPr>
        <p:spPr>
          <a:xfrm>
            <a:off x="1011936" y="1307592"/>
            <a:ext cx="10168128" cy="4983480"/>
          </a:xfrm>
        </p:spPr>
        <p:txBody>
          <a:bodyPr>
            <a:normAutofit/>
          </a:bodyPr>
          <a:lstStyle/>
          <a:p>
            <a:pPr algn="just">
              <a:lnSpc>
                <a:spcPct val="150000"/>
              </a:lnSpc>
            </a:pPr>
            <a:r>
              <a:rPr lang="it-IT" dirty="0"/>
              <a:t>La sentenza, in assenza di esplicita graduazione dei motivi, può autonomamente stabilire in vista della completa tutela dell'interesse legittimo ed al contempo della legalità e dell'interesse pubblico, le censure da cui principiare secondo l'ordine dettato dalla maggior pregnanza del vizio di legittimità e dallo sviluppo logico e diacronico del procedimento, con la conseguenza che </a:t>
            </a:r>
            <a:r>
              <a:rPr lang="it-IT" dirty="0" err="1"/>
              <a:t>é</a:t>
            </a:r>
            <a:r>
              <a:rPr lang="it-IT" dirty="0"/>
              <a:t> possibile che, in taluni ben delimitati casi, l'esame del giudice si arresti prima di aver esaurito l'intero compendio delle censure (o delle domande) proposte.</a:t>
            </a:r>
          </a:p>
        </p:txBody>
      </p:sp>
    </p:spTree>
    <p:extLst>
      <p:ext uri="{BB962C8B-B14F-4D97-AF65-F5344CB8AC3E}">
        <p14:creationId xmlns:p14="http://schemas.microsoft.com/office/powerpoint/2010/main" val="3764344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D8D1A5-9966-4E8E-B210-5D3B1DBAB270}"/>
              </a:ext>
            </a:extLst>
          </p:cNvPr>
          <p:cNvSpPr>
            <a:spLocks noGrp="1"/>
          </p:cNvSpPr>
          <p:nvPr>
            <p:ph type="title"/>
          </p:nvPr>
        </p:nvSpPr>
        <p:spPr>
          <a:xfrm>
            <a:off x="838200" y="500062"/>
            <a:ext cx="10515600" cy="1325563"/>
          </a:xfrm>
        </p:spPr>
        <p:txBody>
          <a:bodyPr>
            <a:normAutofit fontScale="90000"/>
          </a:bodyPr>
          <a:lstStyle/>
          <a:p>
            <a:pPr algn="ctr"/>
            <a:r>
              <a:rPr lang="it-IT" sz="3300" b="1" dirty="0"/>
              <a:t>Consiglio di Giustizia amministrativa per la Regione siciliana</a:t>
            </a:r>
            <a:br>
              <a:rPr lang="it-IT" sz="3300" b="1" dirty="0"/>
            </a:br>
            <a:r>
              <a:rPr lang="it-IT" sz="3300" b="1" dirty="0"/>
              <a:t>Sentenza n. 715/2024</a:t>
            </a:r>
            <a:br>
              <a:rPr lang="it-IT" dirty="0"/>
            </a:br>
            <a:endParaRPr lang="it-IT" dirty="0"/>
          </a:p>
        </p:txBody>
      </p:sp>
      <p:sp>
        <p:nvSpPr>
          <p:cNvPr id="3" name="Segnaposto contenuto 2">
            <a:extLst>
              <a:ext uri="{FF2B5EF4-FFF2-40B4-BE49-F238E27FC236}">
                <a16:creationId xmlns:a16="http://schemas.microsoft.com/office/drawing/2014/main" id="{948FA4BF-A43E-4CD2-B4BF-532ABDDEED52}"/>
              </a:ext>
            </a:extLst>
          </p:cNvPr>
          <p:cNvSpPr>
            <a:spLocks noGrp="1"/>
          </p:cNvSpPr>
          <p:nvPr>
            <p:ph idx="1"/>
          </p:nvPr>
        </p:nvSpPr>
        <p:spPr>
          <a:xfrm>
            <a:off x="627888" y="1624456"/>
            <a:ext cx="10725912" cy="4566031"/>
          </a:xfrm>
        </p:spPr>
        <p:txBody>
          <a:bodyPr>
            <a:normAutofit/>
          </a:bodyPr>
          <a:lstStyle/>
          <a:p>
            <a:pPr marL="0" indent="0" algn="just">
              <a:buNone/>
            </a:pPr>
            <a:r>
              <a:rPr lang="it-IT" sz="2000" dirty="0"/>
              <a:t>L'accoglimento del ricorso giurisdizionale per la riconosciuta sussistenza del vizio di incompetenza comporta l'assorbimento degli ulteriori motivi di impugnazione, in quanto la valutazione del merito della controversia si risolverebbe in un giudizio meramente ipotetico sull'ulteriore attività amministrativa dell'organo competente, cui spetta l'effettiva valutazione della vicenda e che potrebbe emanare, o non, l'atto in questione e comunque, provvedere con un contenuto diverso. (Conferma </a:t>
            </a:r>
            <a:r>
              <a:rPr lang="it-IT" sz="2000" dirty="0" err="1"/>
              <a:t>T.A.R</a:t>
            </a:r>
            <a:r>
              <a:rPr lang="it-IT" sz="2000" dirty="0"/>
              <a:t> Sicilia Catania, sez. I, n. 978/2024.)</a:t>
            </a:r>
          </a:p>
          <a:p>
            <a:pPr marL="0" indent="0" algn="just">
              <a:buNone/>
            </a:pPr>
            <a:r>
              <a:rPr lang="it-IT" sz="2000" dirty="0"/>
              <a:t>Non si può far rientrare il vizio di incompetenza relativa tra i vizi procedimentali cui è applicabile l'</a:t>
            </a:r>
            <a:r>
              <a:rPr lang="it-IT" sz="2000" dirty="0">
                <a:hlinkClick r:id="rId2"/>
              </a:rPr>
              <a:t>art. 21-octies</a:t>
            </a:r>
            <a:r>
              <a:rPr lang="it-IT" sz="2000" dirty="0"/>
              <a:t>, comma 2, della </a:t>
            </a:r>
            <a:r>
              <a:rPr lang="it-IT" sz="2000" dirty="0">
                <a:hlinkClick r:id="rId3"/>
              </a:rPr>
              <a:t>L. 241/90</a:t>
            </a:r>
            <a:r>
              <a:rPr lang="it-IT" sz="2000" dirty="0"/>
              <a:t>. Infatti, in un ordinamento ispirato al principio di legalità non è possibile aderire alla tesi dell'irrilevanza strutturale – </a:t>
            </a:r>
            <a:r>
              <a:rPr lang="it-IT" sz="2000" i="1" dirty="0"/>
              <a:t>id est </a:t>
            </a:r>
            <a:r>
              <a:rPr lang="it-IT" sz="2000" dirty="0" err="1"/>
              <a:t>dequotazione</a:t>
            </a:r>
            <a:r>
              <a:rPr lang="it-IT" sz="2000" dirty="0"/>
              <a:t>, </a:t>
            </a:r>
            <a:r>
              <a:rPr lang="it-IT" sz="2000" i="1" dirty="0"/>
              <a:t>alias</a:t>
            </a:r>
            <a:r>
              <a:rPr lang="it-IT" sz="2000" dirty="0"/>
              <a:t> </a:t>
            </a:r>
            <a:r>
              <a:rPr lang="it-IT" sz="2000" dirty="0" err="1"/>
              <a:t>sussumibilità</a:t>
            </a:r>
            <a:r>
              <a:rPr lang="it-IT" sz="2000" dirty="0"/>
              <a:t> nella fattispecie sanante di cui all'</a:t>
            </a:r>
            <a:r>
              <a:rPr lang="it-IT" sz="2000" dirty="0">
                <a:hlinkClick r:id="rId2"/>
              </a:rPr>
              <a:t>art. 21-octies</a:t>
            </a:r>
            <a:r>
              <a:rPr lang="it-IT" sz="2000" dirty="0"/>
              <a:t> </a:t>
            </a:r>
            <a:r>
              <a:rPr lang="it-IT" sz="2000" dirty="0">
                <a:hlinkClick r:id="rId3"/>
              </a:rPr>
              <a:t>L. 241/1990</a:t>
            </a:r>
            <a:r>
              <a:rPr lang="it-IT" sz="2000" dirty="0"/>
              <a:t> – del vizio di incompetenza (relativa o assoluta che sia), giacché il principio di legalità costituzionalmente sotteso all'ordinamento amministrativo non consente a qualsiasi ente o organo amministrativo di fare tutto ciò che sia giusto e legittimo, ma di competenza altrui. (Conferma </a:t>
            </a:r>
            <a:r>
              <a:rPr lang="it-IT" sz="2000" dirty="0" err="1"/>
              <a:t>T.A.R</a:t>
            </a:r>
            <a:r>
              <a:rPr lang="it-IT" sz="2000" dirty="0"/>
              <a:t> Sicilia Catania, sez. I, n. 978/2024.)</a:t>
            </a:r>
          </a:p>
        </p:txBody>
      </p:sp>
    </p:spTree>
    <p:extLst>
      <p:ext uri="{BB962C8B-B14F-4D97-AF65-F5344CB8AC3E}">
        <p14:creationId xmlns:p14="http://schemas.microsoft.com/office/powerpoint/2010/main" val="1995879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A8430C9-048C-40B6-9F82-BF0D48454C3D}"/>
              </a:ext>
            </a:extLst>
          </p:cNvPr>
          <p:cNvSpPr>
            <a:spLocks noGrp="1"/>
          </p:cNvSpPr>
          <p:nvPr>
            <p:ph type="title"/>
          </p:nvPr>
        </p:nvSpPr>
        <p:spPr/>
        <p:txBody>
          <a:bodyPr>
            <a:normAutofit fontScale="90000"/>
          </a:bodyPr>
          <a:lstStyle/>
          <a:p>
            <a:pPr algn="ctr"/>
            <a:r>
              <a:rPr lang="it-IT" sz="2700" b="1" dirty="0">
                <a:latin typeface="+mn-lt"/>
              </a:rPr>
              <a:t>Consiglio di Stato sez. V, 08/08/2023, n.7665 </a:t>
            </a:r>
            <a:br>
              <a:rPr lang="it-IT" sz="2700" dirty="0"/>
            </a:br>
            <a:r>
              <a:rPr lang="it-IT" sz="2700" dirty="0"/>
              <a:t>Individuazione del contenuto del vizio di eccesso di potere per sviamento </a:t>
            </a:r>
            <a:br>
              <a:rPr lang="it-IT" dirty="0"/>
            </a:br>
            <a:endParaRPr lang="it-IT" dirty="0"/>
          </a:p>
        </p:txBody>
      </p:sp>
      <p:sp>
        <p:nvSpPr>
          <p:cNvPr id="3" name="Segnaposto contenuto 2">
            <a:extLst>
              <a:ext uri="{FF2B5EF4-FFF2-40B4-BE49-F238E27FC236}">
                <a16:creationId xmlns:a16="http://schemas.microsoft.com/office/drawing/2014/main" id="{0A4FEC33-1937-4872-9397-F6F5E2DF7772}"/>
              </a:ext>
            </a:extLst>
          </p:cNvPr>
          <p:cNvSpPr>
            <a:spLocks noGrp="1"/>
          </p:cNvSpPr>
          <p:nvPr>
            <p:ph idx="1"/>
          </p:nvPr>
        </p:nvSpPr>
        <p:spPr>
          <a:xfrm>
            <a:off x="612648" y="1499616"/>
            <a:ext cx="10741152" cy="4677347"/>
          </a:xfrm>
        </p:spPr>
        <p:txBody>
          <a:bodyPr>
            <a:normAutofit/>
          </a:bodyPr>
          <a:lstStyle/>
          <a:p>
            <a:pPr marL="0" indent="0" algn="just">
              <a:lnSpc>
                <a:spcPts val="2640"/>
              </a:lnSpc>
              <a:buNone/>
            </a:pPr>
            <a:r>
              <a:rPr lang="it-IT" sz="2200" dirty="0"/>
              <a:t>Il vizio di eccesso di potere per sviamento consiste nell'effettiva e comprovata divergenza fra l'atto e la sua funzione tipica, ovvero nell'esercizio del potere per finalità diverse da quelle enunciate dal legislatore con la norma attributiva dello stesso; ciò si verifica, in particolare, allorquando l'atto posto in essere sia stato determinato da un interesse diverso da quello pubblico; tuttavia la censura di eccesso di potere per sviamento deve essere supportata da precisi e concordanti elementi di prova, idonei a dar conto delle divergenze dell'atto dalla sua tipica funzione istituzionale, non essendo a tal fine sufficienti semplici supposizioni o indizi che non si traducano nella dimostrazione dell'illegittima finalità perseguita in concreto dall'organo amministrativo; né il vizio in questione è ravvisabile allorquando gli atti o i comportamenti asseritamente viziati risultano comunque posti in essere nel rispetto delle norme che ne disciplinano la forma e il contenuto e risultano, altresì, in piena aderenza al fine pubblico al quale sono istituzionalmente preordinati</a:t>
            </a:r>
            <a:r>
              <a:rPr lang="it-IT" dirty="0"/>
              <a:t>.</a:t>
            </a:r>
          </a:p>
        </p:txBody>
      </p:sp>
    </p:spTree>
    <p:extLst>
      <p:ext uri="{BB962C8B-B14F-4D97-AF65-F5344CB8AC3E}">
        <p14:creationId xmlns:p14="http://schemas.microsoft.com/office/powerpoint/2010/main" val="4189084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F03463-B43B-49CF-975A-DF0B54B2CEBF}"/>
              </a:ext>
            </a:extLst>
          </p:cNvPr>
          <p:cNvSpPr>
            <a:spLocks noGrp="1"/>
          </p:cNvSpPr>
          <p:nvPr>
            <p:ph type="title"/>
          </p:nvPr>
        </p:nvSpPr>
        <p:spPr>
          <a:xfrm>
            <a:off x="1121664" y="467705"/>
            <a:ext cx="10515600" cy="426664"/>
          </a:xfrm>
        </p:spPr>
        <p:txBody>
          <a:bodyPr>
            <a:normAutofit fontScale="90000"/>
          </a:bodyPr>
          <a:lstStyle/>
          <a:p>
            <a:br>
              <a:rPr lang="it-IT" sz="2200" dirty="0">
                <a:latin typeface="+mn-lt"/>
              </a:rPr>
            </a:br>
            <a:r>
              <a:rPr lang="it-IT" sz="2200" dirty="0">
                <a:latin typeface="+mn-lt"/>
              </a:rPr>
              <a:t> </a:t>
            </a:r>
            <a:br>
              <a:rPr lang="it-IT" dirty="0"/>
            </a:br>
            <a:r>
              <a:rPr lang="it-IT" b="1" dirty="0"/>
              <a:t>Consiglio di Stato, Sez. II, 07/03/2024, n.2255 </a:t>
            </a:r>
          </a:p>
        </p:txBody>
      </p:sp>
      <p:sp>
        <p:nvSpPr>
          <p:cNvPr id="3" name="Segnaposto contenuto 2">
            <a:extLst>
              <a:ext uri="{FF2B5EF4-FFF2-40B4-BE49-F238E27FC236}">
                <a16:creationId xmlns:a16="http://schemas.microsoft.com/office/drawing/2014/main" id="{C7216B44-1B17-4592-A481-B18F3991E7EC}"/>
              </a:ext>
            </a:extLst>
          </p:cNvPr>
          <p:cNvSpPr>
            <a:spLocks noGrp="1"/>
          </p:cNvSpPr>
          <p:nvPr>
            <p:ph idx="1"/>
          </p:nvPr>
        </p:nvSpPr>
        <p:spPr/>
        <p:txBody>
          <a:bodyPr>
            <a:normAutofit/>
          </a:bodyPr>
          <a:lstStyle/>
          <a:p>
            <a:pPr marL="0" indent="0" algn="just">
              <a:lnSpc>
                <a:spcPct val="150000"/>
              </a:lnSpc>
              <a:buNone/>
            </a:pPr>
            <a:r>
              <a:rPr lang="it-IT" sz="2400" dirty="0"/>
              <a:t>Il Tar Lombardia, adito per l'annullamento di una delibera dell'Autorità di regolazione per energia, reti, ambiente, non è competente rispetto ai motivi aggiunti proposti contro il programma nazionale di gestione dei rifiuti, trattandosi di atto programmatorio affidato alla competenza statale i cui effetti immediati si estendono all'intero territorio nazionale, essendo competente il Tar Lazio e non sussistendo gli estremi per lo spostamento della competenza per ragioni di connessione.</a:t>
            </a:r>
          </a:p>
        </p:txBody>
      </p:sp>
    </p:spTree>
    <p:extLst>
      <p:ext uri="{BB962C8B-B14F-4D97-AF65-F5344CB8AC3E}">
        <p14:creationId xmlns:p14="http://schemas.microsoft.com/office/powerpoint/2010/main" val="79391588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1134</Words>
  <Application>Microsoft Office PowerPoint</Application>
  <PresentationFormat>Widescreen</PresentationFormat>
  <Paragraphs>23</Paragraphs>
  <Slides>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8</vt:i4>
      </vt:variant>
    </vt:vector>
  </HeadingPairs>
  <TitlesOfParts>
    <vt:vector size="14" baseType="lpstr">
      <vt:lpstr>Arial</vt:lpstr>
      <vt:lpstr>Calibri</vt:lpstr>
      <vt:lpstr>Calibri Light</vt:lpstr>
      <vt:lpstr>inherit</vt:lpstr>
      <vt:lpstr>Open Sans</vt:lpstr>
      <vt:lpstr>Tema di Office</vt:lpstr>
      <vt:lpstr>Motivi di diritto</vt:lpstr>
      <vt:lpstr>Art. 21 octies L. 241/1990</vt:lpstr>
      <vt:lpstr>Art. 40 c.p.a. Contenuto del ricorso </vt:lpstr>
      <vt:lpstr>Cons. Stato, Adunanza Plenaria 27/04/2015, n. 5 La graduazione dei motivi</vt:lpstr>
      <vt:lpstr> Consiglio di Stato, Adunanza plenaria, 19/04/2023, n.13  Ordine di esame dei motivi di ricorso </vt:lpstr>
      <vt:lpstr>Consiglio di Giustizia amministrativa per la Regione siciliana Sentenza n. 715/2024 </vt:lpstr>
      <vt:lpstr>Consiglio di Stato sez. V, 08/08/2023, n.7665  Individuazione del contenuto del vizio di eccesso di potere per sviamento  </vt:lpstr>
      <vt:lpstr>   Consiglio di Stato, Sez. II, 07/03/2024, n.2255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Motivi di diritto</dc:title>
  <dc:creator>lucia</dc:creator>
  <cp:lastModifiedBy>Stefano BIgolaro</cp:lastModifiedBy>
  <cp:revision>9</cp:revision>
  <cp:lastPrinted>2024-10-11T17:14:15Z</cp:lastPrinted>
  <dcterms:created xsi:type="dcterms:W3CDTF">2024-10-11T16:39:31Z</dcterms:created>
  <dcterms:modified xsi:type="dcterms:W3CDTF">2024-10-14T10:59:00Z</dcterms:modified>
</cp:coreProperties>
</file>