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77" r:id="rId2"/>
    <p:sldId id="256" r:id="rId3"/>
    <p:sldId id="258" r:id="rId4"/>
    <p:sldId id="257" r:id="rId5"/>
    <p:sldId id="260" r:id="rId6"/>
    <p:sldId id="261" r:id="rId7"/>
    <p:sldId id="262" r:id="rId8"/>
    <p:sldId id="263" r:id="rId9"/>
    <p:sldId id="270" r:id="rId10"/>
    <p:sldId id="264" r:id="rId11"/>
    <p:sldId id="265" r:id="rId12"/>
    <p:sldId id="266" r:id="rId13"/>
    <p:sldId id="267" r:id="rId14"/>
    <p:sldId id="276" r:id="rId1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E4A980-FAA5-4D6A-A132-373C4057689C}"/>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49969B9D-2838-4968-8E18-95D131A1C2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C67D7B0C-D8B7-4A05-9ECA-96747E139D18}"/>
              </a:ext>
            </a:extLst>
          </p:cNvPr>
          <p:cNvSpPr>
            <a:spLocks noGrp="1"/>
          </p:cNvSpPr>
          <p:nvPr>
            <p:ph type="dt" sz="half" idx="10"/>
          </p:nvPr>
        </p:nvSpPr>
        <p:spPr/>
        <p:txBody>
          <a:bodyPr/>
          <a:lstStyle/>
          <a:p>
            <a:fld id="{0C7024E7-7771-4EC1-8315-20A884999705}" type="datetimeFigureOut">
              <a:rPr lang="it-IT" smtClean="0"/>
              <a:t>13/12/2024</a:t>
            </a:fld>
            <a:endParaRPr lang="it-IT"/>
          </a:p>
        </p:txBody>
      </p:sp>
      <p:sp>
        <p:nvSpPr>
          <p:cNvPr id="5" name="Segnaposto piè di pagina 4">
            <a:extLst>
              <a:ext uri="{FF2B5EF4-FFF2-40B4-BE49-F238E27FC236}">
                <a16:creationId xmlns:a16="http://schemas.microsoft.com/office/drawing/2014/main" id="{26B0DA46-E05C-4494-9FA2-F29562DFBAA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6141E22-1EBF-4F8B-8475-91CF9298086F}"/>
              </a:ext>
            </a:extLst>
          </p:cNvPr>
          <p:cNvSpPr>
            <a:spLocks noGrp="1"/>
          </p:cNvSpPr>
          <p:nvPr>
            <p:ph type="sldNum" sz="quarter" idx="12"/>
          </p:nvPr>
        </p:nvSpPr>
        <p:spPr/>
        <p:txBody>
          <a:bodyPr/>
          <a:lstStyle/>
          <a:p>
            <a:fld id="{A048F598-6876-4AF8-BADD-5B83CF3066B8}" type="slidenum">
              <a:rPr lang="it-IT" smtClean="0"/>
              <a:t>‹N›</a:t>
            </a:fld>
            <a:endParaRPr lang="it-IT"/>
          </a:p>
        </p:txBody>
      </p:sp>
    </p:spTree>
    <p:extLst>
      <p:ext uri="{BB962C8B-B14F-4D97-AF65-F5344CB8AC3E}">
        <p14:creationId xmlns:p14="http://schemas.microsoft.com/office/powerpoint/2010/main" val="1408869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758DA1-DC17-4218-887D-09D5A48D256C}"/>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3A35954-C5A4-47C2-B338-15C6EC20AF87}"/>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8CF9C75-5C0B-4BA9-9C18-4F2FB76206CF}"/>
              </a:ext>
            </a:extLst>
          </p:cNvPr>
          <p:cNvSpPr>
            <a:spLocks noGrp="1"/>
          </p:cNvSpPr>
          <p:nvPr>
            <p:ph type="dt" sz="half" idx="10"/>
          </p:nvPr>
        </p:nvSpPr>
        <p:spPr/>
        <p:txBody>
          <a:bodyPr/>
          <a:lstStyle/>
          <a:p>
            <a:fld id="{0C7024E7-7771-4EC1-8315-20A884999705}" type="datetimeFigureOut">
              <a:rPr lang="it-IT" smtClean="0"/>
              <a:t>13/12/2024</a:t>
            </a:fld>
            <a:endParaRPr lang="it-IT"/>
          </a:p>
        </p:txBody>
      </p:sp>
      <p:sp>
        <p:nvSpPr>
          <p:cNvPr id="5" name="Segnaposto piè di pagina 4">
            <a:extLst>
              <a:ext uri="{FF2B5EF4-FFF2-40B4-BE49-F238E27FC236}">
                <a16:creationId xmlns:a16="http://schemas.microsoft.com/office/drawing/2014/main" id="{C103D861-CC50-430E-8AF2-8806E4D4956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8B47C71-CD80-4971-9BED-530F4D439EE7}"/>
              </a:ext>
            </a:extLst>
          </p:cNvPr>
          <p:cNvSpPr>
            <a:spLocks noGrp="1"/>
          </p:cNvSpPr>
          <p:nvPr>
            <p:ph type="sldNum" sz="quarter" idx="12"/>
          </p:nvPr>
        </p:nvSpPr>
        <p:spPr/>
        <p:txBody>
          <a:bodyPr/>
          <a:lstStyle/>
          <a:p>
            <a:fld id="{A048F598-6876-4AF8-BADD-5B83CF3066B8}" type="slidenum">
              <a:rPr lang="it-IT" smtClean="0"/>
              <a:t>‹N›</a:t>
            </a:fld>
            <a:endParaRPr lang="it-IT"/>
          </a:p>
        </p:txBody>
      </p:sp>
    </p:spTree>
    <p:extLst>
      <p:ext uri="{BB962C8B-B14F-4D97-AF65-F5344CB8AC3E}">
        <p14:creationId xmlns:p14="http://schemas.microsoft.com/office/powerpoint/2010/main" val="3567322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4A29476-D24D-4D7E-B075-7B4C8101CAE7}"/>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3E7E5F4-C925-4954-9329-5DE1E174C7A9}"/>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B0AEE59-CB5A-43CD-A604-45125F9FC744}"/>
              </a:ext>
            </a:extLst>
          </p:cNvPr>
          <p:cNvSpPr>
            <a:spLocks noGrp="1"/>
          </p:cNvSpPr>
          <p:nvPr>
            <p:ph type="dt" sz="half" idx="10"/>
          </p:nvPr>
        </p:nvSpPr>
        <p:spPr/>
        <p:txBody>
          <a:bodyPr/>
          <a:lstStyle/>
          <a:p>
            <a:fld id="{0C7024E7-7771-4EC1-8315-20A884999705}" type="datetimeFigureOut">
              <a:rPr lang="it-IT" smtClean="0"/>
              <a:t>13/12/2024</a:t>
            </a:fld>
            <a:endParaRPr lang="it-IT"/>
          </a:p>
        </p:txBody>
      </p:sp>
      <p:sp>
        <p:nvSpPr>
          <p:cNvPr id="5" name="Segnaposto piè di pagina 4">
            <a:extLst>
              <a:ext uri="{FF2B5EF4-FFF2-40B4-BE49-F238E27FC236}">
                <a16:creationId xmlns:a16="http://schemas.microsoft.com/office/drawing/2014/main" id="{7B51B1E0-E369-47D2-A838-EC304743D3D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D3B466B-3439-4CEA-9394-8F85471550F3}"/>
              </a:ext>
            </a:extLst>
          </p:cNvPr>
          <p:cNvSpPr>
            <a:spLocks noGrp="1"/>
          </p:cNvSpPr>
          <p:nvPr>
            <p:ph type="sldNum" sz="quarter" idx="12"/>
          </p:nvPr>
        </p:nvSpPr>
        <p:spPr/>
        <p:txBody>
          <a:bodyPr/>
          <a:lstStyle/>
          <a:p>
            <a:fld id="{A048F598-6876-4AF8-BADD-5B83CF3066B8}" type="slidenum">
              <a:rPr lang="it-IT" smtClean="0"/>
              <a:t>‹N›</a:t>
            </a:fld>
            <a:endParaRPr lang="it-IT"/>
          </a:p>
        </p:txBody>
      </p:sp>
    </p:spTree>
    <p:extLst>
      <p:ext uri="{BB962C8B-B14F-4D97-AF65-F5344CB8AC3E}">
        <p14:creationId xmlns:p14="http://schemas.microsoft.com/office/powerpoint/2010/main" val="2255054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05B5503-82DE-4F65-8FC1-3DF5FED39A3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5B33C2D-21A1-4350-9A7B-0BC530551523}"/>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DAEBDE9-9C3E-42F5-A152-56010EC51793}"/>
              </a:ext>
            </a:extLst>
          </p:cNvPr>
          <p:cNvSpPr>
            <a:spLocks noGrp="1"/>
          </p:cNvSpPr>
          <p:nvPr>
            <p:ph type="dt" sz="half" idx="10"/>
          </p:nvPr>
        </p:nvSpPr>
        <p:spPr/>
        <p:txBody>
          <a:bodyPr/>
          <a:lstStyle/>
          <a:p>
            <a:fld id="{0C7024E7-7771-4EC1-8315-20A884999705}" type="datetimeFigureOut">
              <a:rPr lang="it-IT" smtClean="0"/>
              <a:t>13/12/2024</a:t>
            </a:fld>
            <a:endParaRPr lang="it-IT"/>
          </a:p>
        </p:txBody>
      </p:sp>
      <p:sp>
        <p:nvSpPr>
          <p:cNvPr id="5" name="Segnaposto piè di pagina 4">
            <a:extLst>
              <a:ext uri="{FF2B5EF4-FFF2-40B4-BE49-F238E27FC236}">
                <a16:creationId xmlns:a16="http://schemas.microsoft.com/office/drawing/2014/main" id="{FD43100F-302C-4D19-B9EF-4EF55DF2E3E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C46D060-E68C-48F9-AFD2-F53727B0E980}"/>
              </a:ext>
            </a:extLst>
          </p:cNvPr>
          <p:cNvSpPr>
            <a:spLocks noGrp="1"/>
          </p:cNvSpPr>
          <p:nvPr>
            <p:ph type="sldNum" sz="quarter" idx="12"/>
          </p:nvPr>
        </p:nvSpPr>
        <p:spPr/>
        <p:txBody>
          <a:bodyPr/>
          <a:lstStyle/>
          <a:p>
            <a:fld id="{A048F598-6876-4AF8-BADD-5B83CF3066B8}" type="slidenum">
              <a:rPr lang="it-IT" smtClean="0"/>
              <a:t>‹N›</a:t>
            </a:fld>
            <a:endParaRPr lang="it-IT"/>
          </a:p>
        </p:txBody>
      </p:sp>
    </p:spTree>
    <p:extLst>
      <p:ext uri="{BB962C8B-B14F-4D97-AF65-F5344CB8AC3E}">
        <p14:creationId xmlns:p14="http://schemas.microsoft.com/office/powerpoint/2010/main" val="1057505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D0917B7-A2A9-4C2F-98A1-B7B701264E76}"/>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161B997F-BC0D-4F54-9CF9-C6040A3AC11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750FD492-A493-4F8D-B980-FA1A162F2088}"/>
              </a:ext>
            </a:extLst>
          </p:cNvPr>
          <p:cNvSpPr>
            <a:spLocks noGrp="1"/>
          </p:cNvSpPr>
          <p:nvPr>
            <p:ph type="dt" sz="half" idx="10"/>
          </p:nvPr>
        </p:nvSpPr>
        <p:spPr/>
        <p:txBody>
          <a:bodyPr/>
          <a:lstStyle/>
          <a:p>
            <a:fld id="{0C7024E7-7771-4EC1-8315-20A884999705}" type="datetimeFigureOut">
              <a:rPr lang="it-IT" smtClean="0"/>
              <a:t>13/12/2024</a:t>
            </a:fld>
            <a:endParaRPr lang="it-IT"/>
          </a:p>
        </p:txBody>
      </p:sp>
      <p:sp>
        <p:nvSpPr>
          <p:cNvPr id="5" name="Segnaposto piè di pagina 4">
            <a:extLst>
              <a:ext uri="{FF2B5EF4-FFF2-40B4-BE49-F238E27FC236}">
                <a16:creationId xmlns:a16="http://schemas.microsoft.com/office/drawing/2014/main" id="{4E3A5795-30FF-4BCA-BE87-C1519C4169E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6B9D651-A083-4529-8717-D621BB69C981}"/>
              </a:ext>
            </a:extLst>
          </p:cNvPr>
          <p:cNvSpPr>
            <a:spLocks noGrp="1"/>
          </p:cNvSpPr>
          <p:nvPr>
            <p:ph type="sldNum" sz="quarter" idx="12"/>
          </p:nvPr>
        </p:nvSpPr>
        <p:spPr/>
        <p:txBody>
          <a:bodyPr/>
          <a:lstStyle/>
          <a:p>
            <a:fld id="{A048F598-6876-4AF8-BADD-5B83CF3066B8}" type="slidenum">
              <a:rPr lang="it-IT" smtClean="0"/>
              <a:t>‹N›</a:t>
            </a:fld>
            <a:endParaRPr lang="it-IT"/>
          </a:p>
        </p:txBody>
      </p:sp>
    </p:spTree>
    <p:extLst>
      <p:ext uri="{BB962C8B-B14F-4D97-AF65-F5344CB8AC3E}">
        <p14:creationId xmlns:p14="http://schemas.microsoft.com/office/powerpoint/2010/main" val="1324758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7D02F7-B991-45F2-B2BF-D076D298C4DE}"/>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A564EE6-9157-4D5A-92E4-00661025112B}"/>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58EFA82C-4E55-47B0-9567-A8403F86AAE3}"/>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89BD9E88-3786-41D0-ACEC-B69299321EB2}"/>
              </a:ext>
            </a:extLst>
          </p:cNvPr>
          <p:cNvSpPr>
            <a:spLocks noGrp="1"/>
          </p:cNvSpPr>
          <p:nvPr>
            <p:ph type="dt" sz="half" idx="10"/>
          </p:nvPr>
        </p:nvSpPr>
        <p:spPr/>
        <p:txBody>
          <a:bodyPr/>
          <a:lstStyle/>
          <a:p>
            <a:fld id="{0C7024E7-7771-4EC1-8315-20A884999705}" type="datetimeFigureOut">
              <a:rPr lang="it-IT" smtClean="0"/>
              <a:t>13/12/2024</a:t>
            </a:fld>
            <a:endParaRPr lang="it-IT"/>
          </a:p>
        </p:txBody>
      </p:sp>
      <p:sp>
        <p:nvSpPr>
          <p:cNvPr id="6" name="Segnaposto piè di pagina 5">
            <a:extLst>
              <a:ext uri="{FF2B5EF4-FFF2-40B4-BE49-F238E27FC236}">
                <a16:creationId xmlns:a16="http://schemas.microsoft.com/office/drawing/2014/main" id="{0F499A1E-998C-4240-BC8D-33D291EBD63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B5A4DA4-48D3-4890-9CF3-35E6F30CDF76}"/>
              </a:ext>
            </a:extLst>
          </p:cNvPr>
          <p:cNvSpPr>
            <a:spLocks noGrp="1"/>
          </p:cNvSpPr>
          <p:nvPr>
            <p:ph type="sldNum" sz="quarter" idx="12"/>
          </p:nvPr>
        </p:nvSpPr>
        <p:spPr/>
        <p:txBody>
          <a:bodyPr/>
          <a:lstStyle/>
          <a:p>
            <a:fld id="{A048F598-6876-4AF8-BADD-5B83CF3066B8}" type="slidenum">
              <a:rPr lang="it-IT" smtClean="0"/>
              <a:t>‹N›</a:t>
            </a:fld>
            <a:endParaRPr lang="it-IT"/>
          </a:p>
        </p:txBody>
      </p:sp>
    </p:spTree>
    <p:extLst>
      <p:ext uri="{BB962C8B-B14F-4D97-AF65-F5344CB8AC3E}">
        <p14:creationId xmlns:p14="http://schemas.microsoft.com/office/powerpoint/2010/main" val="1486123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F4B094-B21A-4B64-A6DA-5ACE368AF5DB}"/>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0D82912-FF6B-4E46-BBB6-DF01215E61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7337FE4E-BE3F-4D67-9ACA-FA3E008451EF}"/>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B75708AC-DFCB-4DAF-800D-2D0172DF52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B77F0C41-BE0F-419E-BB64-411DDEE28F94}"/>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EA2AC299-07C8-44F5-B63D-73F21C2061E1}"/>
              </a:ext>
            </a:extLst>
          </p:cNvPr>
          <p:cNvSpPr>
            <a:spLocks noGrp="1"/>
          </p:cNvSpPr>
          <p:nvPr>
            <p:ph type="dt" sz="half" idx="10"/>
          </p:nvPr>
        </p:nvSpPr>
        <p:spPr/>
        <p:txBody>
          <a:bodyPr/>
          <a:lstStyle/>
          <a:p>
            <a:fld id="{0C7024E7-7771-4EC1-8315-20A884999705}" type="datetimeFigureOut">
              <a:rPr lang="it-IT" smtClean="0"/>
              <a:t>13/12/2024</a:t>
            </a:fld>
            <a:endParaRPr lang="it-IT"/>
          </a:p>
        </p:txBody>
      </p:sp>
      <p:sp>
        <p:nvSpPr>
          <p:cNvPr id="8" name="Segnaposto piè di pagina 7">
            <a:extLst>
              <a:ext uri="{FF2B5EF4-FFF2-40B4-BE49-F238E27FC236}">
                <a16:creationId xmlns:a16="http://schemas.microsoft.com/office/drawing/2014/main" id="{2487FBB2-22A5-4605-9D72-4B885E8734A2}"/>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EF4003D1-0FE6-421A-AF60-1CE643E71FAD}"/>
              </a:ext>
            </a:extLst>
          </p:cNvPr>
          <p:cNvSpPr>
            <a:spLocks noGrp="1"/>
          </p:cNvSpPr>
          <p:nvPr>
            <p:ph type="sldNum" sz="quarter" idx="12"/>
          </p:nvPr>
        </p:nvSpPr>
        <p:spPr/>
        <p:txBody>
          <a:bodyPr/>
          <a:lstStyle/>
          <a:p>
            <a:fld id="{A048F598-6876-4AF8-BADD-5B83CF3066B8}" type="slidenum">
              <a:rPr lang="it-IT" smtClean="0"/>
              <a:t>‹N›</a:t>
            </a:fld>
            <a:endParaRPr lang="it-IT"/>
          </a:p>
        </p:txBody>
      </p:sp>
    </p:spTree>
    <p:extLst>
      <p:ext uri="{BB962C8B-B14F-4D97-AF65-F5344CB8AC3E}">
        <p14:creationId xmlns:p14="http://schemas.microsoft.com/office/powerpoint/2010/main" val="765477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CC1F869-056E-474F-A8AC-0FA514FC821C}"/>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66A5DBE-9780-4115-B09F-F406C080B463}"/>
              </a:ext>
            </a:extLst>
          </p:cNvPr>
          <p:cNvSpPr>
            <a:spLocks noGrp="1"/>
          </p:cNvSpPr>
          <p:nvPr>
            <p:ph type="dt" sz="half" idx="10"/>
          </p:nvPr>
        </p:nvSpPr>
        <p:spPr/>
        <p:txBody>
          <a:bodyPr/>
          <a:lstStyle/>
          <a:p>
            <a:fld id="{0C7024E7-7771-4EC1-8315-20A884999705}" type="datetimeFigureOut">
              <a:rPr lang="it-IT" smtClean="0"/>
              <a:t>13/12/2024</a:t>
            </a:fld>
            <a:endParaRPr lang="it-IT"/>
          </a:p>
        </p:txBody>
      </p:sp>
      <p:sp>
        <p:nvSpPr>
          <p:cNvPr id="4" name="Segnaposto piè di pagina 3">
            <a:extLst>
              <a:ext uri="{FF2B5EF4-FFF2-40B4-BE49-F238E27FC236}">
                <a16:creationId xmlns:a16="http://schemas.microsoft.com/office/drawing/2014/main" id="{BF8BD8B4-A72D-425A-B94E-FEC338AF915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65E45ED2-5D07-43A5-930F-D8962C25FA80}"/>
              </a:ext>
            </a:extLst>
          </p:cNvPr>
          <p:cNvSpPr>
            <a:spLocks noGrp="1"/>
          </p:cNvSpPr>
          <p:nvPr>
            <p:ph type="sldNum" sz="quarter" idx="12"/>
          </p:nvPr>
        </p:nvSpPr>
        <p:spPr/>
        <p:txBody>
          <a:bodyPr/>
          <a:lstStyle/>
          <a:p>
            <a:fld id="{A048F598-6876-4AF8-BADD-5B83CF3066B8}" type="slidenum">
              <a:rPr lang="it-IT" smtClean="0"/>
              <a:t>‹N›</a:t>
            </a:fld>
            <a:endParaRPr lang="it-IT"/>
          </a:p>
        </p:txBody>
      </p:sp>
    </p:spTree>
    <p:extLst>
      <p:ext uri="{BB962C8B-B14F-4D97-AF65-F5344CB8AC3E}">
        <p14:creationId xmlns:p14="http://schemas.microsoft.com/office/powerpoint/2010/main" val="50756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AE9DF9E2-8BFD-4685-AFBD-D3375D257FAF}"/>
              </a:ext>
            </a:extLst>
          </p:cNvPr>
          <p:cNvSpPr>
            <a:spLocks noGrp="1"/>
          </p:cNvSpPr>
          <p:nvPr>
            <p:ph type="dt" sz="half" idx="10"/>
          </p:nvPr>
        </p:nvSpPr>
        <p:spPr/>
        <p:txBody>
          <a:bodyPr/>
          <a:lstStyle/>
          <a:p>
            <a:fld id="{0C7024E7-7771-4EC1-8315-20A884999705}" type="datetimeFigureOut">
              <a:rPr lang="it-IT" smtClean="0"/>
              <a:t>13/12/2024</a:t>
            </a:fld>
            <a:endParaRPr lang="it-IT"/>
          </a:p>
        </p:txBody>
      </p:sp>
      <p:sp>
        <p:nvSpPr>
          <p:cNvPr id="3" name="Segnaposto piè di pagina 2">
            <a:extLst>
              <a:ext uri="{FF2B5EF4-FFF2-40B4-BE49-F238E27FC236}">
                <a16:creationId xmlns:a16="http://schemas.microsoft.com/office/drawing/2014/main" id="{5DF49F95-6F05-48E9-8FF2-2EAFFAA442BA}"/>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1CF448C1-BB5E-41C4-BEB4-4FF219E3FAD9}"/>
              </a:ext>
            </a:extLst>
          </p:cNvPr>
          <p:cNvSpPr>
            <a:spLocks noGrp="1"/>
          </p:cNvSpPr>
          <p:nvPr>
            <p:ph type="sldNum" sz="quarter" idx="12"/>
          </p:nvPr>
        </p:nvSpPr>
        <p:spPr/>
        <p:txBody>
          <a:bodyPr/>
          <a:lstStyle/>
          <a:p>
            <a:fld id="{A048F598-6876-4AF8-BADD-5B83CF3066B8}" type="slidenum">
              <a:rPr lang="it-IT" smtClean="0"/>
              <a:t>‹N›</a:t>
            </a:fld>
            <a:endParaRPr lang="it-IT"/>
          </a:p>
        </p:txBody>
      </p:sp>
    </p:spTree>
    <p:extLst>
      <p:ext uri="{BB962C8B-B14F-4D97-AF65-F5344CB8AC3E}">
        <p14:creationId xmlns:p14="http://schemas.microsoft.com/office/powerpoint/2010/main" val="798313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D60315-4EEE-4CCA-A64B-605E1E0781F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0BC6F66-06BD-43C9-87BD-B720AC9D28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4C550CE-EF78-418B-8098-E20EB0674E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C1C19A33-D910-43F8-B57B-E077F58987C7}"/>
              </a:ext>
            </a:extLst>
          </p:cNvPr>
          <p:cNvSpPr>
            <a:spLocks noGrp="1"/>
          </p:cNvSpPr>
          <p:nvPr>
            <p:ph type="dt" sz="half" idx="10"/>
          </p:nvPr>
        </p:nvSpPr>
        <p:spPr/>
        <p:txBody>
          <a:bodyPr/>
          <a:lstStyle/>
          <a:p>
            <a:fld id="{0C7024E7-7771-4EC1-8315-20A884999705}" type="datetimeFigureOut">
              <a:rPr lang="it-IT" smtClean="0"/>
              <a:t>13/12/2024</a:t>
            </a:fld>
            <a:endParaRPr lang="it-IT"/>
          </a:p>
        </p:txBody>
      </p:sp>
      <p:sp>
        <p:nvSpPr>
          <p:cNvPr id="6" name="Segnaposto piè di pagina 5">
            <a:extLst>
              <a:ext uri="{FF2B5EF4-FFF2-40B4-BE49-F238E27FC236}">
                <a16:creationId xmlns:a16="http://schemas.microsoft.com/office/drawing/2014/main" id="{66F3F077-8DF7-4D30-9BAE-00D1C9961B2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2209BE0-EDE9-403A-A02B-93B279A0A769}"/>
              </a:ext>
            </a:extLst>
          </p:cNvPr>
          <p:cNvSpPr>
            <a:spLocks noGrp="1"/>
          </p:cNvSpPr>
          <p:nvPr>
            <p:ph type="sldNum" sz="quarter" idx="12"/>
          </p:nvPr>
        </p:nvSpPr>
        <p:spPr/>
        <p:txBody>
          <a:bodyPr/>
          <a:lstStyle/>
          <a:p>
            <a:fld id="{A048F598-6876-4AF8-BADD-5B83CF3066B8}" type="slidenum">
              <a:rPr lang="it-IT" smtClean="0"/>
              <a:t>‹N›</a:t>
            </a:fld>
            <a:endParaRPr lang="it-IT"/>
          </a:p>
        </p:txBody>
      </p:sp>
    </p:spTree>
    <p:extLst>
      <p:ext uri="{BB962C8B-B14F-4D97-AF65-F5344CB8AC3E}">
        <p14:creationId xmlns:p14="http://schemas.microsoft.com/office/powerpoint/2010/main" val="1324216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375D2C0-9157-495C-A8D8-99C85CA0F4FB}"/>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6290BBD-24FA-493B-85D6-9E08E454F4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81C0120C-6ACE-47AA-8AB5-AB81C0A616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5AA55202-0936-4962-BE9C-AA10F4AFCC64}"/>
              </a:ext>
            </a:extLst>
          </p:cNvPr>
          <p:cNvSpPr>
            <a:spLocks noGrp="1"/>
          </p:cNvSpPr>
          <p:nvPr>
            <p:ph type="dt" sz="half" idx="10"/>
          </p:nvPr>
        </p:nvSpPr>
        <p:spPr/>
        <p:txBody>
          <a:bodyPr/>
          <a:lstStyle/>
          <a:p>
            <a:fld id="{0C7024E7-7771-4EC1-8315-20A884999705}" type="datetimeFigureOut">
              <a:rPr lang="it-IT" smtClean="0"/>
              <a:t>13/12/2024</a:t>
            </a:fld>
            <a:endParaRPr lang="it-IT"/>
          </a:p>
        </p:txBody>
      </p:sp>
      <p:sp>
        <p:nvSpPr>
          <p:cNvPr id="6" name="Segnaposto piè di pagina 5">
            <a:extLst>
              <a:ext uri="{FF2B5EF4-FFF2-40B4-BE49-F238E27FC236}">
                <a16:creationId xmlns:a16="http://schemas.microsoft.com/office/drawing/2014/main" id="{A8068D6C-A1D9-4E76-9847-4E5C22F95B1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8673AF2-7F57-401A-B0F2-C3A5ED1AA687}"/>
              </a:ext>
            </a:extLst>
          </p:cNvPr>
          <p:cNvSpPr>
            <a:spLocks noGrp="1"/>
          </p:cNvSpPr>
          <p:nvPr>
            <p:ph type="sldNum" sz="quarter" idx="12"/>
          </p:nvPr>
        </p:nvSpPr>
        <p:spPr/>
        <p:txBody>
          <a:bodyPr/>
          <a:lstStyle/>
          <a:p>
            <a:fld id="{A048F598-6876-4AF8-BADD-5B83CF3066B8}" type="slidenum">
              <a:rPr lang="it-IT" smtClean="0"/>
              <a:t>‹N›</a:t>
            </a:fld>
            <a:endParaRPr lang="it-IT"/>
          </a:p>
        </p:txBody>
      </p:sp>
    </p:spTree>
    <p:extLst>
      <p:ext uri="{BB962C8B-B14F-4D97-AF65-F5344CB8AC3E}">
        <p14:creationId xmlns:p14="http://schemas.microsoft.com/office/powerpoint/2010/main" val="1000041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F5FA6E4-7785-4FDF-BE38-5072E987CF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65D6F3A-43E7-4607-82E4-7400A12D0D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B1AA877-15AC-4CF7-89E9-6CF13C758C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7024E7-7771-4EC1-8315-20A884999705}" type="datetimeFigureOut">
              <a:rPr lang="it-IT" smtClean="0"/>
              <a:t>13/12/2024</a:t>
            </a:fld>
            <a:endParaRPr lang="it-IT"/>
          </a:p>
        </p:txBody>
      </p:sp>
      <p:sp>
        <p:nvSpPr>
          <p:cNvPr id="5" name="Segnaposto piè di pagina 4">
            <a:extLst>
              <a:ext uri="{FF2B5EF4-FFF2-40B4-BE49-F238E27FC236}">
                <a16:creationId xmlns:a16="http://schemas.microsoft.com/office/drawing/2014/main" id="{633936D5-49BC-4BA2-90A8-103C9B7FD6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3DAC4B07-7102-4951-8F0D-D32D070494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48F598-6876-4AF8-BADD-5B83CF3066B8}" type="slidenum">
              <a:rPr lang="it-IT" smtClean="0"/>
              <a:t>‹N›</a:t>
            </a:fld>
            <a:endParaRPr lang="it-IT"/>
          </a:p>
        </p:txBody>
      </p:sp>
    </p:spTree>
    <p:extLst>
      <p:ext uri="{BB962C8B-B14F-4D97-AF65-F5344CB8AC3E}">
        <p14:creationId xmlns:p14="http://schemas.microsoft.com/office/powerpoint/2010/main" val="2616977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bosettiegatti.eu/info/norme/statali/2010_0104.htm#049"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bosettiegatti.eu/info/norme/statali/2010_0104.htm#062"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0B8E24-02B1-8941-AD17-318384FCAF50}"/>
              </a:ext>
            </a:extLst>
          </p:cNvPr>
          <p:cNvSpPr>
            <a:spLocks noGrp="1"/>
          </p:cNvSpPr>
          <p:nvPr>
            <p:ph type="ctrTitle"/>
          </p:nvPr>
        </p:nvSpPr>
        <p:spPr>
          <a:xfrm>
            <a:off x="1453896" y="0"/>
            <a:ext cx="9214104" cy="2834640"/>
          </a:xfrm>
        </p:spPr>
        <p:txBody>
          <a:bodyPr>
            <a:noAutofit/>
          </a:bodyPr>
          <a:lstStyle/>
          <a:p>
            <a:r>
              <a:rPr lang="it-IT" sz="5400" b="1" cap="all" dirty="0"/>
              <a:t>MOTIVI AGGIUNTI, MOTIVI DI DIRITTO E LE DOMANDE</a:t>
            </a:r>
            <a:endParaRPr lang="it-IT" sz="5400" b="1" dirty="0"/>
          </a:p>
        </p:txBody>
      </p:sp>
      <p:sp>
        <p:nvSpPr>
          <p:cNvPr id="3" name="Sottotitolo 2">
            <a:extLst>
              <a:ext uri="{FF2B5EF4-FFF2-40B4-BE49-F238E27FC236}">
                <a16:creationId xmlns:a16="http://schemas.microsoft.com/office/drawing/2014/main" id="{481F091E-B4AC-F24C-9B3C-3EBCC1CBA722}"/>
              </a:ext>
            </a:extLst>
          </p:cNvPr>
          <p:cNvSpPr>
            <a:spLocks noGrp="1"/>
          </p:cNvSpPr>
          <p:nvPr>
            <p:ph type="subTitle" idx="1"/>
          </p:nvPr>
        </p:nvSpPr>
        <p:spPr>
          <a:xfrm>
            <a:off x="1695237" y="2763748"/>
            <a:ext cx="9054956" cy="3030877"/>
          </a:xfrm>
        </p:spPr>
        <p:txBody>
          <a:bodyPr>
            <a:normAutofit fontScale="25000" lnSpcReduction="20000"/>
          </a:bodyPr>
          <a:lstStyle/>
          <a:p>
            <a:endParaRPr lang="it-IT" sz="12000" dirty="0"/>
          </a:p>
          <a:p>
            <a:r>
              <a:rPr lang="it-IT" sz="11200" b="1" dirty="0"/>
              <a:t>Unione Nazionale Avvocati Amministrativisti </a:t>
            </a:r>
          </a:p>
          <a:p>
            <a:r>
              <a:rPr lang="it-IT" sz="11200" b="1" dirty="0"/>
              <a:t>Scuola di alta formazione</a:t>
            </a:r>
          </a:p>
          <a:p>
            <a:r>
              <a:rPr lang="it-IT" sz="11200" dirty="0"/>
              <a:t>«</a:t>
            </a:r>
            <a:r>
              <a:rPr lang="it-IT" sz="11200" i="1" dirty="0"/>
              <a:t>Il processo amministrativo</a:t>
            </a:r>
            <a:r>
              <a:rPr lang="it-IT" sz="11200" dirty="0"/>
              <a:t>»</a:t>
            </a:r>
          </a:p>
          <a:p>
            <a:r>
              <a:rPr lang="it-IT" sz="11200" dirty="0"/>
              <a:t>Webinar, 14 ottobre 2024</a:t>
            </a:r>
          </a:p>
          <a:p>
            <a:endParaRPr lang="it-IT" sz="12000" dirty="0"/>
          </a:p>
          <a:p>
            <a:endParaRPr lang="it-IT" dirty="0"/>
          </a:p>
          <a:p>
            <a:pPr algn="r"/>
            <a:endParaRPr lang="it-IT" sz="8000" dirty="0"/>
          </a:p>
          <a:p>
            <a:r>
              <a:rPr lang="it-IT" sz="8000" dirty="0"/>
              <a:t>Lucia De Salvia</a:t>
            </a:r>
          </a:p>
          <a:p>
            <a:r>
              <a:rPr lang="it-IT" sz="8000" dirty="0"/>
              <a:t>Studio Legale Domenichelli</a:t>
            </a:r>
          </a:p>
        </p:txBody>
      </p:sp>
    </p:spTree>
    <p:extLst>
      <p:ext uri="{BB962C8B-B14F-4D97-AF65-F5344CB8AC3E}">
        <p14:creationId xmlns:p14="http://schemas.microsoft.com/office/powerpoint/2010/main" val="1918782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8C699C-9F39-42D2-9857-DC826A1A37D7}"/>
              </a:ext>
            </a:extLst>
          </p:cNvPr>
          <p:cNvSpPr>
            <a:spLocks noGrp="1"/>
          </p:cNvSpPr>
          <p:nvPr>
            <p:ph type="ctrTitle"/>
          </p:nvPr>
        </p:nvSpPr>
        <p:spPr>
          <a:xfrm>
            <a:off x="1524000" y="313088"/>
            <a:ext cx="9144000" cy="923365"/>
          </a:xfrm>
        </p:spPr>
        <p:txBody>
          <a:bodyPr>
            <a:normAutofit/>
          </a:bodyPr>
          <a:lstStyle/>
          <a:p>
            <a:r>
              <a:rPr lang="it-IT" sz="2000" b="1" dirty="0">
                <a:latin typeface="+mn-lt"/>
              </a:rPr>
              <a:t>Art. 116 </a:t>
            </a:r>
            <a:r>
              <a:rPr lang="it-IT" sz="2000" b="1" dirty="0" err="1">
                <a:latin typeface="+mn-lt"/>
              </a:rPr>
              <a:t>c.p.a</a:t>
            </a:r>
            <a:r>
              <a:rPr lang="it-IT" sz="2000" b="1" dirty="0">
                <a:latin typeface="+mn-lt"/>
              </a:rPr>
              <a:t>.</a:t>
            </a:r>
            <a:br>
              <a:rPr lang="it-IT" sz="2000" b="1" dirty="0">
                <a:latin typeface="+mn-lt"/>
              </a:rPr>
            </a:br>
            <a:r>
              <a:rPr lang="it-IT" sz="2000" b="1" dirty="0">
                <a:latin typeface="+mn-lt"/>
              </a:rPr>
              <a:t>Rito in materia di accesso ai documenti amministrativi</a:t>
            </a:r>
            <a:endParaRPr lang="it-IT" sz="2000" dirty="0">
              <a:latin typeface="+mn-lt"/>
            </a:endParaRPr>
          </a:p>
        </p:txBody>
      </p:sp>
      <p:sp>
        <p:nvSpPr>
          <p:cNvPr id="3" name="Sottotitolo 2">
            <a:extLst>
              <a:ext uri="{FF2B5EF4-FFF2-40B4-BE49-F238E27FC236}">
                <a16:creationId xmlns:a16="http://schemas.microsoft.com/office/drawing/2014/main" id="{49907EB8-A06B-430F-938C-2F3983856E62}"/>
              </a:ext>
            </a:extLst>
          </p:cNvPr>
          <p:cNvSpPr>
            <a:spLocks noGrp="1"/>
          </p:cNvSpPr>
          <p:nvPr>
            <p:ph type="subTitle" idx="1"/>
          </p:nvPr>
        </p:nvSpPr>
        <p:spPr>
          <a:xfrm>
            <a:off x="992038" y="1927412"/>
            <a:ext cx="9675962" cy="4016188"/>
          </a:xfrm>
        </p:spPr>
        <p:txBody>
          <a:bodyPr>
            <a:normAutofit fontScale="92500"/>
          </a:bodyPr>
          <a:lstStyle/>
          <a:p>
            <a:pPr algn="just">
              <a:lnSpc>
                <a:spcPct val="150000"/>
              </a:lnSpc>
            </a:pPr>
            <a:r>
              <a:rPr lang="it-IT" dirty="0"/>
              <a:t>Contro le determinazioni e contro il silenzio sulle istanze di accesso ai documenti amministrativi, nonché per la tutela del diritto di accesso civico connessa all'inadempimento degli obblighi di trasparenza il ricorso è proposto entro trenta giorni dalla conoscenza della determinazione impugnata o dalla formazione del silenzio, mediante notificazione all'amministrazione e ad almeno un controinteressato. Si applica l</a:t>
            </a:r>
            <a:r>
              <a:rPr lang="it-IT" dirty="0">
                <a:hlinkClick r:id="rId2"/>
              </a:rPr>
              <a:t>’</a:t>
            </a:r>
            <a:r>
              <a:rPr lang="it-IT" dirty="0"/>
              <a:t>articolo 49. Il termine per la proposizione di ricorsi incidentali o </a:t>
            </a:r>
            <a:r>
              <a:rPr lang="it-IT" dirty="0">
                <a:solidFill>
                  <a:srgbClr val="FF0000"/>
                </a:solidFill>
              </a:rPr>
              <a:t>motivi aggiunti</a:t>
            </a:r>
            <a:r>
              <a:rPr lang="it-IT" dirty="0"/>
              <a:t> è di trenta giorni.</a:t>
            </a:r>
          </a:p>
        </p:txBody>
      </p:sp>
    </p:spTree>
    <p:extLst>
      <p:ext uri="{BB962C8B-B14F-4D97-AF65-F5344CB8AC3E}">
        <p14:creationId xmlns:p14="http://schemas.microsoft.com/office/powerpoint/2010/main" val="1187299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028CBA0-FD87-41B6-8786-C05105528934}"/>
              </a:ext>
            </a:extLst>
          </p:cNvPr>
          <p:cNvSpPr>
            <a:spLocks noGrp="1"/>
          </p:cNvSpPr>
          <p:nvPr>
            <p:ph type="title"/>
          </p:nvPr>
        </p:nvSpPr>
        <p:spPr/>
        <p:txBody>
          <a:bodyPr>
            <a:normAutofit/>
          </a:bodyPr>
          <a:lstStyle/>
          <a:p>
            <a:pPr algn="ctr">
              <a:lnSpc>
                <a:spcPts val="2880"/>
              </a:lnSpc>
            </a:pPr>
            <a:r>
              <a:rPr lang="it-IT" sz="2400" b="1" dirty="0">
                <a:latin typeface="+mn-lt"/>
              </a:rPr>
              <a:t>Art. 117 </a:t>
            </a:r>
            <a:r>
              <a:rPr lang="it-IT" sz="2400" b="1" dirty="0" err="1">
                <a:latin typeface="+mn-lt"/>
              </a:rPr>
              <a:t>c.p.a</a:t>
            </a:r>
            <a:r>
              <a:rPr lang="it-IT" sz="2400" b="1" dirty="0">
                <a:latin typeface="+mn-lt"/>
              </a:rPr>
              <a:t>.</a:t>
            </a:r>
            <a:br>
              <a:rPr lang="it-IT" sz="2400" b="1" dirty="0">
                <a:latin typeface="+mn-lt"/>
              </a:rPr>
            </a:br>
            <a:r>
              <a:rPr lang="it-IT" sz="2400" b="1" dirty="0">
                <a:latin typeface="+mn-lt"/>
              </a:rPr>
              <a:t>Ricorsi avverso il silenzio</a:t>
            </a:r>
            <a:endParaRPr lang="it-IT" sz="2400" dirty="0">
              <a:latin typeface="+mn-lt"/>
            </a:endParaRPr>
          </a:p>
        </p:txBody>
      </p:sp>
      <p:sp>
        <p:nvSpPr>
          <p:cNvPr id="3" name="Segnaposto contenuto 2">
            <a:extLst>
              <a:ext uri="{FF2B5EF4-FFF2-40B4-BE49-F238E27FC236}">
                <a16:creationId xmlns:a16="http://schemas.microsoft.com/office/drawing/2014/main" id="{BB15E290-DE8A-44C6-BB24-C8F40F0F209C}"/>
              </a:ext>
            </a:extLst>
          </p:cNvPr>
          <p:cNvSpPr>
            <a:spLocks noGrp="1"/>
          </p:cNvSpPr>
          <p:nvPr>
            <p:ph idx="1"/>
          </p:nvPr>
        </p:nvSpPr>
        <p:spPr/>
        <p:txBody>
          <a:bodyPr/>
          <a:lstStyle/>
          <a:p>
            <a:pPr marL="0" indent="0" algn="just">
              <a:lnSpc>
                <a:spcPts val="3360"/>
              </a:lnSpc>
              <a:buNone/>
            </a:pPr>
            <a:r>
              <a:rPr lang="it-IT" i="1" dirty="0"/>
              <a:t>(…)</a:t>
            </a:r>
          </a:p>
          <a:p>
            <a:pPr algn="just">
              <a:lnSpc>
                <a:spcPts val="3360"/>
              </a:lnSpc>
            </a:pPr>
            <a:r>
              <a:rPr lang="it-IT" dirty="0"/>
              <a:t>5. Se nel corso del giudizio sopravviene il provvedimento espresso, o un atto connesso con l'oggetto della controversia, questo può essere impugnato anche con </a:t>
            </a:r>
            <a:r>
              <a:rPr lang="it-IT" dirty="0">
                <a:solidFill>
                  <a:srgbClr val="FF0000"/>
                </a:solidFill>
              </a:rPr>
              <a:t>motivi aggiunti</a:t>
            </a:r>
            <a:r>
              <a:rPr lang="it-IT" dirty="0"/>
              <a:t>, nei termini e con il rito previsto per il nuovo provvedimento, e l'intero giudizio prosegue con tale rito.</a:t>
            </a:r>
          </a:p>
        </p:txBody>
      </p:sp>
    </p:spTree>
    <p:extLst>
      <p:ext uri="{BB962C8B-B14F-4D97-AF65-F5344CB8AC3E}">
        <p14:creationId xmlns:p14="http://schemas.microsoft.com/office/powerpoint/2010/main" val="2384585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FF120DD-7B61-4065-9FF8-05B687C3C249}"/>
              </a:ext>
            </a:extLst>
          </p:cNvPr>
          <p:cNvSpPr>
            <a:spLocks noGrp="1"/>
          </p:cNvSpPr>
          <p:nvPr>
            <p:ph type="title"/>
          </p:nvPr>
        </p:nvSpPr>
        <p:spPr/>
        <p:txBody>
          <a:bodyPr>
            <a:normAutofit/>
          </a:bodyPr>
          <a:lstStyle/>
          <a:p>
            <a:pPr algn="ctr">
              <a:lnSpc>
                <a:spcPts val="2400"/>
              </a:lnSpc>
            </a:pPr>
            <a:r>
              <a:rPr lang="it-IT" sz="2000" b="1" dirty="0">
                <a:latin typeface="+mn-lt"/>
              </a:rPr>
              <a:t>Art. 119 </a:t>
            </a:r>
            <a:r>
              <a:rPr lang="it-IT" sz="2000" b="1" dirty="0" err="1">
                <a:latin typeface="+mn-lt"/>
              </a:rPr>
              <a:t>c.p.a</a:t>
            </a:r>
            <a:r>
              <a:rPr lang="it-IT" sz="2000" b="1" dirty="0">
                <a:latin typeface="+mn-lt"/>
              </a:rPr>
              <a:t>.</a:t>
            </a:r>
            <a:br>
              <a:rPr lang="it-IT" sz="2000" b="1" dirty="0">
                <a:latin typeface="+mn-lt"/>
              </a:rPr>
            </a:br>
            <a:r>
              <a:rPr lang="it-IT" sz="2000" b="1" dirty="0">
                <a:latin typeface="+mn-lt"/>
              </a:rPr>
              <a:t>Rito abbreviato comune a determinate materie</a:t>
            </a:r>
            <a:endParaRPr lang="it-IT" sz="2000" dirty="0">
              <a:latin typeface="+mn-lt"/>
            </a:endParaRPr>
          </a:p>
        </p:txBody>
      </p:sp>
      <p:sp>
        <p:nvSpPr>
          <p:cNvPr id="3" name="Segnaposto contenuto 2">
            <a:extLst>
              <a:ext uri="{FF2B5EF4-FFF2-40B4-BE49-F238E27FC236}">
                <a16:creationId xmlns:a16="http://schemas.microsoft.com/office/drawing/2014/main" id="{254B60B5-E13F-4975-9E86-EACA8846D468}"/>
              </a:ext>
            </a:extLst>
          </p:cNvPr>
          <p:cNvSpPr>
            <a:spLocks noGrp="1"/>
          </p:cNvSpPr>
          <p:nvPr>
            <p:ph idx="1"/>
          </p:nvPr>
        </p:nvSpPr>
        <p:spPr/>
        <p:txBody>
          <a:bodyPr>
            <a:normAutofit/>
          </a:bodyPr>
          <a:lstStyle/>
          <a:p>
            <a:pPr marL="0" indent="0" algn="just">
              <a:lnSpc>
                <a:spcPct val="150000"/>
              </a:lnSpc>
              <a:buNone/>
            </a:pPr>
            <a:r>
              <a:rPr lang="it-IT" sz="2400" dirty="0"/>
              <a:t>(…)</a:t>
            </a:r>
          </a:p>
          <a:p>
            <a:pPr marL="0" indent="0" algn="just">
              <a:lnSpc>
                <a:spcPct val="150000"/>
              </a:lnSpc>
              <a:buNone/>
            </a:pPr>
            <a:endParaRPr lang="it-IT" sz="2400" dirty="0"/>
          </a:p>
          <a:p>
            <a:pPr marL="0" indent="0" algn="just">
              <a:lnSpc>
                <a:spcPct val="150000"/>
              </a:lnSpc>
              <a:buNone/>
            </a:pPr>
            <a:r>
              <a:rPr lang="it-IT" sz="2400" dirty="0"/>
              <a:t>2. Tutti i termini processuali ordinari sono dimezzati salvo, nei giudizi di primo grado, quelli per la notificazione del ricorso introduttivo, del ricorso incidentale e dei </a:t>
            </a:r>
            <a:r>
              <a:rPr lang="it-IT" sz="2400" dirty="0">
                <a:solidFill>
                  <a:srgbClr val="FF0000"/>
                </a:solidFill>
              </a:rPr>
              <a:t>motivi aggiunti</a:t>
            </a:r>
            <a:r>
              <a:rPr lang="it-IT" sz="2400" dirty="0"/>
              <a:t>, nonché quelli di cui all</a:t>
            </a:r>
            <a:r>
              <a:rPr lang="it-IT" sz="2400" dirty="0">
                <a:hlinkClick r:id="rId2"/>
              </a:rPr>
              <a:t>’</a:t>
            </a:r>
            <a:r>
              <a:rPr lang="it-IT" sz="2400" dirty="0"/>
              <a:t>articolo 62, comma 1, (appello cautelare, </a:t>
            </a:r>
            <a:r>
              <a:rPr lang="it-IT" sz="2400" dirty="0" err="1"/>
              <a:t>ndr</a:t>
            </a:r>
            <a:r>
              <a:rPr lang="it-IT" sz="2400" dirty="0"/>
              <a:t>), e quelli espressamente disciplinati nel presente articolo.</a:t>
            </a:r>
          </a:p>
        </p:txBody>
      </p:sp>
    </p:spTree>
    <p:extLst>
      <p:ext uri="{BB962C8B-B14F-4D97-AF65-F5344CB8AC3E}">
        <p14:creationId xmlns:p14="http://schemas.microsoft.com/office/powerpoint/2010/main" val="361544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E4179B-7AA7-4EB1-986E-4681B41243A5}"/>
              </a:ext>
            </a:extLst>
          </p:cNvPr>
          <p:cNvSpPr>
            <a:spLocks noGrp="1"/>
          </p:cNvSpPr>
          <p:nvPr>
            <p:ph type="title"/>
          </p:nvPr>
        </p:nvSpPr>
        <p:spPr/>
        <p:txBody>
          <a:bodyPr>
            <a:normAutofit/>
          </a:bodyPr>
          <a:lstStyle/>
          <a:p>
            <a:pPr algn="ctr"/>
            <a:r>
              <a:rPr lang="it-IT" sz="2400" b="1" dirty="0">
                <a:latin typeface="+mn-lt"/>
              </a:rPr>
              <a:t>Art. 120 </a:t>
            </a:r>
            <a:r>
              <a:rPr lang="it-IT" sz="2400" b="1" dirty="0" err="1">
                <a:latin typeface="+mn-lt"/>
              </a:rPr>
              <a:t>c.p.a</a:t>
            </a:r>
            <a:r>
              <a:rPr lang="it-IT" sz="2400" b="1" dirty="0">
                <a:latin typeface="+mn-lt"/>
              </a:rPr>
              <a:t>.</a:t>
            </a:r>
            <a:br>
              <a:rPr lang="it-IT" sz="2400" b="1" dirty="0">
                <a:latin typeface="+mn-lt"/>
              </a:rPr>
            </a:br>
            <a:r>
              <a:rPr lang="it-IT" sz="2400" b="1" dirty="0">
                <a:latin typeface="+mn-lt"/>
              </a:rPr>
              <a:t>Disposizioni specifiche ai giudizi di cui all’articolo 119, comma 1, lett. a)</a:t>
            </a:r>
            <a:endParaRPr lang="it-IT" sz="2400" dirty="0">
              <a:latin typeface="+mn-lt"/>
            </a:endParaRPr>
          </a:p>
        </p:txBody>
      </p:sp>
      <p:sp>
        <p:nvSpPr>
          <p:cNvPr id="3" name="Segnaposto contenuto 2">
            <a:extLst>
              <a:ext uri="{FF2B5EF4-FFF2-40B4-BE49-F238E27FC236}">
                <a16:creationId xmlns:a16="http://schemas.microsoft.com/office/drawing/2014/main" id="{887B4A7D-233E-47B1-AF47-06CF102A8247}"/>
              </a:ext>
            </a:extLst>
          </p:cNvPr>
          <p:cNvSpPr>
            <a:spLocks noGrp="1"/>
          </p:cNvSpPr>
          <p:nvPr>
            <p:ph idx="1"/>
          </p:nvPr>
        </p:nvSpPr>
        <p:spPr>
          <a:xfrm>
            <a:off x="838200" y="1335741"/>
            <a:ext cx="10515600" cy="4410635"/>
          </a:xfrm>
        </p:spPr>
        <p:txBody>
          <a:bodyPr>
            <a:normAutofit/>
          </a:bodyPr>
          <a:lstStyle/>
          <a:p>
            <a:endParaRPr lang="it-IT" dirty="0"/>
          </a:p>
          <a:p>
            <a:pPr marL="0" indent="0">
              <a:lnSpc>
                <a:spcPct val="150000"/>
              </a:lnSpc>
              <a:buNone/>
            </a:pPr>
            <a:r>
              <a:rPr lang="it-IT" i="1" dirty="0"/>
              <a:t>(…)</a:t>
            </a:r>
          </a:p>
          <a:p>
            <a:pPr marL="0" indent="0" algn="just">
              <a:lnSpc>
                <a:spcPct val="150000"/>
              </a:lnSpc>
              <a:buNone/>
            </a:pPr>
            <a:endParaRPr lang="it-IT" sz="2400" dirty="0"/>
          </a:p>
          <a:p>
            <a:pPr marL="0" indent="0" algn="just">
              <a:lnSpc>
                <a:spcPct val="150000"/>
              </a:lnSpc>
              <a:buNone/>
            </a:pPr>
            <a:r>
              <a:rPr lang="it-IT" sz="2400" dirty="0"/>
              <a:t>7. I nuovi atti attinenti alla medesima procedura di gara sono impugnati con ricorso per </a:t>
            </a:r>
            <a:r>
              <a:rPr lang="it-IT" sz="2400" dirty="0">
                <a:solidFill>
                  <a:srgbClr val="FF0000"/>
                </a:solidFill>
              </a:rPr>
              <a:t>motivi aggiunti</a:t>
            </a:r>
            <a:r>
              <a:rPr lang="it-IT" sz="2400" dirty="0"/>
              <a:t>, senza pagamento del contributo unificato.</a:t>
            </a:r>
          </a:p>
        </p:txBody>
      </p:sp>
    </p:spTree>
    <p:extLst>
      <p:ext uri="{BB962C8B-B14F-4D97-AF65-F5344CB8AC3E}">
        <p14:creationId xmlns:p14="http://schemas.microsoft.com/office/powerpoint/2010/main" val="4130790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9F7546F-6362-4068-AB11-BDC9751663F4}"/>
              </a:ext>
            </a:extLst>
          </p:cNvPr>
          <p:cNvSpPr>
            <a:spLocks noGrp="1"/>
          </p:cNvSpPr>
          <p:nvPr>
            <p:ph type="title"/>
          </p:nvPr>
        </p:nvSpPr>
        <p:spPr>
          <a:xfrm>
            <a:off x="838200" y="365125"/>
            <a:ext cx="10287000" cy="1105535"/>
          </a:xfrm>
        </p:spPr>
        <p:txBody>
          <a:bodyPr>
            <a:normAutofit fontScale="90000"/>
          </a:bodyPr>
          <a:lstStyle/>
          <a:p>
            <a:pPr algn="ctr"/>
            <a:br>
              <a:rPr lang="it-IT" sz="2800" dirty="0">
                <a:latin typeface="+mn-lt"/>
              </a:rPr>
            </a:br>
            <a:r>
              <a:rPr lang="it-IT" sz="2800" dirty="0">
                <a:latin typeface="+mn-lt"/>
              </a:rPr>
              <a:t> </a:t>
            </a:r>
            <a:r>
              <a:rPr lang="it-IT" sz="2800" b="1" dirty="0">
                <a:latin typeface="+mn-lt"/>
              </a:rPr>
              <a:t>Consiglio di Stato, Sez. V, 28/6/2024, n. 5771</a:t>
            </a:r>
            <a:br>
              <a:rPr lang="it-IT" sz="2800" b="1" dirty="0">
                <a:latin typeface="+mn-lt"/>
              </a:rPr>
            </a:br>
            <a:endParaRPr lang="it-IT" sz="2800" dirty="0">
              <a:latin typeface="+mn-lt"/>
            </a:endParaRPr>
          </a:p>
        </p:txBody>
      </p:sp>
      <p:sp>
        <p:nvSpPr>
          <p:cNvPr id="3" name="Segnaposto contenuto 2">
            <a:extLst>
              <a:ext uri="{FF2B5EF4-FFF2-40B4-BE49-F238E27FC236}">
                <a16:creationId xmlns:a16="http://schemas.microsoft.com/office/drawing/2014/main" id="{484D381F-9895-43B3-BDC3-CA72A1BE301E}"/>
              </a:ext>
            </a:extLst>
          </p:cNvPr>
          <p:cNvSpPr>
            <a:spLocks noGrp="1"/>
          </p:cNvSpPr>
          <p:nvPr>
            <p:ph idx="1"/>
          </p:nvPr>
        </p:nvSpPr>
        <p:spPr>
          <a:xfrm>
            <a:off x="594360" y="1470660"/>
            <a:ext cx="10759440" cy="4706303"/>
          </a:xfrm>
        </p:spPr>
        <p:txBody>
          <a:bodyPr>
            <a:normAutofit/>
          </a:bodyPr>
          <a:lstStyle/>
          <a:p>
            <a:pPr marL="0" indent="0" algn="just">
              <a:lnSpc>
                <a:spcPct val="150000"/>
              </a:lnSpc>
              <a:buNone/>
            </a:pPr>
            <a:r>
              <a:rPr lang="it-IT" sz="1800" dirty="0"/>
              <a:t>La "piena conoscenza" - cui fa riferimento l’art. 41, comma 2, </a:t>
            </a:r>
            <a:r>
              <a:rPr lang="it-IT" sz="1800" dirty="0" err="1"/>
              <a:t>c.p.a</a:t>
            </a:r>
            <a:r>
              <a:rPr lang="it-IT" sz="1800" dirty="0"/>
              <a:t>. per individuare il </a:t>
            </a:r>
            <a:r>
              <a:rPr lang="it-IT" sz="1800" i="1" dirty="0" err="1"/>
              <a:t>dies</a:t>
            </a:r>
            <a:r>
              <a:rPr lang="it-IT" sz="1800" i="1" dirty="0"/>
              <a:t> a quo </a:t>
            </a:r>
            <a:r>
              <a:rPr lang="it-IT" sz="1800" dirty="0"/>
              <a:t>dell'impugnazione - non può essere intesa quale conoscenza integrale del provvedimento, che si intende impugnare e delle sue motivazioni, atteso che - per individuare il </a:t>
            </a:r>
            <a:r>
              <a:rPr lang="it-IT" sz="1800" dirty="0" err="1"/>
              <a:t>dies</a:t>
            </a:r>
            <a:r>
              <a:rPr lang="it-IT" sz="1800" dirty="0"/>
              <a:t> a quo di decorrenza - basta la percezione dell'esistenza di un provvedimento amministrativo e degli aspetti che ne rendono evidente l'immediata e concreta lesività per la sfera giuridica dell'interessato, al fine di garantire l'esigenza di certezza giuridica connessa alla previsione di un termine decadenziale per l'impugnativa degli atti amministrativi. Non rileva al fine di escludere la conoscenza della parte la circostanza che gli atti giudiziari siano direttamente conosciuti dal solo difensore nel processo, dovendo presumersi che gli atti siano stati direttamente portati a conoscenza della parte, atteso che, secondo regole di comune esperienza, il difensore dialoga con la parte che rappresenta processualmente sulle questioni rilevanti per la controversia, essendo a ciò tenuto, per altro, in base agli obblighi scaturenti dal mandato (</a:t>
            </a:r>
            <a:r>
              <a:rPr lang="it-IT" sz="1800" dirty="0" err="1"/>
              <a:t>arg</a:t>
            </a:r>
            <a:r>
              <a:rPr lang="it-IT" sz="1800" dirty="0"/>
              <a:t>. dagli artt. 12 e 28, commi 6, 7 e 8, del codice deontologico). (Conferma TAR Lombardia, Sez. I, n. 2114/2023).</a:t>
            </a:r>
          </a:p>
        </p:txBody>
      </p:sp>
    </p:spTree>
    <p:extLst>
      <p:ext uri="{BB962C8B-B14F-4D97-AF65-F5344CB8AC3E}">
        <p14:creationId xmlns:p14="http://schemas.microsoft.com/office/powerpoint/2010/main" val="202670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C09A27C-92A0-4201-B620-6B2FDE40B19B}"/>
              </a:ext>
            </a:extLst>
          </p:cNvPr>
          <p:cNvSpPr>
            <a:spLocks noGrp="1"/>
          </p:cNvSpPr>
          <p:nvPr>
            <p:ph type="ctrTitle"/>
          </p:nvPr>
        </p:nvSpPr>
        <p:spPr/>
        <p:txBody>
          <a:bodyPr>
            <a:normAutofit fontScale="90000"/>
          </a:bodyPr>
          <a:lstStyle/>
          <a:p>
            <a:r>
              <a:rPr lang="it-IT" dirty="0"/>
              <a:t>Motivi aggiunti</a:t>
            </a:r>
            <a:br>
              <a:rPr lang="it-IT" dirty="0"/>
            </a:br>
            <a:br>
              <a:rPr lang="it-IT" dirty="0"/>
            </a:br>
            <a:endParaRPr lang="it-IT" dirty="0"/>
          </a:p>
        </p:txBody>
      </p:sp>
      <p:sp>
        <p:nvSpPr>
          <p:cNvPr id="3" name="Sottotitolo 2">
            <a:extLst>
              <a:ext uri="{FF2B5EF4-FFF2-40B4-BE49-F238E27FC236}">
                <a16:creationId xmlns:a16="http://schemas.microsoft.com/office/drawing/2014/main" id="{83B2AF4A-E4CA-4A25-90B3-CA68948850CA}"/>
              </a:ext>
            </a:extLst>
          </p:cNvPr>
          <p:cNvSpPr>
            <a:spLocks noGrp="1"/>
          </p:cNvSpPr>
          <p:nvPr>
            <p:ph type="subTitle" idx="1"/>
          </p:nvPr>
        </p:nvSpPr>
        <p:spPr/>
        <p:txBody>
          <a:bodyPr/>
          <a:lstStyle/>
          <a:p>
            <a:endParaRPr lang="it-IT" dirty="0"/>
          </a:p>
          <a:p>
            <a:endParaRPr lang="it-IT" dirty="0"/>
          </a:p>
          <a:p>
            <a:endParaRPr lang="it-IT" dirty="0"/>
          </a:p>
          <a:p>
            <a:endParaRPr lang="it-IT" dirty="0"/>
          </a:p>
          <a:p>
            <a:endParaRPr lang="it-IT" dirty="0"/>
          </a:p>
          <a:p>
            <a:endParaRPr lang="it-IT" dirty="0"/>
          </a:p>
          <a:p>
            <a:endParaRPr lang="it-IT" dirty="0"/>
          </a:p>
          <a:p>
            <a:endParaRPr lang="it-IT" dirty="0"/>
          </a:p>
          <a:p>
            <a:endParaRPr lang="it-IT" dirty="0"/>
          </a:p>
          <a:p>
            <a:endParaRPr lang="it-IT" dirty="0"/>
          </a:p>
          <a:p>
            <a:endParaRPr lang="it-IT" dirty="0"/>
          </a:p>
        </p:txBody>
      </p:sp>
    </p:spTree>
    <p:extLst>
      <p:ext uri="{BB962C8B-B14F-4D97-AF65-F5344CB8AC3E}">
        <p14:creationId xmlns:p14="http://schemas.microsoft.com/office/powerpoint/2010/main" val="187097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66B185-1D9F-45B6-9F06-F176FD98BD97}"/>
              </a:ext>
            </a:extLst>
          </p:cNvPr>
          <p:cNvSpPr>
            <a:spLocks noGrp="1"/>
          </p:cNvSpPr>
          <p:nvPr>
            <p:ph type="title"/>
          </p:nvPr>
        </p:nvSpPr>
        <p:spPr>
          <a:xfrm>
            <a:off x="838200" y="365125"/>
            <a:ext cx="10515600" cy="898899"/>
          </a:xfrm>
        </p:spPr>
        <p:txBody>
          <a:bodyPr>
            <a:normAutofit/>
          </a:bodyPr>
          <a:lstStyle/>
          <a:p>
            <a:pPr algn="ctr"/>
            <a:r>
              <a:rPr lang="it-IT" sz="2400" b="1" dirty="0">
                <a:latin typeface="+mn-lt"/>
              </a:rPr>
              <a:t>Art. 40 c.p.a.</a:t>
            </a:r>
            <a:br>
              <a:rPr lang="it-IT" sz="2400" b="1" dirty="0">
                <a:latin typeface="+mn-lt"/>
              </a:rPr>
            </a:br>
            <a:r>
              <a:rPr lang="it-IT" sz="2400" b="1" dirty="0">
                <a:latin typeface="+mn-lt"/>
              </a:rPr>
              <a:t>contenuto del ricorso </a:t>
            </a:r>
          </a:p>
        </p:txBody>
      </p:sp>
      <p:sp>
        <p:nvSpPr>
          <p:cNvPr id="4" name="Rectangle 1">
            <a:extLst>
              <a:ext uri="{FF2B5EF4-FFF2-40B4-BE49-F238E27FC236}">
                <a16:creationId xmlns:a16="http://schemas.microsoft.com/office/drawing/2014/main" id="{8ACC5D36-5E8F-431B-9BDF-545AA3C6505A}"/>
              </a:ext>
            </a:extLst>
          </p:cNvPr>
          <p:cNvSpPr>
            <a:spLocks noGrp="1" noChangeArrowheads="1"/>
          </p:cNvSpPr>
          <p:nvPr>
            <p:ph idx="1"/>
          </p:nvPr>
        </p:nvSpPr>
        <p:spPr bwMode="auto">
          <a:xfrm>
            <a:off x="273396" y="1414250"/>
            <a:ext cx="11378929" cy="4594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ts val="2160"/>
              </a:lnSpc>
              <a:spcBef>
                <a:spcPct val="0"/>
              </a:spcBef>
              <a:spcAft>
                <a:spcPct val="0"/>
              </a:spcAft>
              <a:buClrTx/>
              <a:buSzTx/>
              <a:buFontTx/>
              <a:buAutoNum type="arabicPeriod"/>
              <a:tabLst/>
            </a:pP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Il ricorso deve contenere distintamente: </a:t>
            </a:r>
            <a:endParaRPr lang="it-IT" altLang="it-IT" sz="1800" dirty="0">
              <a:latin typeface="Calibri" panose="020F0502020204030204" pitchFamily="34" charset="0"/>
              <a:cs typeface="Calibri" panose="020F0502020204030204" pitchFamily="34" charset="0"/>
            </a:endParaRPr>
          </a:p>
          <a:p>
            <a:pPr marL="0" marR="0" lvl="0" indent="0" algn="l" defTabSz="914400" rtl="0" eaLnBrk="0" fontAlgn="base" latinLnBrk="0" hangingPunct="0">
              <a:lnSpc>
                <a:spcPts val="2160"/>
              </a:lnSpc>
              <a:spcBef>
                <a:spcPct val="0"/>
              </a:spcBef>
              <a:spcAft>
                <a:spcPct val="0"/>
              </a:spcAft>
              <a:buClrTx/>
              <a:buSzTx/>
              <a:buNone/>
              <a:tabLst/>
            </a:pP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a)gli elementi identificativi del ricorrente, del suo difensore e delle parti nei cui confronti il ricorso è proposto; </a:t>
            </a:r>
          </a:p>
          <a:p>
            <a:pPr marL="0" marR="0" lvl="0" indent="0" algn="l" defTabSz="914400" rtl="0" eaLnBrk="0" fontAlgn="base" latinLnBrk="0" hangingPunct="0">
              <a:lnSpc>
                <a:spcPts val="2160"/>
              </a:lnSpc>
              <a:spcBef>
                <a:spcPct val="0"/>
              </a:spcBef>
              <a:spcAft>
                <a:spcPct val="0"/>
              </a:spcAft>
              <a:buClrTx/>
              <a:buSzTx/>
              <a:buNone/>
              <a:tabLst/>
            </a:pPr>
            <a:b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 l'indicazione dell'oggetto della domanda, ivi compreso l'atto o il provvedimento eventualmente impugnato, </a:t>
            </a:r>
          </a:p>
          <a:p>
            <a:pPr marL="0" marR="0" lvl="0" indent="0" algn="l" defTabSz="914400" rtl="0" eaLnBrk="0" fontAlgn="base" latinLnBrk="0" hangingPunct="0">
              <a:lnSpc>
                <a:spcPts val="2160"/>
              </a:lnSpc>
              <a:spcBef>
                <a:spcPct val="0"/>
              </a:spcBef>
              <a:spcAft>
                <a:spcPct val="0"/>
              </a:spcAft>
              <a:buClrTx/>
              <a:buSzTx/>
              <a:buNone/>
              <a:tabLst/>
            </a:pP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 la data della sua notificazione, comunicazione o comunque della sua conoscenza;</a:t>
            </a:r>
          </a:p>
          <a:p>
            <a:pPr marL="0" marR="0" lvl="0" indent="0" algn="l" defTabSz="914400" rtl="0" eaLnBrk="0" fontAlgn="base" latinLnBrk="0" hangingPunct="0">
              <a:lnSpc>
                <a:spcPts val="2160"/>
              </a:lnSpc>
              <a:spcBef>
                <a:spcPct val="0"/>
              </a:spcBef>
              <a:spcAft>
                <a:spcPct val="0"/>
              </a:spcAft>
              <a:buClrTx/>
              <a:buSzTx/>
              <a:buNone/>
              <a:tabLst/>
            </a:pPr>
            <a:b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 l'esposizione sommaria dei fatti; </a:t>
            </a:r>
          </a:p>
          <a:p>
            <a:pPr marL="0" marR="0" lvl="0" indent="0" algn="l" defTabSz="914400" rtl="0" eaLnBrk="0" fontAlgn="base" latinLnBrk="0" hangingPunct="0">
              <a:lnSpc>
                <a:spcPts val="2160"/>
              </a:lnSpc>
              <a:spcBef>
                <a:spcPct val="0"/>
              </a:spcBef>
              <a:spcAft>
                <a:spcPct val="0"/>
              </a:spcAft>
              <a:buClrTx/>
              <a:buSzTx/>
              <a:buNone/>
              <a:tabLst/>
            </a:pPr>
            <a:b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d) i motivi specifici su cui si fonda il ricorso; </a:t>
            </a:r>
          </a:p>
          <a:p>
            <a:pPr marL="0" marR="0" lvl="0" indent="0" algn="l" defTabSz="914400" rtl="0" eaLnBrk="0" fontAlgn="base" latinLnBrk="0" hangingPunct="0">
              <a:lnSpc>
                <a:spcPts val="2160"/>
              </a:lnSpc>
              <a:spcBef>
                <a:spcPct val="0"/>
              </a:spcBef>
              <a:spcAft>
                <a:spcPct val="0"/>
              </a:spcAft>
              <a:buClrTx/>
              <a:buSzTx/>
              <a:buNone/>
              <a:tabLst/>
            </a:pPr>
            <a:b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 l'indicazione dei mezzi di prova;</a:t>
            </a:r>
          </a:p>
          <a:p>
            <a:pPr marL="0" marR="0" lvl="0" indent="0" algn="l" defTabSz="914400" rtl="0" eaLnBrk="0" fontAlgn="base" latinLnBrk="0" hangingPunct="0">
              <a:lnSpc>
                <a:spcPts val="2160"/>
              </a:lnSpc>
              <a:spcBef>
                <a:spcPct val="0"/>
              </a:spcBef>
              <a:spcAft>
                <a:spcPct val="0"/>
              </a:spcAft>
              <a:buClrTx/>
              <a:buSzTx/>
              <a:buNone/>
              <a:tabLst/>
            </a:pPr>
            <a:b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f) l'indicazione dei provvedimenti chiesti al giudice; </a:t>
            </a:r>
          </a:p>
          <a:p>
            <a:pPr marL="0" marR="0" lvl="0" indent="0" algn="l" defTabSz="914400" rtl="0" eaLnBrk="0" fontAlgn="base" latinLnBrk="0" hangingPunct="0">
              <a:lnSpc>
                <a:spcPts val="2160"/>
              </a:lnSpc>
              <a:spcBef>
                <a:spcPct val="0"/>
              </a:spcBef>
              <a:spcAft>
                <a:spcPct val="0"/>
              </a:spcAft>
              <a:buClrTx/>
              <a:buSzTx/>
              <a:buNone/>
              <a:tabLst/>
            </a:pPr>
            <a:b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g) la sottoscrizione del ricorrente, se esso sta in giudizio personalmente, oppure del difensore, con indicazione, in questo caso, della procura speciale.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97302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3743F25-243E-41B3-8BCD-42B3E58EEB03}"/>
              </a:ext>
            </a:extLst>
          </p:cNvPr>
          <p:cNvSpPr>
            <a:spLocks noGrp="1"/>
          </p:cNvSpPr>
          <p:nvPr>
            <p:ph type="title"/>
          </p:nvPr>
        </p:nvSpPr>
        <p:spPr>
          <a:xfrm>
            <a:off x="1546860" y="243205"/>
            <a:ext cx="9281160" cy="907415"/>
          </a:xfrm>
        </p:spPr>
        <p:txBody>
          <a:bodyPr>
            <a:noAutofit/>
          </a:bodyPr>
          <a:lstStyle/>
          <a:p>
            <a:pPr algn="ctr"/>
            <a:r>
              <a:rPr lang="it-IT" sz="3000" b="1" dirty="0">
                <a:latin typeface="+mn-lt"/>
              </a:rPr>
              <a:t>Art. 43 </a:t>
            </a:r>
            <a:r>
              <a:rPr lang="it-IT" sz="3200" b="1" dirty="0">
                <a:latin typeface="+mn-lt"/>
              </a:rPr>
              <a:t>c.p.a.</a:t>
            </a:r>
            <a:br>
              <a:rPr lang="it-IT" sz="3000" b="1" dirty="0">
                <a:latin typeface="+mn-lt"/>
              </a:rPr>
            </a:br>
            <a:r>
              <a:rPr lang="it-IT" sz="3000" b="1" dirty="0">
                <a:latin typeface="+mn-lt"/>
              </a:rPr>
              <a:t>motivi aggiunti</a:t>
            </a:r>
          </a:p>
        </p:txBody>
      </p:sp>
      <p:sp>
        <p:nvSpPr>
          <p:cNvPr id="3" name="Segnaposto contenuto 2">
            <a:extLst>
              <a:ext uri="{FF2B5EF4-FFF2-40B4-BE49-F238E27FC236}">
                <a16:creationId xmlns:a16="http://schemas.microsoft.com/office/drawing/2014/main" id="{498E92BB-D493-4D95-87A8-73DCA73E9B26}"/>
              </a:ext>
            </a:extLst>
          </p:cNvPr>
          <p:cNvSpPr>
            <a:spLocks noGrp="1"/>
          </p:cNvSpPr>
          <p:nvPr>
            <p:ph idx="1"/>
          </p:nvPr>
        </p:nvSpPr>
        <p:spPr>
          <a:xfrm>
            <a:off x="480060" y="1325880"/>
            <a:ext cx="10873740" cy="4851083"/>
          </a:xfrm>
        </p:spPr>
        <p:txBody>
          <a:bodyPr>
            <a:normAutofit fontScale="92500"/>
          </a:bodyPr>
          <a:lstStyle/>
          <a:p>
            <a:pPr marL="0" indent="0" algn="just">
              <a:lnSpc>
                <a:spcPct val="150000"/>
              </a:lnSpc>
              <a:buNone/>
            </a:pPr>
            <a:r>
              <a:rPr lang="it-IT" sz="2400" dirty="0"/>
              <a:t>1. I ricorrenti, principale e incidentale, possono introdurre con motivi aggiunti nuove ragioni a sostegno delle domande già proposte, ovvero domande nuove purché connesse a quelle già proposte. Ai motivi aggiunti si applica la disciplina prevista per il ricorso, ivi compresa quella relativa ai termini.</a:t>
            </a:r>
          </a:p>
          <a:p>
            <a:pPr marL="0" indent="0" algn="just">
              <a:lnSpc>
                <a:spcPct val="150000"/>
              </a:lnSpc>
              <a:buNone/>
            </a:pPr>
            <a:r>
              <a:rPr lang="it-IT" sz="2400" dirty="0"/>
              <a:t>2. Le notifiche alle controparti costituite avvengono ai sensi dell'articolo 170 del codice di procedura civile.</a:t>
            </a:r>
          </a:p>
          <a:p>
            <a:pPr marL="0" indent="0" algn="just">
              <a:lnSpc>
                <a:spcPct val="150000"/>
              </a:lnSpc>
              <a:buNone/>
            </a:pPr>
            <a:r>
              <a:rPr lang="it-IT" sz="2400" dirty="0"/>
              <a:t>3. Se la domanda nuova di cui al comma 1 è stata proposta con ricorso separato davanti allo stesso tribunale, il giudice provvede alla riunione dei ricorsi ai sensi dell'articolo 70.</a:t>
            </a:r>
          </a:p>
          <a:p>
            <a:endParaRPr lang="it-IT" dirty="0"/>
          </a:p>
        </p:txBody>
      </p:sp>
    </p:spTree>
    <p:extLst>
      <p:ext uri="{BB962C8B-B14F-4D97-AF65-F5344CB8AC3E}">
        <p14:creationId xmlns:p14="http://schemas.microsoft.com/office/powerpoint/2010/main" val="3251338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DDDB977-BAE3-433E-BC58-FD4C3EAEEA2C}"/>
              </a:ext>
            </a:extLst>
          </p:cNvPr>
          <p:cNvSpPr>
            <a:spLocks noGrp="1"/>
          </p:cNvSpPr>
          <p:nvPr>
            <p:ph type="ctrTitle"/>
          </p:nvPr>
        </p:nvSpPr>
        <p:spPr>
          <a:xfrm>
            <a:off x="1246094" y="779931"/>
            <a:ext cx="9144000" cy="1086970"/>
          </a:xfrm>
        </p:spPr>
        <p:txBody>
          <a:bodyPr>
            <a:normAutofit fontScale="90000"/>
          </a:bodyPr>
          <a:lstStyle/>
          <a:p>
            <a:pPr>
              <a:lnSpc>
                <a:spcPts val="4320"/>
              </a:lnSpc>
            </a:pPr>
            <a:br>
              <a:rPr lang="it-IT" sz="2700" b="1" dirty="0">
                <a:latin typeface="+mn-lt"/>
              </a:rPr>
            </a:br>
            <a:br>
              <a:rPr lang="it-IT" sz="2700" b="1" dirty="0">
                <a:latin typeface="+mn-lt"/>
              </a:rPr>
            </a:br>
            <a:r>
              <a:rPr lang="it-IT" sz="2700" b="1" dirty="0">
                <a:latin typeface="+mn-lt"/>
              </a:rPr>
              <a:t>Art. 24 </a:t>
            </a:r>
            <a:r>
              <a:rPr lang="it-IT" sz="2700" b="1" dirty="0" err="1">
                <a:latin typeface="+mn-lt"/>
              </a:rPr>
              <a:t>c.p.a</a:t>
            </a:r>
            <a:r>
              <a:rPr lang="it-IT" sz="2700" b="1" dirty="0">
                <a:latin typeface="+mn-lt"/>
              </a:rPr>
              <a:t>.</a:t>
            </a:r>
            <a:br>
              <a:rPr lang="it-IT" sz="2700" b="1" dirty="0">
                <a:latin typeface="+mn-lt"/>
              </a:rPr>
            </a:br>
            <a:r>
              <a:rPr lang="it-IT" sz="2700" b="1" dirty="0">
                <a:latin typeface="+mn-lt"/>
              </a:rPr>
              <a:t>procura alle liti</a:t>
            </a:r>
            <a:br>
              <a:rPr lang="it-IT" sz="4000" dirty="0"/>
            </a:br>
            <a:endParaRPr lang="it-IT" sz="4000" dirty="0"/>
          </a:p>
        </p:txBody>
      </p:sp>
      <p:sp>
        <p:nvSpPr>
          <p:cNvPr id="3" name="Sottotitolo 2">
            <a:extLst>
              <a:ext uri="{FF2B5EF4-FFF2-40B4-BE49-F238E27FC236}">
                <a16:creationId xmlns:a16="http://schemas.microsoft.com/office/drawing/2014/main" id="{0D14B8E5-D2B7-4706-AAB9-B98D3F8453A8}"/>
              </a:ext>
            </a:extLst>
          </p:cNvPr>
          <p:cNvSpPr>
            <a:spLocks noGrp="1"/>
          </p:cNvSpPr>
          <p:nvPr>
            <p:ph type="subTitle" idx="1"/>
          </p:nvPr>
        </p:nvSpPr>
        <p:spPr>
          <a:xfrm>
            <a:off x="1246094" y="2052918"/>
            <a:ext cx="9144000" cy="2752164"/>
          </a:xfrm>
        </p:spPr>
        <p:txBody>
          <a:bodyPr/>
          <a:lstStyle/>
          <a:p>
            <a:pPr algn="just">
              <a:lnSpc>
                <a:spcPct val="150000"/>
              </a:lnSpc>
            </a:pPr>
            <a:r>
              <a:rPr lang="it-IT" dirty="0"/>
              <a:t>1. La procura rilasciata per agire e contraddire davanti al giudice </a:t>
            </a:r>
            <a:r>
              <a:rPr lang="it-IT" dirty="0">
                <a:solidFill>
                  <a:srgbClr val="FF0000"/>
                </a:solidFill>
              </a:rPr>
              <a:t>si intende conferita anche per proporre motivi aggiunti</a:t>
            </a:r>
            <a:r>
              <a:rPr lang="it-IT" dirty="0"/>
              <a:t> e ricorso incidentale, salvo che in essa sia diversamente disposto.</a:t>
            </a:r>
          </a:p>
        </p:txBody>
      </p:sp>
    </p:spTree>
    <p:extLst>
      <p:ext uri="{BB962C8B-B14F-4D97-AF65-F5344CB8AC3E}">
        <p14:creationId xmlns:p14="http://schemas.microsoft.com/office/powerpoint/2010/main" val="1719753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6E5B3C-DD3D-4876-898C-38983A29DC02}"/>
              </a:ext>
            </a:extLst>
          </p:cNvPr>
          <p:cNvSpPr>
            <a:spLocks noGrp="1"/>
          </p:cNvSpPr>
          <p:nvPr>
            <p:ph type="ctrTitle"/>
          </p:nvPr>
        </p:nvSpPr>
        <p:spPr>
          <a:xfrm>
            <a:off x="1524000" y="161365"/>
            <a:ext cx="9144000" cy="779929"/>
          </a:xfrm>
        </p:spPr>
        <p:txBody>
          <a:bodyPr>
            <a:normAutofit fontScale="90000"/>
          </a:bodyPr>
          <a:lstStyle/>
          <a:p>
            <a:r>
              <a:rPr lang="it-IT" sz="1800" b="1" dirty="0">
                <a:latin typeface="+mn-lt"/>
              </a:rPr>
              <a:t>Art. 87 </a:t>
            </a:r>
            <a:r>
              <a:rPr lang="it-IT" sz="1800" b="1" dirty="0" err="1">
                <a:latin typeface="+mn-lt"/>
              </a:rPr>
              <a:t>c.p.a</a:t>
            </a:r>
            <a:r>
              <a:rPr lang="it-IT" sz="1800" b="1" dirty="0">
                <a:latin typeface="+mn-lt"/>
              </a:rPr>
              <a:t>.</a:t>
            </a:r>
            <a:br>
              <a:rPr lang="it-IT" sz="1800" b="1" dirty="0">
                <a:latin typeface="+mn-lt"/>
              </a:rPr>
            </a:br>
            <a:br>
              <a:rPr lang="it-IT" sz="1800" b="1" dirty="0">
                <a:latin typeface="+mn-lt"/>
              </a:rPr>
            </a:br>
            <a:r>
              <a:rPr lang="it-IT" sz="1800" b="1" dirty="0">
                <a:latin typeface="+mn-lt"/>
              </a:rPr>
              <a:t>Udienze pubbliche e procedimenti in camera di consiglio</a:t>
            </a:r>
          </a:p>
        </p:txBody>
      </p:sp>
      <p:sp>
        <p:nvSpPr>
          <p:cNvPr id="4" name="Rectangle 1">
            <a:extLst>
              <a:ext uri="{FF2B5EF4-FFF2-40B4-BE49-F238E27FC236}">
                <a16:creationId xmlns:a16="http://schemas.microsoft.com/office/drawing/2014/main" id="{3FB3CB0F-EE88-4C16-AA76-2E5FD2A0EE95}"/>
              </a:ext>
            </a:extLst>
          </p:cNvPr>
          <p:cNvSpPr>
            <a:spLocks noGrp="1" noChangeArrowheads="1"/>
          </p:cNvSpPr>
          <p:nvPr>
            <p:ph type="subTitle" idx="1"/>
          </p:nvPr>
        </p:nvSpPr>
        <p:spPr bwMode="auto">
          <a:xfrm>
            <a:off x="156210" y="1166282"/>
            <a:ext cx="11879580" cy="490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1</a:t>
            </a:r>
            <a:r>
              <a:rPr kumimoji="0" lang="it-IT" altLang="it-IT"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Le udienze sono pubbliche a pena di nullità, salvo quanto previsto dal comma 2, ma il presidente del collegio può disporre che si svolgano a porte chiuse, se ricorrono ragioni di sicurezza dello Stato, di ordine pubblico o di buon costume.</a:t>
            </a:r>
            <a:endParaRPr kumimoji="0" lang="it-IT" altLang="it-IT" sz="1400" b="0" i="0" u="none" strike="noStrike" cap="none" normalizeH="0" baseline="0" dirty="0">
              <a:ln>
                <a:noFill/>
              </a:ln>
              <a:solidFill>
                <a:schemeClr val="tx1"/>
              </a:solidFill>
              <a:effectLst/>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2. </a:t>
            </a:r>
            <a:r>
              <a:rPr kumimoji="0" lang="it-IT" altLang="it-IT"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Oltre agli altri casi espressamente previsti, si trattano in camera di consiglio:</a:t>
            </a:r>
            <a:endParaRPr kumimoji="0" lang="it-IT" altLang="it-IT" sz="1400" b="0" i="0" u="none" strike="noStrike" cap="none" normalizeH="0" baseline="0" dirty="0">
              <a:ln>
                <a:noFill/>
              </a:ln>
              <a:solidFill>
                <a:schemeClr val="tx1"/>
              </a:solidFill>
              <a:effectLst/>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 i giudizi cautelari e quelli relativi all'esecuzione delle misure cautelari collegiali;</a:t>
            </a:r>
            <a:endParaRPr kumimoji="0" lang="it-IT" altLang="it-IT" sz="1400" b="0" i="0" u="none" strike="noStrike" cap="none" normalizeH="0" baseline="0" dirty="0">
              <a:ln>
                <a:noFill/>
              </a:ln>
              <a:solidFill>
                <a:schemeClr val="tx1"/>
              </a:solidFill>
              <a:effectLst/>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 il giudizio in materia di silenzio;</a:t>
            </a:r>
            <a:endParaRPr kumimoji="0" lang="it-IT" altLang="it-IT" sz="1400" b="0" i="0" u="none" strike="noStrike" cap="none" normalizeH="0" baseline="0" dirty="0">
              <a:ln>
                <a:noFill/>
              </a:ln>
              <a:solidFill>
                <a:schemeClr val="tx1"/>
              </a:solidFill>
              <a:effectLst/>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 il giudizio in materia di accesso ai documenti amministrativi e di violazione degli obblighi di trasparenza amministrativa;</a:t>
            </a:r>
            <a:endParaRPr kumimoji="0" lang="it-IT" altLang="it-IT" sz="1400" b="0" i="0" u="none" strike="noStrike" cap="none" normalizeH="0" baseline="0" dirty="0">
              <a:ln>
                <a:noFill/>
              </a:ln>
              <a:solidFill>
                <a:schemeClr val="tx1"/>
              </a:solidFill>
              <a:effectLst/>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d) i giudizi di ottemperanza;</a:t>
            </a:r>
            <a:endParaRPr kumimoji="0" lang="it-IT" altLang="it-IT" sz="1400" b="0" i="0" u="none" strike="noStrike" cap="none" normalizeH="0" baseline="0" dirty="0">
              <a:ln>
                <a:noFill/>
              </a:ln>
              <a:solidFill>
                <a:schemeClr val="tx1"/>
              </a:solidFill>
              <a:effectLst/>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 i giudizi in opposizione ai decreti che pronunciano l'estinzione o l'improcedibilità del giudizio.</a:t>
            </a:r>
            <a:endParaRPr kumimoji="0" lang="it-IT" altLang="it-IT" sz="1400" b="0" i="0" u="none" strike="noStrike" cap="none" normalizeH="0" baseline="0" dirty="0">
              <a:ln>
                <a:noFill/>
              </a:ln>
              <a:solidFill>
                <a:schemeClr val="tx1"/>
              </a:solidFill>
              <a:effectLst/>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3. </a:t>
            </a:r>
            <a:r>
              <a:rPr kumimoji="0" lang="it-IT" altLang="it-IT" sz="1400" b="0" i="0" u="none" strike="noStrike" cap="none" normalizeH="0" baseline="0" dirty="0">
                <a:ln>
                  <a:noFill/>
                </a:ln>
                <a:solidFill>
                  <a:srgbClr val="FF0000"/>
                </a:solidFill>
                <a:effectLst/>
                <a:latin typeface="Calibri" panose="020F0502020204030204" pitchFamily="34" charset="0"/>
                <a:cs typeface="Calibri" panose="020F0502020204030204" pitchFamily="34" charset="0"/>
              </a:rPr>
              <a:t>Nei giudizi di cui al comma 2, con esclusione dell'ipotesi di cui alla lettera a), e fatto salvo quanto disposto dall’articolo 116, co</a:t>
            </a:r>
            <a:r>
              <a:rPr lang="it-IT" altLang="it-IT" sz="1400" dirty="0">
                <a:solidFill>
                  <a:srgbClr val="FF0000"/>
                </a:solidFill>
                <a:latin typeface="Calibri" panose="020F0502020204030204" pitchFamily="34" charset="0"/>
                <a:cs typeface="Calibri" panose="020F0502020204030204" pitchFamily="34" charset="0"/>
              </a:rPr>
              <a:t>mma 1,</a:t>
            </a:r>
            <a:r>
              <a:rPr kumimoji="0" lang="it-IT" altLang="it-IT" sz="1400" b="0" i="0" u="none" strike="noStrike" cap="none" normalizeH="0" baseline="0" dirty="0">
                <a:ln>
                  <a:noFill/>
                </a:ln>
                <a:solidFill>
                  <a:srgbClr val="FF0000"/>
                </a:solidFill>
                <a:effectLst/>
                <a:latin typeface="Calibri" panose="020F0502020204030204" pitchFamily="34" charset="0"/>
                <a:cs typeface="Calibri" panose="020F0502020204030204" pitchFamily="34" charset="0"/>
              </a:rPr>
              <a:t> tutti i termini processuali sono dimezzati rispetto a quelli del processo ordinario, tranne, nei giudizi di primo grado, quelli per la notificazione del ricorso introduttivo, del ricorso incidentale e dei motivi aggiunti</a:t>
            </a:r>
            <a:r>
              <a:rPr kumimoji="0" lang="it-IT" altLang="it-IT"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La camera di consiglio è fissata d'ufficio alla prima udienza utile successiva al trentesimo giorno decorrente dalla scadenza del termine di costituzione delle parti intimate. Nella camera di consiglio sono sentiti i difensori che ne fanno richiesta.</a:t>
            </a:r>
            <a:endParaRPr kumimoji="0" lang="it-IT" altLang="it-IT" sz="1400" b="0" i="0" u="none" strike="noStrike" cap="none" normalizeH="0" baseline="0" dirty="0">
              <a:ln>
                <a:noFill/>
              </a:ln>
              <a:solidFill>
                <a:schemeClr val="tx1"/>
              </a:solidFill>
              <a:effectLst/>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4. </a:t>
            </a:r>
            <a:r>
              <a:rPr kumimoji="0" lang="it-IT" altLang="it-IT"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La trattazione in pubblica udienza non costituisce motivo di nullità della decisione.</a:t>
            </a:r>
            <a:endParaRPr kumimoji="0" lang="it-IT" altLang="it-IT" sz="1400" b="0" i="0" u="none" strike="noStrike" cap="none" normalizeH="0" baseline="0" dirty="0">
              <a:ln>
                <a:noFill/>
              </a:ln>
              <a:solidFill>
                <a:schemeClr val="tx1"/>
              </a:solidFill>
              <a:effectLst/>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sz="1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4-bis. </a:t>
            </a:r>
            <a:r>
              <a:rPr kumimoji="0" lang="it-IT" altLang="it-IT" sz="14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Le udienze straordinarie dedicate allo smaltimento dell'arretrato sono svolte in camera di consiglio da remoto. Non si applica il comma 3, fatta eccezione per l'ultimo periodo.</a:t>
            </a:r>
            <a:endParaRPr kumimoji="0" lang="it-IT" altLang="it-IT"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57603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CB8C15-8DA6-4FFD-80DA-2EE999F428E5}"/>
              </a:ext>
            </a:extLst>
          </p:cNvPr>
          <p:cNvSpPr>
            <a:spLocks noGrp="1"/>
          </p:cNvSpPr>
          <p:nvPr>
            <p:ph type="title"/>
          </p:nvPr>
        </p:nvSpPr>
        <p:spPr>
          <a:xfrm>
            <a:off x="838200" y="365125"/>
            <a:ext cx="10445151" cy="928837"/>
          </a:xfrm>
        </p:spPr>
        <p:txBody>
          <a:bodyPr>
            <a:normAutofit/>
          </a:bodyPr>
          <a:lstStyle/>
          <a:p>
            <a:pPr algn="ctr"/>
            <a:r>
              <a:rPr lang="it-IT" sz="2000" b="1" dirty="0">
                <a:latin typeface="+mn-lt"/>
              </a:rPr>
              <a:t>Art. 60, </a:t>
            </a:r>
            <a:r>
              <a:rPr lang="it-IT" sz="2000" b="1" dirty="0" err="1">
                <a:latin typeface="+mn-lt"/>
              </a:rPr>
              <a:t>c.p.a</a:t>
            </a:r>
            <a:r>
              <a:rPr lang="it-IT" sz="2000" b="1" dirty="0">
                <a:latin typeface="+mn-lt"/>
              </a:rPr>
              <a:t>.</a:t>
            </a:r>
            <a:br>
              <a:rPr lang="it-IT" sz="2000" b="1" dirty="0">
                <a:latin typeface="+mn-lt"/>
              </a:rPr>
            </a:br>
            <a:r>
              <a:rPr lang="it-IT" sz="2000" b="1" dirty="0">
                <a:latin typeface="+mn-lt"/>
              </a:rPr>
              <a:t>Definizione del giudizio in esito all'udienza cautelare</a:t>
            </a:r>
            <a:endParaRPr lang="it-IT" sz="2000" dirty="0">
              <a:latin typeface="+mn-lt"/>
            </a:endParaRPr>
          </a:p>
        </p:txBody>
      </p:sp>
      <p:sp>
        <p:nvSpPr>
          <p:cNvPr id="3" name="Segnaposto contenuto 2">
            <a:extLst>
              <a:ext uri="{FF2B5EF4-FFF2-40B4-BE49-F238E27FC236}">
                <a16:creationId xmlns:a16="http://schemas.microsoft.com/office/drawing/2014/main" id="{41E93C22-23C1-4BD9-A86C-1555C3B8EE89}"/>
              </a:ext>
            </a:extLst>
          </p:cNvPr>
          <p:cNvSpPr>
            <a:spLocks noGrp="1"/>
          </p:cNvSpPr>
          <p:nvPr>
            <p:ph idx="1"/>
          </p:nvPr>
        </p:nvSpPr>
        <p:spPr>
          <a:xfrm>
            <a:off x="750498" y="1449238"/>
            <a:ext cx="10603302" cy="4727725"/>
          </a:xfrm>
        </p:spPr>
        <p:txBody>
          <a:bodyPr>
            <a:normAutofit/>
          </a:bodyPr>
          <a:lstStyle/>
          <a:p>
            <a:pPr marL="0" indent="0" algn="just">
              <a:lnSpc>
                <a:spcPts val="2880"/>
              </a:lnSpc>
              <a:buNone/>
            </a:pPr>
            <a:r>
              <a:rPr lang="it-IT" sz="2400" b="1" dirty="0"/>
              <a:t>1. </a:t>
            </a:r>
            <a:r>
              <a:rPr lang="it-IT" sz="2400" dirty="0"/>
              <a:t>In sede di decisione della domanda cautelare, purché siano trascorsi almeno venti giorni dall'ultima notificazione del ricorso, il collegio, accertata la completezza del contraddittorio e dell'istruttoria, sentite sul punto le parti costituite, può definire, in camera di consiglio, il giudizio con sentenza in forma semplificata, </a:t>
            </a:r>
            <a:r>
              <a:rPr lang="it-IT" sz="2400" dirty="0">
                <a:solidFill>
                  <a:srgbClr val="FF0000"/>
                </a:solidFill>
              </a:rPr>
              <a:t>salvo che una delle parti dichiari che intende proporre motivi aggiunti</a:t>
            </a:r>
            <a:r>
              <a:rPr lang="it-IT" sz="2400" dirty="0"/>
              <a:t>, ricorso incidentale o regolamento di competenza, ovvero regolamento di giurisdizione. Se la parte dichiara che intende proporre regolamento di competenza o di giurisdizione, il giudice assegna un termine non superiore a trenta giorni. Ove ne ricorrano i presupposti, il collegio dispone l'integrazione del contraddittorio o il rinvio per consentire la proposizione di motivi aggiunti, ricorso incidentale, regolamento di competenza o di giurisdizione e fissa contestualmente la data per il prosieguo della trattazione.</a:t>
            </a:r>
          </a:p>
        </p:txBody>
      </p:sp>
    </p:spTree>
    <p:extLst>
      <p:ext uri="{BB962C8B-B14F-4D97-AF65-F5344CB8AC3E}">
        <p14:creationId xmlns:p14="http://schemas.microsoft.com/office/powerpoint/2010/main" val="329740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876808B-0E5A-46BD-B071-852D41777FB7}"/>
              </a:ext>
            </a:extLst>
          </p:cNvPr>
          <p:cNvSpPr>
            <a:spLocks noGrp="1"/>
          </p:cNvSpPr>
          <p:nvPr>
            <p:ph type="title"/>
          </p:nvPr>
        </p:nvSpPr>
        <p:spPr>
          <a:xfrm>
            <a:off x="838200" y="365125"/>
            <a:ext cx="10515600" cy="1040981"/>
          </a:xfrm>
        </p:spPr>
        <p:txBody>
          <a:bodyPr>
            <a:normAutofit/>
          </a:bodyPr>
          <a:lstStyle/>
          <a:p>
            <a:pPr algn="ctr"/>
            <a:r>
              <a:rPr lang="it-IT" sz="3000" b="1" dirty="0"/>
              <a:t>Art. 104 c.p.a.</a:t>
            </a:r>
            <a:br>
              <a:rPr lang="it-IT" sz="3000" b="1" dirty="0"/>
            </a:br>
            <a:r>
              <a:rPr lang="it-IT" sz="3000" b="1" dirty="0"/>
              <a:t> Nuove domande ed eccezioni</a:t>
            </a:r>
          </a:p>
        </p:txBody>
      </p:sp>
      <p:sp>
        <p:nvSpPr>
          <p:cNvPr id="3" name="Segnaposto contenuto 2">
            <a:extLst>
              <a:ext uri="{FF2B5EF4-FFF2-40B4-BE49-F238E27FC236}">
                <a16:creationId xmlns:a16="http://schemas.microsoft.com/office/drawing/2014/main" id="{A7180347-7846-4BA6-809B-0AA36F50A7E7}"/>
              </a:ext>
            </a:extLst>
          </p:cNvPr>
          <p:cNvSpPr>
            <a:spLocks noGrp="1"/>
          </p:cNvSpPr>
          <p:nvPr>
            <p:ph idx="1"/>
          </p:nvPr>
        </p:nvSpPr>
        <p:spPr>
          <a:xfrm>
            <a:off x="621102" y="1690688"/>
            <a:ext cx="10732698" cy="4486275"/>
          </a:xfrm>
        </p:spPr>
        <p:txBody>
          <a:bodyPr>
            <a:normAutofit/>
          </a:bodyPr>
          <a:lstStyle/>
          <a:p>
            <a:pPr marL="0" indent="0" algn="just">
              <a:lnSpc>
                <a:spcPct val="100000"/>
              </a:lnSpc>
              <a:buNone/>
            </a:pPr>
            <a:r>
              <a:rPr lang="it-IT" sz="2400" b="1" dirty="0"/>
              <a:t>1.</a:t>
            </a:r>
            <a:r>
              <a:rPr lang="it-IT" sz="2400" dirty="0"/>
              <a:t> Nel giudizio di appello non possono essere proposte nuove domande, fermo quanto previsto dall'articolo 34, comma 3, né nuove eccezioni non rilevabili d'ufficio. Possono tuttavia essere chiesti gli interessi e gli accessori maturati dopo la sentenza impugnata, nonché il risarcimento dei danni subiti dopo la sentenza stessa.</a:t>
            </a:r>
          </a:p>
          <a:p>
            <a:pPr marL="0" indent="0" algn="just">
              <a:lnSpc>
                <a:spcPct val="100000"/>
              </a:lnSpc>
              <a:buNone/>
            </a:pPr>
            <a:r>
              <a:rPr lang="it-IT" sz="2400" b="1" dirty="0"/>
              <a:t>2. </a:t>
            </a:r>
            <a:r>
              <a:rPr lang="it-IT" sz="2400" dirty="0"/>
              <a:t>Non sono ammessi nuovi mezzi di prova e non possono essere prodotti nuovi documenti, salvo che il collegio li ritenga indispensabili ai fini della decisione della causa, ovvero che la parte dimostri di non aver potuto proporli o produrli nel giudizio di primo grado per causa ad essa non imputabile.</a:t>
            </a:r>
          </a:p>
          <a:p>
            <a:pPr marL="0" indent="0" algn="just">
              <a:lnSpc>
                <a:spcPct val="100000"/>
              </a:lnSpc>
              <a:buNone/>
            </a:pPr>
            <a:r>
              <a:rPr lang="it-IT" sz="2400" b="1" dirty="0"/>
              <a:t>3. </a:t>
            </a:r>
            <a:r>
              <a:rPr lang="it-IT" sz="2400" dirty="0"/>
              <a:t>Possono essere proposti </a:t>
            </a:r>
            <a:r>
              <a:rPr lang="it-IT" sz="2400" dirty="0">
                <a:solidFill>
                  <a:srgbClr val="FF0000"/>
                </a:solidFill>
              </a:rPr>
              <a:t>motivi aggiunti </a:t>
            </a:r>
            <a:r>
              <a:rPr lang="it-IT" sz="2400" dirty="0"/>
              <a:t>qualora la parte venga a conoscenza di documenti non prodotti dalle altre parti nel giudizio di primo grado da cui emergano vizi degli atti o provvedimenti amministrativi impugnati.</a:t>
            </a:r>
          </a:p>
          <a:p>
            <a:endParaRPr lang="it-IT" dirty="0"/>
          </a:p>
        </p:txBody>
      </p:sp>
    </p:spTree>
    <p:extLst>
      <p:ext uri="{BB962C8B-B14F-4D97-AF65-F5344CB8AC3E}">
        <p14:creationId xmlns:p14="http://schemas.microsoft.com/office/powerpoint/2010/main" val="2800209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7E49E0-3695-4A47-9231-4E8A93BEECF4}"/>
              </a:ext>
            </a:extLst>
          </p:cNvPr>
          <p:cNvSpPr>
            <a:spLocks noGrp="1"/>
          </p:cNvSpPr>
          <p:nvPr>
            <p:ph type="title"/>
          </p:nvPr>
        </p:nvSpPr>
        <p:spPr>
          <a:xfrm>
            <a:off x="946749" y="601074"/>
            <a:ext cx="10298502" cy="793386"/>
          </a:xfrm>
        </p:spPr>
        <p:txBody>
          <a:bodyPr>
            <a:normAutofit fontScale="90000"/>
          </a:bodyPr>
          <a:lstStyle/>
          <a:p>
            <a:pPr algn="ctr">
              <a:lnSpc>
                <a:spcPct val="150000"/>
              </a:lnSpc>
            </a:pPr>
            <a:r>
              <a:rPr lang="it-IT" sz="2200" b="1" dirty="0">
                <a:latin typeface="+mn-lt"/>
              </a:rPr>
              <a:t>Consiglio di Stato sez. VII, 29/04/2024, n. 3855 </a:t>
            </a:r>
            <a:br>
              <a:rPr lang="it-IT" sz="2200" b="1" dirty="0">
                <a:latin typeface="+mn-lt"/>
              </a:rPr>
            </a:br>
            <a:r>
              <a:rPr lang="it-IT" sz="2200" b="1" dirty="0">
                <a:latin typeface="+mn-lt"/>
              </a:rPr>
              <a:t>Nel giudizio di appello sono inammissibili i motivi aggiunti impropri </a:t>
            </a:r>
            <a:br>
              <a:rPr lang="it-IT" b="1" dirty="0">
                <a:latin typeface="+mn-lt"/>
              </a:rPr>
            </a:br>
            <a:endParaRPr lang="it-IT" b="1" dirty="0">
              <a:latin typeface="+mn-lt"/>
            </a:endParaRPr>
          </a:p>
        </p:txBody>
      </p:sp>
      <p:sp>
        <p:nvSpPr>
          <p:cNvPr id="3" name="Segnaposto contenuto 2">
            <a:extLst>
              <a:ext uri="{FF2B5EF4-FFF2-40B4-BE49-F238E27FC236}">
                <a16:creationId xmlns:a16="http://schemas.microsoft.com/office/drawing/2014/main" id="{812971D3-E451-4505-9E93-EA84664B5E3F}"/>
              </a:ext>
            </a:extLst>
          </p:cNvPr>
          <p:cNvSpPr>
            <a:spLocks noGrp="1"/>
          </p:cNvSpPr>
          <p:nvPr>
            <p:ph idx="1"/>
          </p:nvPr>
        </p:nvSpPr>
        <p:spPr>
          <a:xfrm>
            <a:off x="762000" y="1773591"/>
            <a:ext cx="10668000" cy="4000500"/>
          </a:xfrm>
        </p:spPr>
        <p:txBody>
          <a:bodyPr>
            <a:normAutofit lnSpcReduction="10000"/>
          </a:bodyPr>
          <a:lstStyle/>
          <a:p>
            <a:pPr marL="0" indent="0" algn="just">
              <a:lnSpc>
                <a:spcPct val="150000"/>
              </a:lnSpc>
              <a:buNone/>
            </a:pPr>
            <a:r>
              <a:rPr lang="it-IT" sz="2000" dirty="0"/>
              <a:t>L’art. 104 </a:t>
            </a:r>
            <a:r>
              <a:rPr lang="it-IT" sz="2000" dirty="0" err="1"/>
              <a:t>c.p.a</a:t>
            </a:r>
            <a:r>
              <a:rPr lang="it-IT" sz="2000" dirty="0"/>
              <a:t>. consente solo la proposizione di motivi aggiunti propri attraverso i quali sono rilevati ulteriori vizi a sostegno della domanda di annullamento dei provvedimenti o degli atti già impugnati e non anche la proposizione di motivi aggiunti impropri mediante i quali l'appellante propone nuove domande connesse a quelle già proposte. Il </a:t>
            </a:r>
            <a:r>
              <a:rPr lang="it-IT" sz="2000" dirty="0" err="1"/>
              <a:t>thema</a:t>
            </a:r>
            <a:r>
              <a:rPr lang="it-IT" sz="2000" dirty="0"/>
              <a:t> </a:t>
            </a:r>
            <a:r>
              <a:rPr lang="it-IT" sz="2000" dirty="0" err="1"/>
              <a:t>decidendum</a:t>
            </a:r>
            <a:r>
              <a:rPr lang="it-IT" sz="2000" dirty="0"/>
              <a:t> del giudizio di secondo grado è, infatti, circoscritto ai motivi dedotti in primo grado con il ricorso introduttivo e con i motivi aggiunti (salva la residua possibilità di proporre motivi aggiunti in appello, nell'eccezionale fattispecie prevista dal comma 3 del medesimo articolo 104), con la conseguenza che il giudizio svolto innanzi al TAR perimetra necessariamente il processo di appello, con conseguente declaratoria di inammissibilità di qualunque nuova domanda o eccezione.</a:t>
            </a:r>
          </a:p>
        </p:txBody>
      </p:sp>
    </p:spTree>
    <p:extLst>
      <p:ext uri="{BB962C8B-B14F-4D97-AF65-F5344CB8AC3E}">
        <p14:creationId xmlns:p14="http://schemas.microsoft.com/office/powerpoint/2010/main" val="251182662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321</TotalTime>
  <Words>1656</Words>
  <Application>Microsoft Office PowerPoint</Application>
  <PresentationFormat>Widescreen</PresentationFormat>
  <Paragraphs>72</Paragraphs>
  <Slides>14</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14</vt:i4>
      </vt:variant>
    </vt:vector>
  </HeadingPairs>
  <TitlesOfParts>
    <vt:vector size="18" baseType="lpstr">
      <vt:lpstr>Arial</vt:lpstr>
      <vt:lpstr>Calibri</vt:lpstr>
      <vt:lpstr>Calibri Light</vt:lpstr>
      <vt:lpstr>Tema di Office</vt:lpstr>
      <vt:lpstr>MOTIVI AGGIUNTI, MOTIVI DI DIRITTO E LE DOMANDE</vt:lpstr>
      <vt:lpstr>Motivi aggiunti  </vt:lpstr>
      <vt:lpstr>Art. 40 c.p.a. contenuto del ricorso </vt:lpstr>
      <vt:lpstr>Art. 43 c.p.a. motivi aggiunti</vt:lpstr>
      <vt:lpstr>  Art. 24 c.p.a. procura alle liti </vt:lpstr>
      <vt:lpstr>Art. 87 c.p.a.  Udienze pubbliche e procedimenti in camera di consiglio</vt:lpstr>
      <vt:lpstr>Art. 60, c.p.a. Definizione del giudizio in esito all'udienza cautelare</vt:lpstr>
      <vt:lpstr>Art. 104 c.p.a.  Nuove domande ed eccezioni</vt:lpstr>
      <vt:lpstr>Consiglio di Stato sez. VII, 29/04/2024, n. 3855  Nel giudizio di appello sono inammissibili i motivi aggiunti impropri  </vt:lpstr>
      <vt:lpstr>Art. 116 c.p.a. Rito in materia di accesso ai documenti amministrativi</vt:lpstr>
      <vt:lpstr>Art. 117 c.p.a. Ricorsi avverso il silenzio</vt:lpstr>
      <vt:lpstr>Art. 119 c.p.a. Rito abbreviato comune a determinate materie</vt:lpstr>
      <vt:lpstr>Art. 120 c.p.a. Disposizioni specifiche ai giudizi di cui all’articolo 119, comma 1, lett. a)</vt:lpstr>
      <vt:lpstr>  Consiglio di Stato, Sez. V, 28/6/2024, n. 5771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Motivi aggiunti</dc:title>
  <dc:creator>lucia</dc:creator>
  <cp:lastModifiedBy>Stefano Bigolaro</cp:lastModifiedBy>
  <cp:revision>53</cp:revision>
  <dcterms:created xsi:type="dcterms:W3CDTF">2024-10-10T14:02:50Z</dcterms:created>
  <dcterms:modified xsi:type="dcterms:W3CDTF">2024-12-13T17:26:55Z</dcterms:modified>
</cp:coreProperties>
</file>