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1"/>
  </p:notesMasterIdLst>
  <p:sldIdLst>
    <p:sldId id="257" r:id="rId2"/>
    <p:sldId id="300" r:id="rId3"/>
    <p:sldId id="299" r:id="rId4"/>
    <p:sldId id="268" r:id="rId5"/>
    <p:sldId id="269" r:id="rId6"/>
    <p:sldId id="273" r:id="rId7"/>
    <p:sldId id="270" r:id="rId8"/>
    <p:sldId id="271" r:id="rId9"/>
    <p:sldId id="272" r:id="rId10"/>
    <p:sldId id="274" r:id="rId11"/>
    <p:sldId id="275" r:id="rId12"/>
    <p:sldId id="276" r:id="rId13"/>
    <p:sldId id="277" r:id="rId14"/>
    <p:sldId id="278" r:id="rId15"/>
    <p:sldId id="279" r:id="rId16"/>
    <p:sldId id="280" r:id="rId17"/>
    <p:sldId id="281" r:id="rId18"/>
    <p:sldId id="283" r:id="rId19"/>
    <p:sldId id="310" r:id="rId20"/>
    <p:sldId id="303" r:id="rId21"/>
    <p:sldId id="304" r:id="rId22"/>
    <p:sldId id="305" r:id="rId23"/>
    <p:sldId id="306" r:id="rId24"/>
    <p:sldId id="307" r:id="rId25"/>
    <p:sldId id="308" r:id="rId26"/>
    <p:sldId id="309" r:id="rId27"/>
    <p:sldId id="311" r:id="rId28"/>
    <p:sldId id="312" r:id="rId29"/>
    <p:sldId id="313" r:id="rId30"/>
    <p:sldId id="314" r:id="rId31"/>
    <p:sldId id="315" r:id="rId32"/>
    <p:sldId id="316" r:id="rId33"/>
    <p:sldId id="317" r:id="rId34"/>
    <p:sldId id="318" r:id="rId35"/>
    <p:sldId id="284" r:id="rId36"/>
    <p:sldId id="301" r:id="rId37"/>
    <p:sldId id="302" r:id="rId38"/>
    <p:sldId id="320" r:id="rId39"/>
    <p:sldId id="321" r:id="rId40"/>
    <p:sldId id="322" r:id="rId41"/>
    <p:sldId id="323" r:id="rId42"/>
    <p:sldId id="324" r:id="rId43"/>
    <p:sldId id="325" r:id="rId44"/>
    <p:sldId id="326" r:id="rId45"/>
    <p:sldId id="327" r:id="rId46"/>
    <p:sldId id="328" r:id="rId47"/>
    <p:sldId id="329" r:id="rId48"/>
    <p:sldId id="330" r:id="rId49"/>
    <p:sldId id="331" r:id="rId50"/>
    <p:sldId id="332" r:id="rId51"/>
    <p:sldId id="333" r:id="rId52"/>
    <p:sldId id="334" r:id="rId53"/>
    <p:sldId id="285" r:id="rId54"/>
    <p:sldId id="282" r:id="rId55"/>
    <p:sldId id="286" r:id="rId56"/>
    <p:sldId id="287" r:id="rId57"/>
    <p:sldId id="288" r:id="rId58"/>
    <p:sldId id="289" r:id="rId59"/>
    <p:sldId id="290" r:id="rId60"/>
    <p:sldId id="291" r:id="rId61"/>
    <p:sldId id="294" r:id="rId62"/>
    <p:sldId id="295" r:id="rId63"/>
    <p:sldId id="292" r:id="rId64"/>
    <p:sldId id="293" r:id="rId65"/>
    <p:sldId id="296" r:id="rId66"/>
    <p:sldId id="297" r:id="rId67"/>
    <p:sldId id="298" r:id="rId68"/>
    <p:sldId id="336" r:id="rId69"/>
    <p:sldId id="337" r:id="rId70"/>
    <p:sldId id="338" r:id="rId71"/>
    <p:sldId id="339" r:id="rId72"/>
    <p:sldId id="340" r:id="rId73"/>
    <p:sldId id="341" r:id="rId74"/>
    <p:sldId id="342" r:id="rId75"/>
    <p:sldId id="344" r:id="rId76"/>
    <p:sldId id="345" r:id="rId77"/>
    <p:sldId id="346" r:id="rId78"/>
    <p:sldId id="347" r:id="rId79"/>
    <p:sldId id="348" r:id="rId8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11"/>
    <p:restoredTop sz="86395"/>
  </p:normalViewPr>
  <p:slideViewPr>
    <p:cSldViewPr snapToGrid="0" snapToObjects="1">
      <p:cViewPr varScale="1">
        <p:scale>
          <a:sx n="110" d="100"/>
          <a:sy n="110" d="100"/>
        </p:scale>
        <p:origin x="1440" y="168"/>
      </p:cViewPr>
      <p:guideLst/>
    </p:cSldViewPr>
  </p:slideViewPr>
  <p:outlineViewPr>
    <p:cViewPr>
      <p:scale>
        <a:sx n="33" d="100"/>
        <a:sy n="33" d="100"/>
      </p:scale>
      <p:origin x="-16" y="-146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805F1-09E5-9D40-80FA-F3DD81D591EB}" type="datetimeFigureOut">
              <a:rPr lang="it-IT" smtClean="0"/>
              <a:t>18/12/24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595DFA-1B95-BE4F-91A7-B67F3226C9E1}" type="slidenum">
              <a:rPr lang="it-IT" smtClean="0"/>
              <a:t>‹N›</a:t>
            </a:fld>
            <a:endParaRPr lang="it-IT" dirty="0"/>
          </a:p>
        </p:txBody>
      </p:sp>
    </p:spTree>
    <p:extLst>
      <p:ext uri="{BB962C8B-B14F-4D97-AF65-F5344CB8AC3E}">
        <p14:creationId xmlns:p14="http://schemas.microsoft.com/office/powerpoint/2010/main" val="43868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A64B0-2D70-FC69-E3AC-258335526D8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C0A7135-53A3-38CD-232B-3D192CA36E6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31ADC62-DB62-6F37-409C-AAD6CEE5296A}"/>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E6F83922-2B8E-7E60-4EAD-A6845479B5FD}"/>
              </a:ext>
            </a:extLst>
          </p:cNvPr>
          <p:cNvSpPr>
            <a:spLocks noGrp="1"/>
          </p:cNvSpPr>
          <p:nvPr>
            <p:ph type="sldNum" sz="quarter" idx="5"/>
          </p:nvPr>
        </p:nvSpPr>
        <p:spPr/>
        <p:txBody>
          <a:bodyPr/>
          <a:lstStyle/>
          <a:p>
            <a:fld id="{E8595DFA-1B95-BE4F-91A7-B67F3226C9E1}" type="slidenum">
              <a:rPr lang="it-IT" smtClean="0"/>
              <a:t>2</a:t>
            </a:fld>
            <a:endParaRPr lang="it-IT" dirty="0"/>
          </a:p>
        </p:txBody>
      </p:sp>
    </p:spTree>
    <p:extLst>
      <p:ext uri="{BB962C8B-B14F-4D97-AF65-F5344CB8AC3E}">
        <p14:creationId xmlns:p14="http://schemas.microsoft.com/office/powerpoint/2010/main" val="2949529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EB4C6-1E69-F817-2A20-2853297A299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525F29F-32F2-8EA1-8EE6-3CB46F57A15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0426514-C5C6-C4E4-F131-9A6C5CBB4CC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78B0E39B-D47F-898E-A6D4-9442EBD7F7C9}"/>
              </a:ext>
            </a:extLst>
          </p:cNvPr>
          <p:cNvSpPr>
            <a:spLocks noGrp="1"/>
          </p:cNvSpPr>
          <p:nvPr>
            <p:ph type="sldNum" sz="quarter" idx="5"/>
          </p:nvPr>
        </p:nvSpPr>
        <p:spPr/>
        <p:txBody>
          <a:bodyPr/>
          <a:lstStyle/>
          <a:p>
            <a:fld id="{E8595DFA-1B95-BE4F-91A7-B67F3226C9E1}" type="slidenum">
              <a:rPr lang="it-IT" smtClean="0"/>
              <a:t>12</a:t>
            </a:fld>
            <a:endParaRPr lang="it-IT" dirty="0"/>
          </a:p>
        </p:txBody>
      </p:sp>
    </p:spTree>
    <p:extLst>
      <p:ext uri="{BB962C8B-B14F-4D97-AF65-F5344CB8AC3E}">
        <p14:creationId xmlns:p14="http://schemas.microsoft.com/office/powerpoint/2010/main" val="3252963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5F735-71A7-4133-2454-A16AC144FD8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DF082CE-993B-D165-75EB-BFF4A677C97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C5BE5A9-0E01-A6C6-BFAC-EE70141463DA}"/>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37CB598A-912B-4EF4-03DC-73D3737C525A}"/>
              </a:ext>
            </a:extLst>
          </p:cNvPr>
          <p:cNvSpPr>
            <a:spLocks noGrp="1"/>
          </p:cNvSpPr>
          <p:nvPr>
            <p:ph type="sldNum" sz="quarter" idx="5"/>
          </p:nvPr>
        </p:nvSpPr>
        <p:spPr/>
        <p:txBody>
          <a:bodyPr/>
          <a:lstStyle/>
          <a:p>
            <a:fld id="{E8595DFA-1B95-BE4F-91A7-B67F3226C9E1}" type="slidenum">
              <a:rPr lang="it-IT" smtClean="0"/>
              <a:t>13</a:t>
            </a:fld>
            <a:endParaRPr lang="it-IT" dirty="0"/>
          </a:p>
        </p:txBody>
      </p:sp>
    </p:spTree>
    <p:extLst>
      <p:ext uri="{BB962C8B-B14F-4D97-AF65-F5344CB8AC3E}">
        <p14:creationId xmlns:p14="http://schemas.microsoft.com/office/powerpoint/2010/main" val="1687043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E8CAB-971F-A7B0-0E20-C53A5EDE9C5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A67E566-EDAB-0C5E-79FA-5FADEC6E17A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0359D19-712A-F2EF-8F1B-599D9405E877}"/>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D63F65D8-CC95-3DC0-888B-9215B5F933C8}"/>
              </a:ext>
            </a:extLst>
          </p:cNvPr>
          <p:cNvSpPr>
            <a:spLocks noGrp="1"/>
          </p:cNvSpPr>
          <p:nvPr>
            <p:ph type="sldNum" sz="quarter" idx="5"/>
          </p:nvPr>
        </p:nvSpPr>
        <p:spPr/>
        <p:txBody>
          <a:bodyPr/>
          <a:lstStyle/>
          <a:p>
            <a:fld id="{E8595DFA-1B95-BE4F-91A7-B67F3226C9E1}" type="slidenum">
              <a:rPr lang="it-IT" smtClean="0"/>
              <a:t>14</a:t>
            </a:fld>
            <a:endParaRPr lang="it-IT" dirty="0"/>
          </a:p>
        </p:txBody>
      </p:sp>
    </p:spTree>
    <p:extLst>
      <p:ext uri="{BB962C8B-B14F-4D97-AF65-F5344CB8AC3E}">
        <p14:creationId xmlns:p14="http://schemas.microsoft.com/office/powerpoint/2010/main" val="3554135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2BBEE-AF76-A1F5-FB4D-B6E41B45AF7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86B3DE3-4C7F-1457-16FE-8C4DD7C3B90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09F16A1-CF5D-E263-A990-8165D547BAD4}"/>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388891A8-50C6-63D6-0F8E-13C7F8FCB9BB}"/>
              </a:ext>
            </a:extLst>
          </p:cNvPr>
          <p:cNvSpPr>
            <a:spLocks noGrp="1"/>
          </p:cNvSpPr>
          <p:nvPr>
            <p:ph type="sldNum" sz="quarter" idx="5"/>
          </p:nvPr>
        </p:nvSpPr>
        <p:spPr/>
        <p:txBody>
          <a:bodyPr/>
          <a:lstStyle/>
          <a:p>
            <a:fld id="{E8595DFA-1B95-BE4F-91A7-B67F3226C9E1}" type="slidenum">
              <a:rPr lang="it-IT" smtClean="0"/>
              <a:t>15</a:t>
            </a:fld>
            <a:endParaRPr lang="it-IT" dirty="0"/>
          </a:p>
        </p:txBody>
      </p:sp>
    </p:spTree>
    <p:extLst>
      <p:ext uri="{BB962C8B-B14F-4D97-AF65-F5344CB8AC3E}">
        <p14:creationId xmlns:p14="http://schemas.microsoft.com/office/powerpoint/2010/main" val="3016778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4C7B5-59A9-8D7F-79C6-5D7EDE44034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123F698-E301-2B70-4171-90FA7E4030F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91E745B-B358-ECED-CC9F-77EC5FE47FC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FE9F1C8-6455-B294-CD0C-030F63C7D2E8}"/>
              </a:ext>
            </a:extLst>
          </p:cNvPr>
          <p:cNvSpPr>
            <a:spLocks noGrp="1"/>
          </p:cNvSpPr>
          <p:nvPr>
            <p:ph type="sldNum" sz="quarter" idx="5"/>
          </p:nvPr>
        </p:nvSpPr>
        <p:spPr/>
        <p:txBody>
          <a:bodyPr/>
          <a:lstStyle/>
          <a:p>
            <a:fld id="{E8595DFA-1B95-BE4F-91A7-B67F3226C9E1}" type="slidenum">
              <a:rPr lang="it-IT" smtClean="0"/>
              <a:t>16</a:t>
            </a:fld>
            <a:endParaRPr lang="it-IT" dirty="0"/>
          </a:p>
        </p:txBody>
      </p:sp>
    </p:spTree>
    <p:extLst>
      <p:ext uri="{BB962C8B-B14F-4D97-AF65-F5344CB8AC3E}">
        <p14:creationId xmlns:p14="http://schemas.microsoft.com/office/powerpoint/2010/main" val="1956456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3A39D-ED73-417F-49EC-E7ED966D287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D15D5F9-51F1-9EC2-4347-984337D4C18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6B06EE5-3040-88CA-5905-EE5ABCE3977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4C2B00D3-A545-4810-E6AC-81DC7E20983C}"/>
              </a:ext>
            </a:extLst>
          </p:cNvPr>
          <p:cNvSpPr>
            <a:spLocks noGrp="1"/>
          </p:cNvSpPr>
          <p:nvPr>
            <p:ph type="sldNum" sz="quarter" idx="5"/>
          </p:nvPr>
        </p:nvSpPr>
        <p:spPr/>
        <p:txBody>
          <a:bodyPr/>
          <a:lstStyle/>
          <a:p>
            <a:fld id="{E8595DFA-1B95-BE4F-91A7-B67F3226C9E1}" type="slidenum">
              <a:rPr lang="it-IT" smtClean="0"/>
              <a:t>17</a:t>
            </a:fld>
            <a:endParaRPr lang="it-IT" dirty="0"/>
          </a:p>
        </p:txBody>
      </p:sp>
    </p:spTree>
    <p:extLst>
      <p:ext uri="{BB962C8B-B14F-4D97-AF65-F5344CB8AC3E}">
        <p14:creationId xmlns:p14="http://schemas.microsoft.com/office/powerpoint/2010/main" val="3424917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8595DFA-1B95-BE4F-91A7-B67F3226C9E1}" type="slidenum">
              <a:rPr lang="it-IT" smtClean="0"/>
              <a:t>27</a:t>
            </a:fld>
            <a:endParaRPr lang="it-IT" dirty="0"/>
          </a:p>
        </p:txBody>
      </p:sp>
    </p:spTree>
    <p:extLst>
      <p:ext uri="{BB962C8B-B14F-4D97-AF65-F5344CB8AC3E}">
        <p14:creationId xmlns:p14="http://schemas.microsoft.com/office/powerpoint/2010/main" val="4284597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2B7FD9-689B-8DC1-5E24-A1E51D8A820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57E0A83-2492-14BB-529E-7956EFAF568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66331F7-7499-EB94-3075-99853B9141E5}"/>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FDAC641-A243-B9B3-805E-37B5454A0692}"/>
              </a:ext>
            </a:extLst>
          </p:cNvPr>
          <p:cNvSpPr>
            <a:spLocks noGrp="1"/>
          </p:cNvSpPr>
          <p:nvPr>
            <p:ph type="sldNum" sz="quarter" idx="5"/>
          </p:nvPr>
        </p:nvSpPr>
        <p:spPr/>
        <p:txBody>
          <a:bodyPr/>
          <a:lstStyle/>
          <a:p>
            <a:fld id="{E8595DFA-1B95-BE4F-91A7-B67F3226C9E1}" type="slidenum">
              <a:rPr lang="it-IT" smtClean="0"/>
              <a:t>36</a:t>
            </a:fld>
            <a:endParaRPr lang="it-IT" dirty="0"/>
          </a:p>
        </p:txBody>
      </p:sp>
    </p:spTree>
    <p:extLst>
      <p:ext uri="{BB962C8B-B14F-4D97-AF65-F5344CB8AC3E}">
        <p14:creationId xmlns:p14="http://schemas.microsoft.com/office/powerpoint/2010/main" val="1016089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F77B1-7B4D-DF14-7D80-277472570D6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CEA9EA5-8456-0999-6F3D-86EB894F5A0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98B0AAB-6204-500F-6736-771BAF11297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D0BADD1-0936-DF4A-D5F7-27D92CBAEB5F}"/>
              </a:ext>
            </a:extLst>
          </p:cNvPr>
          <p:cNvSpPr>
            <a:spLocks noGrp="1"/>
          </p:cNvSpPr>
          <p:nvPr>
            <p:ph type="sldNum" sz="quarter" idx="5"/>
          </p:nvPr>
        </p:nvSpPr>
        <p:spPr/>
        <p:txBody>
          <a:bodyPr/>
          <a:lstStyle/>
          <a:p>
            <a:fld id="{E8595DFA-1B95-BE4F-91A7-B67F3226C9E1}" type="slidenum">
              <a:rPr lang="it-IT" smtClean="0"/>
              <a:t>37</a:t>
            </a:fld>
            <a:endParaRPr lang="it-IT" dirty="0"/>
          </a:p>
        </p:txBody>
      </p:sp>
    </p:spTree>
    <p:extLst>
      <p:ext uri="{BB962C8B-B14F-4D97-AF65-F5344CB8AC3E}">
        <p14:creationId xmlns:p14="http://schemas.microsoft.com/office/powerpoint/2010/main" val="4186169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2E4DCB-F456-B505-E9E7-EA68836D9D3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CCDDE27-F449-60E5-E333-3B88A816776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2D6755D-F699-1F0F-B80C-F388D73890D2}"/>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256B68E4-6F52-A38E-7A32-99EB3F1E1D6D}"/>
              </a:ext>
            </a:extLst>
          </p:cNvPr>
          <p:cNvSpPr>
            <a:spLocks noGrp="1"/>
          </p:cNvSpPr>
          <p:nvPr>
            <p:ph type="sldNum" sz="quarter" idx="5"/>
          </p:nvPr>
        </p:nvSpPr>
        <p:spPr/>
        <p:txBody>
          <a:bodyPr/>
          <a:lstStyle/>
          <a:p>
            <a:fld id="{E8595DFA-1B95-BE4F-91A7-B67F3226C9E1}" type="slidenum">
              <a:rPr lang="it-IT" smtClean="0"/>
              <a:t>54</a:t>
            </a:fld>
            <a:endParaRPr lang="it-IT" dirty="0"/>
          </a:p>
        </p:txBody>
      </p:sp>
    </p:spTree>
    <p:extLst>
      <p:ext uri="{BB962C8B-B14F-4D97-AF65-F5344CB8AC3E}">
        <p14:creationId xmlns:p14="http://schemas.microsoft.com/office/powerpoint/2010/main" val="1465595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04BC2-7457-A446-FD74-AB2C2672B52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A6AAB74-3C2B-99C9-9A15-29BC7FC74FE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EDDD019-9E5E-3E39-CD32-A49572182E2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1FA0092-FC0B-ECAF-4BE6-B19C4DB7BC35}"/>
              </a:ext>
            </a:extLst>
          </p:cNvPr>
          <p:cNvSpPr>
            <a:spLocks noGrp="1"/>
          </p:cNvSpPr>
          <p:nvPr>
            <p:ph type="sldNum" sz="quarter" idx="5"/>
          </p:nvPr>
        </p:nvSpPr>
        <p:spPr/>
        <p:txBody>
          <a:bodyPr/>
          <a:lstStyle/>
          <a:p>
            <a:fld id="{E8595DFA-1B95-BE4F-91A7-B67F3226C9E1}" type="slidenum">
              <a:rPr lang="it-IT" smtClean="0"/>
              <a:t>3</a:t>
            </a:fld>
            <a:endParaRPr lang="it-IT" dirty="0"/>
          </a:p>
        </p:txBody>
      </p:sp>
    </p:spTree>
    <p:extLst>
      <p:ext uri="{BB962C8B-B14F-4D97-AF65-F5344CB8AC3E}">
        <p14:creationId xmlns:p14="http://schemas.microsoft.com/office/powerpoint/2010/main" val="3026743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DDFF4-D072-267D-BED5-8D1393593BD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54738A7-CEC8-7E42-3C6A-21E1592F459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9DCEA6-7254-F5BF-498D-3A2DC42059F1}"/>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14D5A965-2326-D617-5842-1A7085088DAD}"/>
              </a:ext>
            </a:extLst>
          </p:cNvPr>
          <p:cNvSpPr>
            <a:spLocks noGrp="1"/>
          </p:cNvSpPr>
          <p:nvPr>
            <p:ph type="sldNum" sz="quarter" idx="5"/>
          </p:nvPr>
        </p:nvSpPr>
        <p:spPr/>
        <p:txBody>
          <a:bodyPr/>
          <a:lstStyle/>
          <a:p>
            <a:fld id="{E8595DFA-1B95-BE4F-91A7-B67F3226C9E1}" type="slidenum">
              <a:rPr lang="it-IT" smtClean="0"/>
              <a:t>55</a:t>
            </a:fld>
            <a:endParaRPr lang="it-IT" dirty="0"/>
          </a:p>
        </p:txBody>
      </p:sp>
    </p:spTree>
    <p:extLst>
      <p:ext uri="{BB962C8B-B14F-4D97-AF65-F5344CB8AC3E}">
        <p14:creationId xmlns:p14="http://schemas.microsoft.com/office/powerpoint/2010/main" val="5395168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64DD6-895F-C989-C048-44A675952A3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A9A6E83-A917-99E0-C971-6231F20739C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8A169DD-E69C-70A6-74EB-221928B85B62}"/>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AA07FEB-6CE8-C295-8BF0-24D835FCBBA5}"/>
              </a:ext>
            </a:extLst>
          </p:cNvPr>
          <p:cNvSpPr>
            <a:spLocks noGrp="1"/>
          </p:cNvSpPr>
          <p:nvPr>
            <p:ph type="sldNum" sz="quarter" idx="5"/>
          </p:nvPr>
        </p:nvSpPr>
        <p:spPr/>
        <p:txBody>
          <a:bodyPr/>
          <a:lstStyle/>
          <a:p>
            <a:fld id="{E8595DFA-1B95-BE4F-91A7-B67F3226C9E1}" type="slidenum">
              <a:rPr lang="it-IT" smtClean="0"/>
              <a:t>56</a:t>
            </a:fld>
            <a:endParaRPr lang="it-IT" dirty="0"/>
          </a:p>
        </p:txBody>
      </p:sp>
    </p:spTree>
    <p:extLst>
      <p:ext uri="{BB962C8B-B14F-4D97-AF65-F5344CB8AC3E}">
        <p14:creationId xmlns:p14="http://schemas.microsoft.com/office/powerpoint/2010/main" val="193255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05463-CE2A-6FEF-8291-F27E8A1E811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3CC6F73-EA49-2380-17E7-BB005005B3A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4ECBBB6-A4DA-05BA-BA35-11CAB604D38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7995DA69-0C0C-F0B2-32C0-1FEA94220F58}"/>
              </a:ext>
            </a:extLst>
          </p:cNvPr>
          <p:cNvSpPr>
            <a:spLocks noGrp="1"/>
          </p:cNvSpPr>
          <p:nvPr>
            <p:ph type="sldNum" sz="quarter" idx="5"/>
          </p:nvPr>
        </p:nvSpPr>
        <p:spPr/>
        <p:txBody>
          <a:bodyPr/>
          <a:lstStyle/>
          <a:p>
            <a:fld id="{E8595DFA-1B95-BE4F-91A7-B67F3226C9E1}" type="slidenum">
              <a:rPr lang="it-IT" smtClean="0"/>
              <a:t>57</a:t>
            </a:fld>
            <a:endParaRPr lang="it-IT" dirty="0"/>
          </a:p>
        </p:txBody>
      </p:sp>
    </p:spTree>
    <p:extLst>
      <p:ext uri="{BB962C8B-B14F-4D97-AF65-F5344CB8AC3E}">
        <p14:creationId xmlns:p14="http://schemas.microsoft.com/office/powerpoint/2010/main" val="3091293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B6EB3-A6C2-B268-7A8D-173501DB5A7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9572FB2-0ECE-683F-93CD-205FB2662C3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638346E-0BD2-F775-C63B-98F7393BB539}"/>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3585950E-9710-6CB8-0743-D55482EDD55F}"/>
              </a:ext>
            </a:extLst>
          </p:cNvPr>
          <p:cNvSpPr>
            <a:spLocks noGrp="1"/>
          </p:cNvSpPr>
          <p:nvPr>
            <p:ph type="sldNum" sz="quarter" idx="5"/>
          </p:nvPr>
        </p:nvSpPr>
        <p:spPr/>
        <p:txBody>
          <a:bodyPr/>
          <a:lstStyle/>
          <a:p>
            <a:fld id="{E8595DFA-1B95-BE4F-91A7-B67F3226C9E1}" type="slidenum">
              <a:rPr lang="it-IT" smtClean="0"/>
              <a:t>58</a:t>
            </a:fld>
            <a:endParaRPr lang="it-IT" dirty="0"/>
          </a:p>
        </p:txBody>
      </p:sp>
    </p:spTree>
    <p:extLst>
      <p:ext uri="{BB962C8B-B14F-4D97-AF65-F5344CB8AC3E}">
        <p14:creationId xmlns:p14="http://schemas.microsoft.com/office/powerpoint/2010/main" val="3027407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089E7-4EDC-C176-9180-13EC77B41D5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21E8AFE-B97B-BB7E-9E48-58809D6FD70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DE99724-986F-8EBF-89FE-6D9A595D3DA4}"/>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D10439B6-3038-D1CD-8D74-7EDD60B9AF80}"/>
              </a:ext>
            </a:extLst>
          </p:cNvPr>
          <p:cNvSpPr>
            <a:spLocks noGrp="1"/>
          </p:cNvSpPr>
          <p:nvPr>
            <p:ph type="sldNum" sz="quarter" idx="5"/>
          </p:nvPr>
        </p:nvSpPr>
        <p:spPr/>
        <p:txBody>
          <a:bodyPr/>
          <a:lstStyle/>
          <a:p>
            <a:fld id="{E8595DFA-1B95-BE4F-91A7-B67F3226C9E1}" type="slidenum">
              <a:rPr lang="it-IT" smtClean="0"/>
              <a:t>59</a:t>
            </a:fld>
            <a:endParaRPr lang="it-IT" dirty="0"/>
          </a:p>
        </p:txBody>
      </p:sp>
    </p:spTree>
    <p:extLst>
      <p:ext uri="{BB962C8B-B14F-4D97-AF65-F5344CB8AC3E}">
        <p14:creationId xmlns:p14="http://schemas.microsoft.com/office/powerpoint/2010/main" val="4060733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952B9-E716-300F-9188-02FAA308D95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CC3A6E9-E5D0-6ACF-2256-12AFD7893C5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D189C73-B1A3-0837-190D-CE2E2E0D909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1D278BEA-D535-6FCD-B86B-35551584E8EC}"/>
              </a:ext>
            </a:extLst>
          </p:cNvPr>
          <p:cNvSpPr>
            <a:spLocks noGrp="1"/>
          </p:cNvSpPr>
          <p:nvPr>
            <p:ph type="sldNum" sz="quarter" idx="5"/>
          </p:nvPr>
        </p:nvSpPr>
        <p:spPr/>
        <p:txBody>
          <a:bodyPr/>
          <a:lstStyle/>
          <a:p>
            <a:fld id="{E8595DFA-1B95-BE4F-91A7-B67F3226C9E1}" type="slidenum">
              <a:rPr lang="it-IT" smtClean="0"/>
              <a:t>60</a:t>
            </a:fld>
            <a:endParaRPr lang="it-IT" dirty="0"/>
          </a:p>
        </p:txBody>
      </p:sp>
    </p:spTree>
    <p:extLst>
      <p:ext uri="{BB962C8B-B14F-4D97-AF65-F5344CB8AC3E}">
        <p14:creationId xmlns:p14="http://schemas.microsoft.com/office/powerpoint/2010/main" val="37929639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3A57B-442B-899E-E6CF-BEA534FCE32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9A53BE5-9E06-B0A8-8695-A225E1FC105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7C480E1-B41C-1A44-8889-4B461FDF3AFE}"/>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8E25E894-EE0A-C338-2467-7C3F6A80EBDF}"/>
              </a:ext>
            </a:extLst>
          </p:cNvPr>
          <p:cNvSpPr>
            <a:spLocks noGrp="1"/>
          </p:cNvSpPr>
          <p:nvPr>
            <p:ph type="sldNum" sz="quarter" idx="5"/>
          </p:nvPr>
        </p:nvSpPr>
        <p:spPr/>
        <p:txBody>
          <a:bodyPr/>
          <a:lstStyle/>
          <a:p>
            <a:fld id="{E8595DFA-1B95-BE4F-91A7-B67F3226C9E1}" type="slidenum">
              <a:rPr lang="it-IT" smtClean="0"/>
              <a:t>61</a:t>
            </a:fld>
            <a:endParaRPr lang="it-IT" dirty="0"/>
          </a:p>
        </p:txBody>
      </p:sp>
    </p:spTree>
    <p:extLst>
      <p:ext uri="{BB962C8B-B14F-4D97-AF65-F5344CB8AC3E}">
        <p14:creationId xmlns:p14="http://schemas.microsoft.com/office/powerpoint/2010/main" val="2055919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E0CBE-65D3-7CBD-DA62-FE120C7E671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01D0004-8690-8F5B-1DFD-C3CA65530AC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E6D2110-97CC-B4A6-3CFA-79A1FF46B10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0FBD6F33-A849-DCFB-2353-7682E77AF3C7}"/>
              </a:ext>
            </a:extLst>
          </p:cNvPr>
          <p:cNvSpPr>
            <a:spLocks noGrp="1"/>
          </p:cNvSpPr>
          <p:nvPr>
            <p:ph type="sldNum" sz="quarter" idx="5"/>
          </p:nvPr>
        </p:nvSpPr>
        <p:spPr/>
        <p:txBody>
          <a:bodyPr/>
          <a:lstStyle/>
          <a:p>
            <a:fld id="{E8595DFA-1B95-BE4F-91A7-B67F3226C9E1}" type="slidenum">
              <a:rPr lang="it-IT" smtClean="0"/>
              <a:t>62</a:t>
            </a:fld>
            <a:endParaRPr lang="it-IT" dirty="0"/>
          </a:p>
        </p:txBody>
      </p:sp>
    </p:spTree>
    <p:extLst>
      <p:ext uri="{BB962C8B-B14F-4D97-AF65-F5344CB8AC3E}">
        <p14:creationId xmlns:p14="http://schemas.microsoft.com/office/powerpoint/2010/main" val="500957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404DE-AD04-DD9D-BF1B-B83F765A6DD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379B6F7-4679-46E2-7AF7-909F0C8CD1A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38EE478-AB20-BB61-8121-14A7DEEFC2AD}"/>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AD3E8952-7946-FF08-CAFA-B02093A0EE4E}"/>
              </a:ext>
            </a:extLst>
          </p:cNvPr>
          <p:cNvSpPr>
            <a:spLocks noGrp="1"/>
          </p:cNvSpPr>
          <p:nvPr>
            <p:ph type="sldNum" sz="quarter" idx="5"/>
          </p:nvPr>
        </p:nvSpPr>
        <p:spPr/>
        <p:txBody>
          <a:bodyPr/>
          <a:lstStyle/>
          <a:p>
            <a:fld id="{E8595DFA-1B95-BE4F-91A7-B67F3226C9E1}" type="slidenum">
              <a:rPr lang="it-IT" smtClean="0"/>
              <a:t>63</a:t>
            </a:fld>
            <a:endParaRPr lang="it-IT" dirty="0"/>
          </a:p>
        </p:txBody>
      </p:sp>
    </p:spTree>
    <p:extLst>
      <p:ext uri="{BB962C8B-B14F-4D97-AF65-F5344CB8AC3E}">
        <p14:creationId xmlns:p14="http://schemas.microsoft.com/office/powerpoint/2010/main" val="2841181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BF8FB-754D-F74D-304C-CC6C8C1CC20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146C748-D19A-4EA4-4854-8AE27F7FBBB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D6D8849-45DD-0BC7-5678-E04DACB53954}"/>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0BB41B2E-71C7-FECB-F72B-A843091E9465}"/>
              </a:ext>
            </a:extLst>
          </p:cNvPr>
          <p:cNvSpPr>
            <a:spLocks noGrp="1"/>
          </p:cNvSpPr>
          <p:nvPr>
            <p:ph type="sldNum" sz="quarter" idx="5"/>
          </p:nvPr>
        </p:nvSpPr>
        <p:spPr/>
        <p:txBody>
          <a:bodyPr/>
          <a:lstStyle/>
          <a:p>
            <a:fld id="{E8595DFA-1B95-BE4F-91A7-B67F3226C9E1}" type="slidenum">
              <a:rPr lang="it-IT" smtClean="0"/>
              <a:t>64</a:t>
            </a:fld>
            <a:endParaRPr lang="it-IT" dirty="0"/>
          </a:p>
        </p:txBody>
      </p:sp>
    </p:spTree>
    <p:extLst>
      <p:ext uri="{BB962C8B-B14F-4D97-AF65-F5344CB8AC3E}">
        <p14:creationId xmlns:p14="http://schemas.microsoft.com/office/powerpoint/2010/main" val="86170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0731D-E004-CC84-3E2A-2092998B13A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F23C870-E19C-132E-2DB4-B46D97BBE5C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DADDEDE-BED0-B033-D948-C8478885491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52B7EE8-D98F-16B4-EA04-D1EA58058ED3}"/>
              </a:ext>
            </a:extLst>
          </p:cNvPr>
          <p:cNvSpPr>
            <a:spLocks noGrp="1"/>
          </p:cNvSpPr>
          <p:nvPr>
            <p:ph type="sldNum" sz="quarter" idx="5"/>
          </p:nvPr>
        </p:nvSpPr>
        <p:spPr/>
        <p:txBody>
          <a:bodyPr/>
          <a:lstStyle/>
          <a:p>
            <a:fld id="{E8595DFA-1B95-BE4F-91A7-B67F3226C9E1}" type="slidenum">
              <a:rPr lang="it-IT" smtClean="0"/>
              <a:t>5</a:t>
            </a:fld>
            <a:endParaRPr lang="it-IT" dirty="0"/>
          </a:p>
        </p:txBody>
      </p:sp>
    </p:spTree>
    <p:extLst>
      <p:ext uri="{BB962C8B-B14F-4D97-AF65-F5344CB8AC3E}">
        <p14:creationId xmlns:p14="http://schemas.microsoft.com/office/powerpoint/2010/main" val="19863763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1835E-F564-0515-5CCF-CA42780D28E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5A56555-9F58-7EAE-5E3A-47D1E070051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1153F48-BA41-39D2-2C80-2AF2515FD108}"/>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4C472B6-2D3E-3FDC-AC5F-594600C6F73E}"/>
              </a:ext>
            </a:extLst>
          </p:cNvPr>
          <p:cNvSpPr>
            <a:spLocks noGrp="1"/>
          </p:cNvSpPr>
          <p:nvPr>
            <p:ph type="sldNum" sz="quarter" idx="5"/>
          </p:nvPr>
        </p:nvSpPr>
        <p:spPr/>
        <p:txBody>
          <a:bodyPr/>
          <a:lstStyle/>
          <a:p>
            <a:fld id="{E8595DFA-1B95-BE4F-91A7-B67F3226C9E1}" type="slidenum">
              <a:rPr lang="it-IT" smtClean="0"/>
              <a:t>65</a:t>
            </a:fld>
            <a:endParaRPr lang="it-IT" dirty="0"/>
          </a:p>
        </p:txBody>
      </p:sp>
    </p:spTree>
    <p:extLst>
      <p:ext uri="{BB962C8B-B14F-4D97-AF65-F5344CB8AC3E}">
        <p14:creationId xmlns:p14="http://schemas.microsoft.com/office/powerpoint/2010/main" val="13281058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C7C69-2B92-B3A4-F16D-AA2AA7B3D5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CBCFF57-164A-18BC-45DC-1E2C308DCBA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EE85D10-58C9-B0A8-14AC-50DCFC04FAF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C64FB9BF-CF18-C8DC-C70A-9CD4BACBE4F3}"/>
              </a:ext>
            </a:extLst>
          </p:cNvPr>
          <p:cNvSpPr>
            <a:spLocks noGrp="1"/>
          </p:cNvSpPr>
          <p:nvPr>
            <p:ph type="sldNum" sz="quarter" idx="5"/>
          </p:nvPr>
        </p:nvSpPr>
        <p:spPr/>
        <p:txBody>
          <a:bodyPr/>
          <a:lstStyle/>
          <a:p>
            <a:fld id="{E8595DFA-1B95-BE4F-91A7-B67F3226C9E1}" type="slidenum">
              <a:rPr lang="it-IT" smtClean="0"/>
              <a:t>66</a:t>
            </a:fld>
            <a:endParaRPr lang="it-IT" dirty="0"/>
          </a:p>
        </p:txBody>
      </p:sp>
    </p:spTree>
    <p:extLst>
      <p:ext uri="{BB962C8B-B14F-4D97-AF65-F5344CB8AC3E}">
        <p14:creationId xmlns:p14="http://schemas.microsoft.com/office/powerpoint/2010/main" val="2066846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2ADE9A-EA2D-777A-0D80-B408CE87A54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3FC4D14-8E55-43AF-A6DF-2B4FA385292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8C6C3F1-B7A7-CDC5-9AFB-E55F6F9F39F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3956679A-B858-6984-27CB-543AD30B565B}"/>
              </a:ext>
            </a:extLst>
          </p:cNvPr>
          <p:cNvSpPr>
            <a:spLocks noGrp="1"/>
          </p:cNvSpPr>
          <p:nvPr>
            <p:ph type="sldNum" sz="quarter" idx="5"/>
          </p:nvPr>
        </p:nvSpPr>
        <p:spPr/>
        <p:txBody>
          <a:bodyPr/>
          <a:lstStyle/>
          <a:p>
            <a:fld id="{E8595DFA-1B95-BE4F-91A7-B67F3226C9E1}" type="slidenum">
              <a:rPr lang="it-IT" smtClean="0"/>
              <a:t>67</a:t>
            </a:fld>
            <a:endParaRPr lang="it-IT" dirty="0"/>
          </a:p>
        </p:txBody>
      </p:sp>
    </p:spTree>
    <p:extLst>
      <p:ext uri="{BB962C8B-B14F-4D97-AF65-F5344CB8AC3E}">
        <p14:creationId xmlns:p14="http://schemas.microsoft.com/office/powerpoint/2010/main" val="79048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6DDE5-E5DB-2659-384B-40CA0753ADB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2AC6D9D-EBBA-2F35-EED3-9BE028D9970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4A46996-C7D1-D207-6337-7F66E10F4742}"/>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BEC1D823-3407-966B-F8DB-A1BC1258100E}"/>
              </a:ext>
            </a:extLst>
          </p:cNvPr>
          <p:cNvSpPr>
            <a:spLocks noGrp="1"/>
          </p:cNvSpPr>
          <p:nvPr>
            <p:ph type="sldNum" sz="quarter" idx="5"/>
          </p:nvPr>
        </p:nvSpPr>
        <p:spPr/>
        <p:txBody>
          <a:bodyPr/>
          <a:lstStyle/>
          <a:p>
            <a:fld id="{E8595DFA-1B95-BE4F-91A7-B67F3226C9E1}" type="slidenum">
              <a:rPr lang="it-IT" smtClean="0"/>
              <a:t>6</a:t>
            </a:fld>
            <a:endParaRPr lang="it-IT" dirty="0"/>
          </a:p>
        </p:txBody>
      </p:sp>
    </p:spTree>
    <p:extLst>
      <p:ext uri="{BB962C8B-B14F-4D97-AF65-F5344CB8AC3E}">
        <p14:creationId xmlns:p14="http://schemas.microsoft.com/office/powerpoint/2010/main" val="790596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CEC61-9DBD-0ADE-A853-4EFBB299EDC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0C786BB-E5A6-D342-BB50-10A62005AFD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BB5650F-9C38-FB86-9CFF-DA22120935EC}"/>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0CC6ABE-B440-1E48-226F-AB86D7A36D3D}"/>
              </a:ext>
            </a:extLst>
          </p:cNvPr>
          <p:cNvSpPr>
            <a:spLocks noGrp="1"/>
          </p:cNvSpPr>
          <p:nvPr>
            <p:ph type="sldNum" sz="quarter" idx="5"/>
          </p:nvPr>
        </p:nvSpPr>
        <p:spPr/>
        <p:txBody>
          <a:bodyPr/>
          <a:lstStyle/>
          <a:p>
            <a:fld id="{E8595DFA-1B95-BE4F-91A7-B67F3226C9E1}" type="slidenum">
              <a:rPr lang="it-IT" smtClean="0"/>
              <a:t>7</a:t>
            </a:fld>
            <a:endParaRPr lang="it-IT" dirty="0"/>
          </a:p>
        </p:txBody>
      </p:sp>
    </p:spTree>
    <p:extLst>
      <p:ext uri="{BB962C8B-B14F-4D97-AF65-F5344CB8AC3E}">
        <p14:creationId xmlns:p14="http://schemas.microsoft.com/office/powerpoint/2010/main" val="1882297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C89BD-57BD-F74D-DA29-1D56234AE5E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16C6075-0080-BC1A-3B84-B7FED57E250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4891907-C9E3-AE63-7C34-4A265DE551F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179B419F-353A-EB59-475D-455E43A7C74A}"/>
              </a:ext>
            </a:extLst>
          </p:cNvPr>
          <p:cNvSpPr>
            <a:spLocks noGrp="1"/>
          </p:cNvSpPr>
          <p:nvPr>
            <p:ph type="sldNum" sz="quarter" idx="5"/>
          </p:nvPr>
        </p:nvSpPr>
        <p:spPr/>
        <p:txBody>
          <a:bodyPr/>
          <a:lstStyle/>
          <a:p>
            <a:fld id="{E8595DFA-1B95-BE4F-91A7-B67F3226C9E1}" type="slidenum">
              <a:rPr lang="it-IT" smtClean="0"/>
              <a:t>8</a:t>
            </a:fld>
            <a:endParaRPr lang="it-IT" dirty="0"/>
          </a:p>
        </p:txBody>
      </p:sp>
    </p:spTree>
    <p:extLst>
      <p:ext uri="{BB962C8B-B14F-4D97-AF65-F5344CB8AC3E}">
        <p14:creationId xmlns:p14="http://schemas.microsoft.com/office/powerpoint/2010/main" val="164237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3E13C-AD5D-B4FA-5AD8-8F93EF733D2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567AF58-9EB0-AFAB-A69A-EA3329B2276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EBE37AC-99F5-9235-EA0E-DD9974918D09}"/>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4AF11C8-F0DE-80A0-7171-B254649F3DFB}"/>
              </a:ext>
            </a:extLst>
          </p:cNvPr>
          <p:cNvSpPr>
            <a:spLocks noGrp="1"/>
          </p:cNvSpPr>
          <p:nvPr>
            <p:ph type="sldNum" sz="quarter" idx="5"/>
          </p:nvPr>
        </p:nvSpPr>
        <p:spPr/>
        <p:txBody>
          <a:bodyPr/>
          <a:lstStyle/>
          <a:p>
            <a:fld id="{E8595DFA-1B95-BE4F-91A7-B67F3226C9E1}" type="slidenum">
              <a:rPr lang="it-IT" smtClean="0"/>
              <a:t>9</a:t>
            </a:fld>
            <a:endParaRPr lang="it-IT" dirty="0"/>
          </a:p>
        </p:txBody>
      </p:sp>
    </p:spTree>
    <p:extLst>
      <p:ext uri="{BB962C8B-B14F-4D97-AF65-F5344CB8AC3E}">
        <p14:creationId xmlns:p14="http://schemas.microsoft.com/office/powerpoint/2010/main" val="1569067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0C4FE4-9CA4-75D7-8D22-D79594F5BED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7C998DF-005D-E554-8581-B2DB5F93F10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157DEF3-77AF-D945-7039-D2B5F129CE03}"/>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256BA281-603D-06D1-AFEE-2A6AA3AE5FE0}"/>
              </a:ext>
            </a:extLst>
          </p:cNvPr>
          <p:cNvSpPr>
            <a:spLocks noGrp="1"/>
          </p:cNvSpPr>
          <p:nvPr>
            <p:ph type="sldNum" sz="quarter" idx="5"/>
          </p:nvPr>
        </p:nvSpPr>
        <p:spPr/>
        <p:txBody>
          <a:bodyPr/>
          <a:lstStyle/>
          <a:p>
            <a:fld id="{E8595DFA-1B95-BE4F-91A7-B67F3226C9E1}" type="slidenum">
              <a:rPr lang="it-IT" smtClean="0"/>
              <a:t>10</a:t>
            </a:fld>
            <a:endParaRPr lang="it-IT" dirty="0"/>
          </a:p>
        </p:txBody>
      </p:sp>
    </p:spTree>
    <p:extLst>
      <p:ext uri="{BB962C8B-B14F-4D97-AF65-F5344CB8AC3E}">
        <p14:creationId xmlns:p14="http://schemas.microsoft.com/office/powerpoint/2010/main" val="3577934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4B0AC-26BE-088D-FDA8-4DB779B3FA7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D7EA874-67B7-889A-E5A5-713B977A1CD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062C996-A6E7-C276-6660-B62793FD235A}"/>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62D95FD-9968-B25B-E9F6-DA3CBDDCC4E4}"/>
              </a:ext>
            </a:extLst>
          </p:cNvPr>
          <p:cNvSpPr>
            <a:spLocks noGrp="1"/>
          </p:cNvSpPr>
          <p:nvPr>
            <p:ph type="sldNum" sz="quarter" idx="5"/>
          </p:nvPr>
        </p:nvSpPr>
        <p:spPr/>
        <p:txBody>
          <a:bodyPr/>
          <a:lstStyle/>
          <a:p>
            <a:fld id="{E8595DFA-1B95-BE4F-91A7-B67F3226C9E1}" type="slidenum">
              <a:rPr lang="it-IT" smtClean="0"/>
              <a:t>11</a:t>
            </a:fld>
            <a:endParaRPr lang="it-IT" dirty="0"/>
          </a:p>
        </p:txBody>
      </p:sp>
    </p:spTree>
    <p:extLst>
      <p:ext uri="{BB962C8B-B14F-4D97-AF65-F5344CB8AC3E}">
        <p14:creationId xmlns:p14="http://schemas.microsoft.com/office/powerpoint/2010/main" val="502578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304B31C-72DF-B541-B586-5A499A2F6FD1}"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
        <p:nvSpPr>
          <p:cNvPr id="7" name="Rectangle 6"/>
          <p:cNvSpPr/>
          <p:nvPr/>
        </p:nvSpPr>
        <p:spPr>
          <a:xfrm>
            <a:off x="378885" y="444729"/>
            <a:ext cx="11432116"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grpSp>
        <p:nvGrpSpPr>
          <p:cNvPr id="8" name="Group 16"/>
          <p:cNvGrpSpPr/>
          <p:nvPr/>
        </p:nvGrpSpPr>
        <p:grpSpPr>
          <a:xfrm>
            <a:off x="378885" y="1906543"/>
            <a:ext cx="11435164"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12" name="TextBox 11"/>
          <p:cNvSpPr txBox="1"/>
          <p:nvPr/>
        </p:nvSpPr>
        <p:spPr>
          <a:xfrm>
            <a:off x="10974519" y="444729"/>
            <a:ext cx="587020" cy="646331"/>
          </a:xfrm>
          <a:prstGeom prst="rect">
            <a:avLst/>
          </a:prstGeom>
          <a:noFill/>
        </p:spPr>
        <p:txBody>
          <a:bodyPr wrap="none" rtlCol="0">
            <a:spAutoFit/>
          </a:bodyPr>
          <a:lstStyle/>
          <a:p>
            <a:r>
              <a:rPr sz="3600" dirty="0">
                <a:solidFill>
                  <a:schemeClr val="bg1"/>
                </a:solidFill>
                <a:sym typeface="Wingdings"/>
              </a:rPr>
              <a:t></a:t>
            </a:r>
            <a:endParaRPr sz="3600" dirty="0">
              <a:solidFill>
                <a:schemeClr val="bg1"/>
              </a:solidFill>
            </a:endParaRPr>
          </a:p>
        </p:txBody>
      </p:sp>
      <p:sp>
        <p:nvSpPr>
          <p:cNvPr id="2" name="Title 1"/>
          <p:cNvSpPr>
            <a:spLocks noGrp="1"/>
          </p:cNvSpPr>
          <p:nvPr>
            <p:ph type="ctrTitle"/>
          </p:nvPr>
        </p:nvSpPr>
        <p:spPr>
          <a:xfrm>
            <a:off x="561788" y="449005"/>
            <a:ext cx="10411968"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634940" y="1532427"/>
            <a:ext cx="10338816"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13" name="Rectangle 12"/>
          <p:cNvSpPr/>
          <p:nvPr/>
        </p:nvSpPr>
        <p:spPr>
          <a:xfrm>
            <a:off x="378885" y="6227064"/>
            <a:ext cx="11432116"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Tree>
    <p:extLst>
      <p:ext uri="{BB962C8B-B14F-4D97-AF65-F5344CB8AC3E}">
        <p14:creationId xmlns:p14="http://schemas.microsoft.com/office/powerpoint/2010/main" val="419306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58588" y="1298762"/>
            <a:ext cx="5425440" cy="1162050"/>
          </a:xfrm>
          <a:noFill/>
        </p:spPr>
        <p:txBody>
          <a:bodyPr anchor="b">
            <a:noAutofit/>
          </a:bodyPr>
          <a:lstStyle>
            <a:lvl1pPr algn="ctr">
              <a:defRPr sz="3200" b="1">
                <a:solidFill>
                  <a:schemeClr val="accent2"/>
                </a:solidFill>
              </a:defRPr>
            </a:lvl1pPr>
          </a:lstStyle>
          <a:p>
            <a:r>
              <a:rPr lang="it-IT"/>
              <a:t>Fare clic per modificare stile</a:t>
            </a:r>
            <a:endParaRPr/>
          </a:p>
        </p:txBody>
      </p:sp>
      <p:sp>
        <p:nvSpPr>
          <p:cNvPr id="3" name="Content Placeholder 2"/>
          <p:cNvSpPr>
            <a:spLocks noGrp="1"/>
          </p:cNvSpPr>
          <p:nvPr>
            <p:ph idx="1"/>
          </p:nvPr>
        </p:nvSpPr>
        <p:spPr>
          <a:xfrm>
            <a:off x="6378089" y="914401"/>
            <a:ext cx="542544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358588" y="2456329"/>
            <a:ext cx="542544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0F0A9D1-9FE4-7F41-A350-5426B6BFF331}"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grpSp>
        <p:nvGrpSpPr>
          <p:cNvPr id="8" name="Group 7"/>
          <p:cNvGrpSpPr/>
          <p:nvPr/>
        </p:nvGrpSpPr>
        <p:grpSpPr>
          <a:xfrm>
            <a:off x="378885" y="452719"/>
            <a:ext cx="11435164"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Tree>
    <p:extLst>
      <p:ext uri="{BB962C8B-B14F-4D97-AF65-F5344CB8AC3E}">
        <p14:creationId xmlns:p14="http://schemas.microsoft.com/office/powerpoint/2010/main" val="391317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378885" y="4801576"/>
            <a:ext cx="11432116"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grpSp>
        <p:nvGrpSpPr>
          <p:cNvPr id="9" name="Group 8"/>
          <p:cNvGrpSpPr/>
          <p:nvPr/>
        </p:nvGrpSpPr>
        <p:grpSpPr>
          <a:xfrm>
            <a:off x="378885" y="6263390"/>
            <a:ext cx="11435164"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a:xfrm>
            <a:off x="484095" y="4800600"/>
            <a:ext cx="11146989"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it-IT"/>
              <a:t>Fare clic per modificare stile</a:t>
            </a:r>
            <a:endParaRPr/>
          </a:p>
        </p:txBody>
      </p:sp>
      <p:sp>
        <p:nvSpPr>
          <p:cNvPr id="3" name="Picture Placeholder 2"/>
          <p:cNvSpPr>
            <a:spLocks noGrp="1"/>
          </p:cNvSpPr>
          <p:nvPr>
            <p:ph type="pic" idx="1"/>
          </p:nvPr>
        </p:nvSpPr>
        <p:spPr>
          <a:xfrm>
            <a:off x="378884" y="457199"/>
            <a:ext cx="11436096"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dirty="0"/>
          </a:p>
        </p:txBody>
      </p:sp>
      <p:sp>
        <p:nvSpPr>
          <p:cNvPr id="4" name="Text Placeholder 3"/>
          <p:cNvSpPr>
            <a:spLocks noGrp="1"/>
          </p:cNvSpPr>
          <p:nvPr>
            <p:ph type="body" sz="half" idx="2"/>
          </p:nvPr>
        </p:nvSpPr>
        <p:spPr>
          <a:xfrm>
            <a:off x="558799" y="5367338"/>
            <a:ext cx="11072284"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9292D51-3F86-F04B-90E5-41C437190393}"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2673927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alt.">
    <p:spTree>
      <p:nvGrpSpPr>
        <p:cNvPr id="1" name=""/>
        <p:cNvGrpSpPr/>
        <p:nvPr/>
      </p:nvGrpSpPr>
      <p:grpSpPr>
        <a:xfrm>
          <a:off x="0" y="0"/>
          <a:ext cx="0" cy="0"/>
          <a:chOff x="0" y="0"/>
          <a:chExt cx="0" cy="0"/>
        </a:xfrm>
      </p:grpSpPr>
      <p:grpSp>
        <p:nvGrpSpPr>
          <p:cNvPr id="8" name="Group 8"/>
          <p:cNvGrpSpPr/>
          <p:nvPr/>
        </p:nvGrpSpPr>
        <p:grpSpPr>
          <a:xfrm>
            <a:off x="378885" y="4280648"/>
            <a:ext cx="11435164"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a:xfrm>
            <a:off x="484095" y="4778189"/>
            <a:ext cx="11146989" cy="566738"/>
          </a:xfrm>
          <a:noFill/>
        </p:spPr>
        <p:txBody>
          <a:bodyPr anchor="b">
            <a:normAutofit/>
          </a:bodyPr>
          <a:lstStyle>
            <a:lvl1pPr algn="l">
              <a:defRPr sz="2800" b="0">
                <a:solidFill>
                  <a:schemeClr val="accent2"/>
                </a:solidFill>
              </a:defRPr>
            </a:lvl1pPr>
          </a:lstStyle>
          <a:p>
            <a:r>
              <a:rPr lang="it-IT"/>
              <a:t>Fare clic per modificare stile</a:t>
            </a:r>
            <a:endParaRPr/>
          </a:p>
        </p:txBody>
      </p:sp>
      <p:sp>
        <p:nvSpPr>
          <p:cNvPr id="3" name="Picture Placeholder 2"/>
          <p:cNvSpPr>
            <a:spLocks noGrp="1"/>
          </p:cNvSpPr>
          <p:nvPr>
            <p:ph type="pic" idx="1"/>
          </p:nvPr>
        </p:nvSpPr>
        <p:spPr>
          <a:xfrm>
            <a:off x="378884" y="457200"/>
            <a:ext cx="11436096"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dirty="0"/>
          </a:p>
        </p:txBody>
      </p:sp>
      <p:sp>
        <p:nvSpPr>
          <p:cNvPr id="4" name="Text Placeholder 3"/>
          <p:cNvSpPr>
            <a:spLocks noGrp="1"/>
          </p:cNvSpPr>
          <p:nvPr>
            <p:ph type="body" sz="half" idx="2"/>
          </p:nvPr>
        </p:nvSpPr>
        <p:spPr>
          <a:xfrm>
            <a:off x="558799" y="5344927"/>
            <a:ext cx="11072284"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84F8F8F-7E58-A943-ABAB-EE880F5A00B7}"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3939273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uto, immagine e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4876801" y="914401"/>
            <a:ext cx="6926729"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2AC031B2-3FCC-A34D-A1BE-BCE55309D997}"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sp>
        <p:nvSpPr>
          <p:cNvPr id="12" name="Rectangle 11"/>
          <p:cNvSpPr/>
          <p:nvPr/>
        </p:nvSpPr>
        <p:spPr>
          <a:xfrm>
            <a:off x="378884" y="4267201"/>
            <a:ext cx="36576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sp>
        <p:nvSpPr>
          <p:cNvPr id="4" name="Text Placeholder 3"/>
          <p:cNvSpPr>
            <a:spLocks noGrp="1"/>
          </p:cNvSpPr>
          <p:nvPr>
            <p:ph type="body" sz="half" idx="2"/>
          </p:nvPr>
        </p:nvSpPr>
        <p:spPr>
          <a:xfrm>
            <a:off x="558802" y="4953001"/>
            <a:ext cx="3296023"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547686" y="4419600"/>
            <a:ext cx="3300527" cy="510988"/>
          </a:xfrm>
          <a:noFill/>
        </p:spPr>
        <p:txBody>
          <a:bodyPr anchor="b">
            <a:normAutofit/>
          </a:bodyPr>
          <a:lstStyle>
            <a:lvl1pPr algn="l">
              <a:defRPr sz="2000" b="1">
                <a:solidFill>
                  <a:schemeClr val="bg1"/>
                </a:solidFill>
              </a:defRPr>
            </a:lvl1pPr>
          </a:lstStyle>
          <a:p>
            <a:r>
              <a:rPr lang="it-IT"/>
              <a:t>Fare clic per modificare stile</a:t>
            </a:r>
            <a:endParaRPr/>
          </a:p>
        </p:txBody>
      </p:sp>
      <p:sp>
        <p:nvSpPr>
          <p:cNvPr id="14" name="Picture Placeholder 13"/>
          <p:cNvSpPr>
            <a:spLocks noGrp="1"/>
          </p:cNvSpPr>
          <p:nvPr>
            <p:ph type="pic" sz="quarter" idx="13"/>
          </p:nvPr>
        </p:nvSpPr>
        <p:spPr>
          <a:xfrm>
            <a:off x="378885" y="594360"/>
            <a:ext cx="3657600" cy="3675888"/>
          </a:xfrm>
        </p:spPr>
        <p:txBody>
          <a:bodyPr/>
          <a:lstStyle>
            <a:lvl1pPr>
              <a:buNone/>
              <a:defRPr/>
            </a:lvl1pPr>
          </a:lstStyle>
          <a:p>
            <a:r>
              <a:rPr lang="it-IT" dirty="0"/>
              <a:t>Trascinare l'immagine su un segnaposto o fare clic sull'icona per aggiungerla</a:t>
            </a:r>
            <a:endParaRPr dirty="0"/>
          </a:p>
        </p:txBody>
      </p:sp>
      <p:grpSp>
        <p:nvGrpSpPr>
          <p:cNvPr id="8" name="Group 14"/>
          <p:cNvGrpSpPr/>
          <p:nvPr/>
        </p:nvGrpSpPr>
        <p:grpSpPr>
          <a:xfrm>
            <a:off x="378885" y="461683"/>
            <a:ext cx="11435164"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Tree>
    <p:extLst>
      <p:ext uri="{BB962C8B-B14F-4D97-AF65-F5344CB8AC3E}">
        <p14:creationId xmlns:p14="http://schemas.microsoft.com/office/powerpoint/2010/main" val="1002865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magini con didascalia">
    <p:spTree>
      <p:nvGrpSpPr>
        <p:cNvPr id="1" name=""/>
        <p:cNvGrpSpPr/>
        <p:nvPr/>
      </p:nvGrpSpPr>
      <p:grpSpPr>
        <a:xfrm>
          <a:off x="0" y="0"/>
          <a:ext cx="0" cy="0"/>
          <a:chOff x="0" y="0"/>
          <a:chExt cx="0" cy="0"/>
        </a:xfrm>
      </p:grpSpPr>
      <p:sp>
        <p:nvSpPr>
          <p:cNvPr id="8" name="Rectangle 7"/>
          <p:cNvSpPr/>
          <p:nvPr/>
        </p:nvSpPr>
        <p:spPr>
          <a:xfrm>
            <a:off x="4028018" y="4801576"/>
            <a:ext cx="7782983"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grpSp>
        <p:nvGrpSpPr>
          <p:cNvPr id="9" name="Group 8"/>
          <p:cNvGrpSpPr/>
          <p:nvPr/>
        </p:nvGrpSpPr>
        <p:grpSpPr>
          <a:xfrm>
            <a:off x="378885" y="6263390"/>
            <a:ext cx="11435164"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a:xfrm>
            <a:off x="4042215" y="4800600"/>
            <a:ext cx="7588868"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it-IT"/>
              <a:t>Fare clic per modificare stile</a:t>
            </a:r>
            <a:endParaRPr/>
          </a:p>
        </p:txBody>
      </p:sp>
      <p:sp>
        <p:nvSpPr>
          <p:cNvPr id="3" name="Picture Placeholder 2"/>
          <p:cNvSpPr>
            <a:spLocks noGrp="1"/>
          </p:cNvSpPr>
          <p:nvPr>
            <p:ph type="pic" idx="1"/>
          </p:nvPr>
        </p:nvSpPr>
        <p:spPr>
          <a:xfrm>
            <a:off x="4028019" y="457199"/>
            <a:ext cx="7778496"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dirty="0"/>
          </a:p>
        </p:txBody>
      </p:sp>
      <p:sp>
        <p:nvSpPr>
          <p:cNvPr id="4" name="Text Placeholder 3"/>
          <p:cNvSpPr>
            <a:spLocks noGrp="1"/>
          </p:cNvSpPr>
          <p:nvPr>
            <p:ph type="body" sz="half" idx="2"/>
          </p:nvPr>
        </p:nvSpPr>
        <p:spPr>
          <a:xfrm>
            <a:off x="4093074" y="5367338"/>
            <a:ext cx="7538009"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1E2FE7-E27D-2A40-9C97-FD5B8AC43C69}"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sp>
        <p:nvSpPr>
          <p:cNvPr id="13" name="Picture Placeholder 2"/>
          <p:cNvSpPr>
            <a:spLocks noGrp="1"/>
          </p:cNvSpPr>
          <p:nvPr>
            <p:ph type="pic" idx="13"/>
          </p:nvPr>
        </p:nvSpPr>
        <p:spPr>
          <a:xfrm>
            <a:off x="378886" y="457200"/>
            <a:ext cx="3649133"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dirty="0"/>
          </a:p>
        </p:txBody>
      </p:sp>
      <p:sp>
        <p:nvSpPr>
          <p:cNvPr id="14" name="Picture Placeholder 2"/>
          <p:cNvSpPr>
            <a:spLocks noGrp="1"/>
          </p:cNvSpPr>
          <p:nvPr>
            <p:ph type="pic" idx="14"/>
          </p:nvPr>
        </p:nvSpPr>
        <p:spPr>
          <a:xfrm>
            <a:off x="378886" y="3364992"/>
            <a:ext cx="3649133"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Trascinare l'immagine su un segnaposto o fare clic sull'icona per aggiungerla</a:t>
            </a:r>
            <a:endParaRPr dirty="0"/>
          </a:p>
        </p:txBody>
      </p:sp>
    </p:spTree>
    <p:extLst>
      <p:ext uri="{BB962C8B-B14F-4D97-AF65-F5344CB8AC3E}">
        <p14:creationId xmlns:p14="http://schemas.microsoft.com/office/powerpoint/2010/main" val="2410595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Rectangle 6"/>
          <p:cNvSpPr/>
          <p:nvPr/>
        </p:nvSpPr>
        <p:spPr>
          <a:xfrm>
            <a:off x="378885" y="455774"/>
            <a:ext cx="11432116"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nvGrpSpPr>
          <p:cNvPr id="8" name="Group 7"/>
          <p:cNvGrpSpPr/>
          <p:nvPr/>
        </p:nvGrpSpPr>
        <p:grpSpPr>
          <a:xfrm>
            <a:off x="378885" y="1577848"/>
            <a:ext cx="11435164"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a:xfrm>
            <a:off x="378885" y="2133600"/>
            <a:ext cx="11432116" cy="4013200"/>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7D9B2E56-D9B8-DA40-951C-E12AABF88C6E}"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2669716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7" name="Rectangle 6"/>
          <p:cNvSpPr/>
          <p:nvPr/>
        </p:nvSpPr>
        <p:spPr>
          <a:xfrm rot="5400000">
            <a:off x="8074279" y="2668544"/>
            <a:ext cx="5934615" cy="1511932"/>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2" name="Vertical Title 1"/>
          <p:cNvSpPr>
            <a:spLocks noGrp="1"/>
          </p:cNvSpPr>
          <p:nvPr>
            <p:ph type="title" orient="vert"/>
          </p:nvPr>
        </p:nvSpPr>
        <p:spPr>
          <a:xfrm>
            <a:off x="10260165" y="473076"/>
            <a:ext cx="1292352" cy="5921375"/>
          </a:xfrm>
        </p:spPr>
        <p:txBody>
          <a:bodyPr vert="eaVert"/>
          <a:lstStyle>
            <a:lvl1pPr algn="l">
              <a:defRPr sz="3400"/>
            </a:lvl1pPr>
          </a:lstStyle>
          <a:p>
            <a:r>
              <a:rPr lang="it-IT"/>
              <a:t>Fare clic per modificare stile</a:t>
            </a:r>
            <a:endParaRPr/>
          </a:p>
        </p:txBody>
      </p:sp>
      <p:sp>
        <p:nvSpPr>
          <p:cNvPr id="3" name="Vertical Text Placeholder 2"/>
          <p:cNvSpPr>
            <a:spLocks noGrp="1"/>
          </p:cNvSpPr>
          <p:nvPr>
            <p:ph type="body" orient="vert" idx="1"/>
          </p:nvPr>
        </p:nvSpPr>
        <p:spPr>
          <a:xfrm>
            <a:off x="378885" y="457200"/>
            <a:ext cx="8663516" cy="5937250"/>
          </a:xfrm>
        </p:spPr>
        <p:txBody>
          <a:bodyPr vert="eaVert"/>
          <a:lstStyle>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1A282145-E2E2-D24D-8137-3205FF15BCA2}"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grpSp>
        <p:nvGrpSpPr>
          <p:cNvPr id="8" name="Group 7"/>
          <p:cNvGrpSpPr/>
          <p:nvPr/>
        </p:nvGrpSpPr>
        <p:grpSpPr>
          <a:xfrm rot="5400000">
            <a:off x="7200708" y="3332822"/>
            <a:ext cx="5934456" cy="183215"/>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Tree>
    <p:extLst>
      <p:ext uri="{BB962C8B-B14F-4D97-AF65-F5344CB8AC3E}">
        <p14:creationId xmlns:p14="http://schemas.microsoft.com/office/powerpoint/2010/main" val="376587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p:nvPr/>
        </p:nvSpPr>
        <p:spPr>
          <a:xfrm>
            <a:off x="378885" y="455774"/>
            <a:ext cx="11432116"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nvGrpSpPr>
          <p:cNvPr id="8" name="Group 7"/>
          <p:cNvGrpSpPr/>
          <p:nvPr/>
        </p:nvGrpSpPr>
        <p:grpSpPr>
          <a:xfrm>
            <a:off x="378885" y="1577848"/>
            <a:ext cx="11435164"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10E66EA-F9EA-D144-A742-C4784D89969B}"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43259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18" name="Rectangle 17"/>
          <p:cNvSpPr/>
          <p:nvPr/>
        </p:nvSpPr>
        <p:spPr>
          <a:xfrm>
            <a:off x="378885" y="444729"/>
            <a:ext cx="11432116"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410975E-B0E6-FC40-9799-18CA542D9833}"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
        <p:nvSpPr>
          <p:cNvPr id="8" name="Picture Placeholder 7"/>
          <p:cNvSpPr>
            <a:spLocks noGrp="1"/>
          </p:cNvSpPr>
          <p:nvPr>
            <p:ph type="pic" sz="quarter" idx="13"/>
          </p:nvPr>
        </p:nvSpPr>
        <p:spPr>
          <a:xfrm>
            <a:off x="378883" y="2017059"/>
            <a:ext cx="11432116" cy="4377391"/>
          </a:xfrm>
        </p:spPr>
        <p:txBody>
          <a:bodyPr/>
          <a:lstStyle>
            <a:lvl1pPr>
              <a:buNone/>
              <a:defRPr/>
            </a:lvl1pPr>
          </a:lstStyle>
          <a:p>
            <a:r>
              <a:rPr lang="it-IT" dirty="0"/>
              <a:t>Trascinare l'immagine su un segnaposto o fare clic sull'icona per aggiungerla</a:t>
            </a:r>
            <a:endParaRPr dirty="0"/>
          </a:p>
        </p:txBody>
      </p:sp>
      <p:sp>
        <p:nvSpPr>
          <p:cNvPr id="3" name="Subtitle 2"/>
          <p:cNvSpPr>
            <a:spLocks noGrp="1"/>
          </p:cNvSpPr>
          <p:nvPr>
            <p:ph type="subTitle" idx="1"/>
          </p:nvPr>
        </p:nvSpPr>
        <p:spPr>
          <a:xfrm>
            <a:off x="629894" y="1532965"/>
            <a:ext cx="10339045"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grpSp>
        <p:nvGrpSpPr>
          <p:cNvPr id="7" name="Group 16"/>
          <p:cNvGrpSpPr/>
          <p:nvPr/>
        </p:nvGrpSpPr>
        <p:grpSpPr>
          <a:xfrm>
            <a:off x="378885" y="1906543"/>
            <a:ext cx="11435164"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19" name="TextBox 18"/>
          <p:cNvSpPr txBox="1"/>
          <p:nvPr/>
        </p:nvSpPr>
        <p:spPr>
          <a:xfrm>
            <a:off x="10974519" y="444729"/>
            <a:ext cx="587020" cy="646331"/>
          </a:xfrm>
          <a:prstGeom prst="rect">
            <a:avLst/>
          </a:prstGeom>
          <a:noFill/>
        </p:spPr>
        <p:txBody>
          <a:bodyPr wrap="none" rtlCol="0">
            <a:spAutoFit/>
          </a:bodyPr>
          <a:lstStyle/>
          <a:p>
            <a:r>
              <a:rPr sz="3600" dirty="0">
                <a:solidFill>
                  <a:schemeClr val="bg1"/>
                </a:solidFill>
                <a:sym typeface="Wingdings"/>
              </a:rPr>
              <a:t></a:t>
            </a:r>
            <a:endParaRPr sz="3600" dirty="0">
              <a:solidFill>
                <a:schemeClr val="bg1"/>
              </a:solidFill>
            </a:endParaRPr>
          </a:p>
        </p:txBody>
      </p:sp>
      <p:sp>
        <p:nvSpPr>
          <p:cNvPr id="2" name="Title 1"/>
          <p:cNvSpPr>
            <a:spLocks noGrp="1"/>
          </p:cNvSpPr>
          <p:nvPr>
            <p:ph type="ctrTitle"/>
          </p:nvPr>
        </p:nvSpPr>
        <p:spPr>
          <a:xfrm>
            <a:off x="558178" y="444729"/>
            <a:ext cx="10414623" cy="1088237"/>
          </a:xfrm>
          <a:noFill/>
        </p:spPr>
        <p:txBody>
          <a:bodyPr bIns="45720" anchor="b" anchorCtr="0">
            <a:normAutofit/>
          </a:bodyPr>
          <a:lstStyle>
            <a:lvl1pPr algn="l">
              <a:lnSpc>
                <a:spcPts val="4600"/>
              </a:lnSpc>
              <a:defRPr/>
            </a:lvl1pPr>
          </a:lstStyle>
          <a:p>
            <a:r>
              <a:rPr lang="it-IT"/>
              <a:t>Fare clic per modificare stile</a:t>
            </a:r>
            <a:endParaRPr/>
          </a:p>
        </p:txBody>
      </p:sp>
    </p:spTree>
    <p:extLst>
      <p:ext uri="{BB962C8B-B14F-4D97-AF65-F5344CB8AC3E}">
        <p14:creationId xmlns:p14="http://schemas.microsoft.com/office/powerpoint/2010/main" val="110647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p:nvPr/>
        </p:nvSpPr>
        <p:spPr>
          <a:xfrm>
            <a:off x="378885" y="4801576"/>
            <a:ext cx="11432116"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grpSp>
        <p:nvGrpSpPr>
          <p:cNvPr id="9" name="Group 8"/>
          <p:cNvGrpSpPr/>
          <p:nvPr/>
        </p:nvGrpSpPr>
        <p:grpSpPr>
          <a:xfrm>
            <a:off x="378885" y="6263390"/>
            <a:ext cx="11435164"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13" name="TextBox 12"/>
          <p:cNvSpPr txBox="1"/>
          <p:nvPr/>
        </p:nvSpPr>
        <p:spPr>
          <a:xfrm>
            <a:off x="10974519" y="4801576"/>
            <a:ext cx="587020" cy="646331"/>
          </a:xfrm>
          <a:prstGeom prst="rect">
            <a:avLst/>
          </a:prstGeom>
          <a:noFill/>
        </p:spPr>
        <p:txBody>
          <a:bodyPr wrap="none" rtlCol="0">
            <a:spAutoFit/>
          </a:bodyPr>
          <a:lstStyle/>
          <a:p>
            <a:r>
              <a:rPr sz="3600" dirty="0">
                <a:solidFill>
                  <a:schemeClr val="bg1"/>
                </a:solidFill>
                <a:sym typeface="Wingdings"/>
              </a:rPr>
              <a:t></a:t>
            </a:r>
            <a:endParaRPr sz="3600" dirty="0">
              <a:solidFill>
                <a:schemeClr val="bg1"/>
              </a:solidFill>
            </a:endParaRPr>
          </a:p>
        </p:txBody>
      </p:sp>
      <p:sp>
        <p:nvSpPr>
          <p:cNvPr id="2" name="Title 1"/>
          <p:cNvSpPr>
            <a:spLocks noGrp="1"/>
          </p:cNvSpPr>
          <p:nvPr>
            <p:ph type="title"/>
          </p:nvPr>
        </p:nvSpPr>
        <p:spPr>
          <a:xfrm>
            <a:off x="573024" y="4814125"/>
            <a:ext cx="103632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it-IT"/>
              <a:t>Fare clic per modificare stile</a:t>
            </a:r>
            <a:endParaRPr/>
          </a:p>
        </p:txBody>
      </p:sp>
      <p:sp>
        <p:nvSpPr>
          <p:cNvPr id="3" name="Text Placeholder 2"/>
          <p:cNvSpPr>
            <a:spLocks noGrp="1"/>
          </p:cNvSpPr>
          <p:nvPr>
            <p:ph type="body" idx="1"/>
          </p:nvPr>
        </p:nvSpPr>
        <p:spPr>
          <a:xfrm>
            <a:off x="633984" y="5861304"/>
            <a:ext cx="10314432"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it-IT"/>
              <a:t>Fare clic per modificare gli stili del testo dello schema</a:t>
            </a:r>
          </a:p>
        </p:txBody>
      </p:sp>
      <p:sp>
        <p:nvSpPr>
          <p:cNvPr id="4" name="Date Placeholder 3"/>
          <p:cNvSpPr>
            <a:spLocks noGrp="1"/>
          </p:cNvSpPr>
          <p:nvPr>
            <p:ph type="dt" sz="half" idx="10"/>
          </p:nvPr>
        </p:nvSpPr>
        <p:spPr/>
        <p:txBody>
          <a:bodyPr/>
          <a:lstStyle/>
          <a:p>
            <a:fld id="{83051121-300B-7141-98BD-1DDC56667072}"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65092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zione con immagin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378883" y="443755"/>
            <a:ext cx="11432116" cy="4370293"/>
          </a:xfrm>
        </p:spPr>
        <p:txBody>
          <a:bodyPr/>
          <a:lstStyle>
            <a:lvl1pPr>
              <a:buNone/>
              <a:defRPr/>
            </a:lvl1pPr>
          </a:lstStyle>
          <a:p>
            <a:r>
              <a:rPr lang="it-IT" dirty="0"/>
              <a:t>Trascinare l'immagine su un segnaposto o fare clic sull'icona per aggiungerla</a:t>
            </a:r>
            <a:endParaRPr dirty="0"/>
          </a:p>
        </p:txBody>
      </p:sp>
      <p:sp>
        <p:nvSpPr>
          <p:cNvPr id="4" name="Date Placeholder 3"/>
          <p:cNvSpPr>
            <a:spLocks noGrp="1"/>
          </p:cNvSpPr>
          <p:nvPr>
            <p:ph type="dt" sz="half" idx="10"/>
          </p:nvPr>
        </p:nvSpPr>
        <p:spPr/>
        <p:txBody>
          <a:bodyPr/>
          <a:lstStyle/>
          <a:p>
            <a:fld id="{746D5494-4CFB-114B-8372-DF1E20BA020E}" type="datetime1">
              <a:rPr lang="it-IT" smtClean="0"/>
              <a:t>18/12/24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dirty="0"/>
          </a:p>
        </p:txBody>
      </p:sp>
      <p:sp>
        <p:nvSpPr>
          <p:cNvPr id="7" name="Rectangle 6"/>
          <p:cNvSpPr/>
          <p:nvPr/>
        </p:nvSpPr>
        <p:spPr>
          <a:xfrm>
            <a:off x="378885" y="4801576"/>
            <a:ext cx="11432116"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dirty="0">
              <a:solidFill>
                <a:schemeClr val="bg1"/>
              </a:solidFill>
              <a:latin typeface="+mj-lt"/>
              <a:ea typeface="+mj-ea"/>
              <a:cs typeface="+mj-cs"/>
            </a:endParaRPr>
          </a:p>
        </p:txBody>
      </p:sp>
      <p:grpSp>
        <p:nvGrpSpPr>
          <p:cNvPr id="8" name="Group 7"/>
          <p:cNvGrpSpPr/>
          <p:nvPr/>
        </p:nvGrpSpPr>
        <p:grpSpPr>
          <a:xfrm>
            <a:off x="378885" y="6263390"/>
            <a:ext cx="11435164"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12" name="TextBox 11"/>
          <p:cNvSpPr txBox="1"/>
          <p:nvPr/>
        </p:nvSpPr>
        <p:spPr>
          <a:xfrm>
            <a:off x="10974519" y="4801576"/>
            <a:ext cx="587020" cy="646331"/>
          </a:xfrm>
          <a:prstGeom prst="rect">
            <a:avLst/>
          </a:prstGeom>
          <a:noFill/>
        </p:spPr>
        <p:txBody>
          <a:bodyPr wrap="none" rtlCol="0">
            <a:spAutoFit/>
          </a:bodyPr>
          <a:lstStyle/>
          <a:p>
            <a:r>
              <a:rPr sz="3600" dirty="0">
                <a:solidFill>
                  <a:schemeClr val="bg1"/>
                </a:solidFill>
                <a:sym typeface="Wingdings"/>
              </a:rPr>
              <a:t></a:t>
            </a:r>
            <a:endParaRPr sz="3600" dirty="0">
              <a:solidFill>
                <a:schemeClr val="bg1"/>
              </a:solidFill>
            </a:endParaRPr>
          </a:p>
        </p:txBody>
      </p:sp>
      <p:sp>
        <p:nvSpPr>
          <p:cNvPr id="2" name="Title 1"/>
          <p:cNvSpPr>
            <a:spLocks noGrp="1"/>
          </p:cNvSpPr>
          <p:nvPr>
            <p:ph type="title"/>
          </p:nvPr>
        </p:nvSpPr>
        <p:spPr>
          <a:xfrm>
            <a:off x="573741" y="4814048"/>
            <a:ext cx="10363200" cy="1048871"/>
          </a:xfrm>
          <a:noFill/>
        </p:spPr>
        <p:txBody>
          <a:bodyPr anchor="b" anchorCtr="0">
            <a:normAutofit/>
          </a:bodyPr>
          <a:lstStyle>
            <a:lvl1pPr algn="l">
              <a:defRPr sz="4200" b="0" i="0" cap="none" baseline="0"/>
            </a:lvl1pPr>
          </a:lstStyle>
          <a:p>
            <a:r>
              <a:rPr lang="it-IT"/>
              <a:t>Fare clic per modificare stile</a:t>
            </a:r>
            <a:endParaRPr/>
          </a:p>
        </p:txBody>
      </p:sp>
      <p:sp>
        <p:nvSpPr>
          <p:cNvPr id="3" name="Text Placeholder 2"/>
          <p:cNvSpPr>
            <a:spLocks noGrp="1"/>
          </p:cNvSpPr>
          <p:nvPr>
            <p:ph type="body" idx="1"/>
          </p:nvPr>
        </p:nvSpPr>
        <p:spPr>
          <a:xfrm>
            <a:off x="627530" y="5862918"/>
            <a:ext cx="10309412"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Tree>
    <p:extLst>
      <p:ext uri="{BB962C8B-B14F-4D97-AF65-F5344CB8AC3E}">
        <p14:creationId xmlns:p14="http://schemas.microsoft.com/office/powerpoint/2010/main" val="28316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Rectangle 7"/>
          <p:cNvSpPr/>
          <p:nvPr/>
        </p:nvSpPr>
        <p:spPr>
          <a:xfrm>
            <a:off x="378885" y="455774"/>
            <a:ext cx="11432116"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nvGrpSpPr>
          <p:cNvPr id="9" name="Group 8"/>
          <p:cNvGrpSpPr/>
          <p:nvPr/>
        </p:nvGrpSpPr>
        <p:grpSpPr>
          <a:xfrm>
            <a:off x="378885" y="1577848"/>
            <a:ext cx="11435164"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537883" y="2151063"/>
            <a:ext cx="524256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6370917" y="2151063"/>
            <a:ext cx="524256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1E597632-0EB0-EC49-9112-308B97DA2AEA}" type="datetime1">
              <a:rPr lang="it-IT" smtClean="0"/>
              <a:t>18/12/24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216136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ctangle 9"/>
          <p:cNvSpPr/>
          <p:nvPr/>
        </p:nvSpPr>
        <p:spPr>
          <a:xfrm>
            <a:off x="378885" y="455774"/>
            <a:ext cx="11432116"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nvGrpSpPr>
          <p:cNvPr id="11" name="Group 10"/>
          <p:cNvGrpSpPr/>
          <p:nvPr/>
        </p:nvGrpSpPr>
        <p:grpSpPr>
          <a:xfrm>
            <a:off x="378885" y="1577848"/>
            <a:ext cx="11435164"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537883" y="1735138"/>
            <a:ext cx="524256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37883" y="2590800"/>
            <a:ext cx="524256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6372660" y="1735138"/>
            <a:ext cx="524256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72660" y="2590800"/>
            <a:ext cx="524256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fld id="{49A33023-5CD5-794E-9546-6CF0A876F63A}" type="datetime1">
              <a:rPr lang="it-IT" smtClean="0"/>
              <a:t>18/12/24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4216350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Rectangle 5"/>
          <p:cNvSpPr/>
          <p:nvPr/>
        </p:nvSpPr>
        <p:spPr>
          <a:xfrm>
            <a:off x="378885" y="455774"/>
            <a:ext cx="11432116"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nvGrpSpPr>
          <p:cNvPr id="7" name="Group 6"/>
          <p:cNvGrpSpPr/>
          <p:nvPr/>
        </p:nvGrpSpPr>
        <p:grpSpPr>
          <a:xfrm>
            <a:off x="378885" y="1577848"/>
            <a:ext cx="11435164"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fld id="{26F485A3-D9D5-8F41-B9B9-C9A765E054E6}" type="datetime1">
              <a:rPr lang="it-IT" smtClean="0"/>
              <a:t>18/12/24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D889E0-CAB2-4699-909D-B9A88D47ACBE}" type="slidenum">
              <a:rPr lang="en-US" smtClean="0"/>
              <a:t>‹N›</a:t>
            </a:fld>
            <a:endParaRPr lang="en-US" dirty="0"/>
          </a:p>
        </p:txBody>
      </p:sp>
    </p:spTree>
    <p:extLst>
      <p:ext uri="{BB962C8B-B14F-4D97-AF65-F5344CB8AC3E}">
        <p14:creationId xmlns:p14="http://schemas.microsoft.com/office/powerpoint/2010/main" val="2970778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A6E32-ED5B-7F43-B3CE-F389E2FDCCFC}" type="datetime1">
              <a:rPr lang="it-IT" smtClean="0"/>
              <a:t>18/12/24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FD889E0-CAB2-4699-909D-B9A88D47ACBE}" type="slidenum">
              <a:rPr lang="en-US" smtClean="0"/>
              <a:t>‹N›</a:t>
            </a:fld>
            <a:endParaRPr lang="en-US" dirty="0"/>
          </a:p>
        </p:txBody>
      </p:sp>
      <p:grpSp>
        <p:nvGrpSpPr>
          <p:cNvPr id="5" name="Group 4"/>
          <p:cNvGrpSpPr/>
          <p:nvPr/>
        </p:nvGrpSpPr>
        <p:grpSpPr>
          <a:xfrm>
            <a:off x="378885" y="452719"/>
            <a:ext cx="11435164"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p>
          </p:txBody>
        </p:sp>
      </p:grpSp>
    </p:spTree>
    <p:extLst>
      <p:ext uri="{BB962C8B-B14F-4D97-AF65-F5344CB8AC3E}">
        <p14:creationId xmlns:p14="http://schemas.microsoft.com/office/powerpoint/2010/main" val="420153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375338" y="2133601"/>
            <a:ext cx="9435663" cy="39925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9059915" y="6437033"/>
            <a:ext cx="28448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2DC03306-5873-334A-93E5-3040C99EE3B4}" type="datetime1">
              <a:rPr lang="it-IT" smtClean="0"/>
              <a:t>18/12/24</a:t>
            </a:fld>
            <a:endParaRPr lang="en-US" dirty="0"/>
          </a:p>
        </p:txBody>
      </p:sp>
      <p:sp>
        <p:nvSpPr>
          <p:cNvPr id="5" name="Footer Placeholder 4"/>
          <p:cNvSpPr>
            <a:spLocks noGrp="1"/>
          </p:cNvSpPr>
          <p:nvPr>
            <p:ph type="ftr" sz="quarter" idx="3"/>
          </p:nvPr>
        </p:nvSpPr>
        <p:spPr>
          <a:xfrm>
            <a:off x="266264" y="6437033"/>
            <a:ext cx="8166536"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dirty="0"/>
          </a:p>
        </p:txBody>
      </p:sp>
      <p:sp>
        <p:nvSpPr>
          <p:cNvPr id="6" name="Slide Number Placeholder 5"/>
          <p:cNvSpPr>
            <a:spLocks noGrp="1"/>
          </p:cNvSpPr>
          <p:nvPr>
            <p:ph type="sldNum" sz="quarter" idx="4"/>
          </p:nvPr>
        </p:nvSpPr>
        <p:spPr>
          <a:xfrm>
            <a:off x="11075279" y="167347"/>
            <a:ext cx="840828"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‹N›</a:t>
            </a:fld>
            <a:endParaRPr lang="en-US" dirty="0"/>
          </a:p>
        </p:txBody>
      </p:sp>
      <p:sp>
        <p:nvSpPr>
          <p:cNvPr id="2" name="Title Placeholder 1"/>
          <p:cNvSpPr>
            <a:spLocks noGrp="1"/>
          </p:cNvSpPr>
          <p:nvPr>
            <p:ph type="title"/>
          </p:nvPr>
        </p:nvSpPr>
        <p:spPr>
          <a:xfrm>
            <a:off x="378885" y="630382"/>
            <a:ext cx="11432116"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it-IT"/>
              <a:t>Fare clic per modificare stile</a:t>
            </a:r>
            <a:endParaRPr/>
          </a:p>
        </p:txBody>
      </p:sp>
    </p:spTree>
    <p:extLst>
      <p:ext uri="{BB962C8B-B14F-4D97-AF65-F5344CB8AC3E}">
        <p14:creationId xmlns:p14="http://schemas.microsoft.com/office/powerpoint/2010/main" val="1533764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applewebdata://22756F66-0A7A-4156-9A31-D64B07279094/#/ricerca/fonti_documento?idDatabank=7&amp;idDocMaster=3983845&amp;idUnitaDoc=20544648&amp;nVigUnitaDoc=1&amp;docIdx=1&amp;isCorrelazioniSearch=true&amp;correlatoA=Giurisprudenza" TargetMode="External"/><Relationship Id="rId2" Type="http://schemas.openxmlformats.org/officeDocument/2006/relationships/hyperlink" Target="applewebdata://22756F66-0A7A-4156-9A31-D64B07279094/#/ricerca/fonti_documento?idDatabank=7&amp;idDocMaster=3944080&amp;idUnitaDoc=20043109&amp;nVigUnitaDoc=1&amp;docIdx=1&amp;isCorrelazioniSearch=true&amp;correlatoA=Giurisprudenz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p:cNvSpPr txBox="1"/>
          <p:nvPr/>
        </p:nvSpPr>
        <p:spPr>
          <a:xfrm>
            <a:off x="402336" y="2453344"/>
            <a:ext cx="11298884" cy="163121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kumimoji="0" lang="it-IT" sz="3000" b="0" i="1" u="none" strike="noStrike" kern="1200" cap="none" spc="0" normalizeH="0" baseline="0" noProof="0" dirty="0">
                <a:ln>
                  <a:noFill/>
                </a:ln>
                <a:solidFill>
                  <a:prstClr val="black"/>
                </a:solidFill>
                <a:effectLst/>
                <a:uLnTx/>
                <a:uFillTx/>
                <a:latin typeface="Calibri"/>
                <a:ea typeface="+mn-ea"/>
                <a:cs typeface="+mn-cs"/>
              </a:rPr>
              <a:t>LA DIFESA IN GIUDIZIO</a:t>
            </a:r>
            <a:endParaRPr lang="it-IT" sz="3000" i="1" dirty="0">
              <a:solidFill>
                <a:prstClr val="black"/>
              </a:solidFill>
              <a:latin typeface="Calibri"/>
            </a:endParaRPr>
          </a:p>
          <a:p>
            <a:pPr lvl="0" algn="ctr">
              <a:defRPr/>
            </a:pPr>
            <a:endParaRPr kumimoji="0" lang="it-IT" sz="20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kumimoji="0" lang="it-IT" sz="2200" b="1" i="1" u="none" strike="noStrike" kern="1200" cap="none" spc="0" normalizeH="0" baseline="0" noProof="0" dirty="0">
                <a:ln>
                  <a:noFill/>
                </a:ln>
                <a:solidFill>
                  <a:prstClr val="black"/>
                </a:solidFill>
                <a:effectLst/>
                <a:uLnTx/>
                <a:uFillTx/>
                <a:latin typeface="Calibri"/>
                <a:ea typeface="+mn-ea"/>
                <a:cs typeface="+mn-cs"/>
              </a:rPr>
              <a:t>Avv. Daniela Anselmi    Avv. Alessio Anselmi   Avv. Federico </a:t>
            </a:r>
            <a:r>
              <a:rPr kumimoji="0" lang="it-IT" sz="2200" b="1" i="1" u="none" strike="noStrike" kern="1200" cap="none" spc="0" normalizeH="0" baseline="0" noProof="0" dirty="0" err="1">
                <a:ln>
                  <a:noFill/>
                </a:ln>
                <a:solidFill>
                  <a:prstClr val="black"/>
                </a:solidFill>
                <a:effectLst/>
                <a:uLnTx/>
                <a:uFillTx/>
                <a:latin typeface="Calibri"/>
                <a:ea typeface="+mn-ea"/>
                <a:cs typeface="+mn-cs"/>
              </a:rPr>
              <a:t>Smerchinich</a:t>
            </a:r>
            <a:r>
              <a:rPr kumimoji="0" lang="it-IT" sz="2200" b="1" i="1" u="none" strike="noStrike" kern="1200" cap="none" spc="0" normalizeH="0" baseline="0" noProof="0" dirty="0">
                <a:ln>
                  <a:noFill/>
                </a:ln>
                <a:solidFill>
                  <a:prstClr val="black"/>
                </a:solidFill>
                <a:effectLst/>
                <a:uLnTx/>
                <a:uFillTx/>
                <a:latin typeface="Calibri"/>
                <a:ea typeface="+mn-ea"/>
                <a:cs typeface="+mn-cs"/>
              </a:rPr>
              <a:t> </a:t>
            </a:r>
          </a:p>
        </p:txBody>
      </p:sp>
      <p:sp>
        <p:nvSpPr>
          <p:cNvPr id="8" name="Segnaposto numero diapositiva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299A0071-F25C-C24C-9B15-711CC30A1EC7}"/>
              </a:ext>
            </a:extLst>
          </p:cNvPr>
          <p:cNvSpPr txBox="1"/>
          <p:nvPr/>
        </p:nvSpPr>
        <p:spPr>
          <a:xfrm>
            <a:off x="2983309" y="653443"/>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2045654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82563-BF71-16B7-2350-C0C8AA5A2E8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D650179-187D-1114-760F-E8FEE0E6216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4E681AE6-7709-9259-BC6D-C18EF237EC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696911F9-837C-6735-59B0-330E149148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6EB06D85-530B-4B7B-70F5-BF824FB0196C}"/>
              </a:ext>
            </a:extLst>
          </p:cNvPr>
          <p:cNvSpPr txBox="1"/>
          <p:nvPr/>
        </p:nvSpPr>
        <p:spPr>
          <a:xfrm>
            <a:off x="404377" y="771211"/>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Cosa succede nel caso dei moduli organizzativi (es. le conferenze di servizi) o degli Enti d’Ambito?</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39D5081E-40EF-6CEA-FE8E-B6ED99272458}"/>
              </a:ext>
            </a:extLst>
          </p:cNvPr>
          <p:cNvSpPr txBox="1"/>
          <p:nvPr/>
        </p:nvSpPr>
        <p:spPr>
          <a:xfrm>
            <a:off x="309308" y="2425237"/>
            <a:ext cx="11377129" cy="3108543"/>
          </a:xfrm>
          <a:prstGeom prst="rect">
            <a:avLst/>
          </a:prstGeom>
          <a:noFill/>
        </p:spPr>
        <p:txBody>
          <a:bodyPr wrap="square" rtlCol="0">
            <a:spAutoFit/>
          </a:bodyPr>
          <a:lstStyle/>
          <a:p>
            <a:pPr algn="just"/>
            <a:r>
              <a:rPr lang="it-IT" sz="2800" i="1" dirty="0"/>
              <a:t>Esistono ipotesi di moduli organizzativi introdotti dal legislatore per consentire lo svolgimento di attività amministrative complesse o per sintetizzare la volontà di diverse pubbliche amministrazioni.</a:t>
            </a:r>
          </a:p>
          <a:p>
            <a:pPr algn="just"/>
            <a:r>
              <a:rPr lang="it-IT" sz="2800" i="1" dirty="0"/>
              <a:t>In queste ipotesi bisogna considerare e individuare chi è il soggetto a cui fa capo l’attività amministrativa.</a:t>
            </a:r>
          </a:p>
          <a:p>
            <a:pPr algn="just"/>
            <a:r>
              <a:rPr lang="it-IT" sz="2800" i="1" dirty="0"/>
              <a:t>La giurisprudenza si è espressa al riguardo e dà importanti indicazioni su come si deve procedere alla notifica in tali situazioni.</a:t>
            </a:r>
          </a:p>
        </p:txBody>
      </p:sp>
    </p:spTree>
    <p:extLst>
      <p:ext uri="{BB962C8B-B14F-4D97-AF65-F5344CB8AC3E}">
        <p14:creationId xmlns:p14="http://schemas.microsoft.com/office/powerpoint/2010/main" val="4259657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26EF1-AF07-74F9-5C78-30DCF8312DD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C426BF8-D6B4-A9C2-B418-F00C560C26C9}"/>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9F1E2200-F23B-A9AA-ABA6-D6133D7B62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461DABD1-06DF-2F59-B637-B95EE9162F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E3972FAD-5CC2-54D5-9ADD-66A963CECEA4}"/>
              </a:ext>
            </a:extLst>
          </p:cNvPr>
          <p:cNvSpPr txBox="1"/>
          <p:nvPr/>
        </p:nvSpPr>
        <p:spPr>
          <a:xfrm>
            <a:off x="404377" y="891396"/>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Notifica in caso di conferenza di servizi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E62E2AFB-9D6A-3E0F-D4E5-510AE13A8BE1}"/>
              </a:ext>
            </a:extLst>
          </p:cNvPr>
          <p:cNvSpPr txBox="1"/>
          <p:nvPr/>
        </p:nvSpPr>
        <p:spPr>
          <a:xfrm>
            <a:off x="463193" y="2349757"/>
            <a:ext cx="11377129" cy="3416320"/>
          </a:xfrm>
          <a:prstGeom prst="rect">
            <a:avLst/>
          </a:prstGeom>
          <a:noFill/>
        </p:spPr>
        <p:txBody>
          <a:bodyPr wrap="square" rtlCol="0">
            <a:spAutoFit/>
          </a:bodyPr>
          <a:lstStyle/>
          <a:p>
            <a:pPr algn="just"/>
            <a:r>
              <a:rPr lang="it-IT" sz="2400" b="1" dirty="0"/>
              <a:t>TAR Puglia Bari, Sez. II, 20.05.12024, n. 621</a:t>
            </a:r>
            <a:r>
              <a:rPr lang="it-IT" sz="2400" i="1" dirty="0"/>
              <a:t>: </a:t>
            </a:r>
            <a:r>
              <a:rPr lang="it-IT" sz="2400" i="1" u="sng" dirty="0"/>
              <a:t>sull'insussistenza di un obbligo di notifica a tutte le Amministrazioni partecipanti alla Conferenza di servizi </a:t>
            </a:r>
            <a:r>
              <a:rPr lang="it-IT" sz="2400" i="1" dirty="0"/>
              <a:t>(e dunque, più in generale, ad un modulo unitario), si è espressa costantemente la giurisprudenza amministrativa, individuando quale unica eccezione l'ipotesi delle Amministrazioni che abbiano espresso pareri o determinazioni che i ricorrenti avrebbero potuto impugnare autonomamente se gli stessi fossero stati adottati al di fuori del peculiare modulo procedimentale di che trattasi (cfr., da ultimo, T.A.R. Napoli, Sez. VII, 04/04/2022, n.2288 T.A.R. Campania Napoli, Sez. VII, Sent., (data ud. 02/02/2022) 04/04/2022, n. 2288 ; T.A.R. Milano, Sez. II, 07/01/2020, n.37; T.A.R. Torino, Sez. I, 13/05/2019, n.574).</a:t>
            </a:r>
          </a:p>
        </p:txBody>
      </p:sp>
    </p:spTree>
    <p:extLst>
      <p:ext uri="{BB962C8B-B14F-4D97-AF65-F5344CB8AC3E}">
        <p14:creationId xmlns:p14="http://schemas.microsoft.com/office/powerpoint/2010/main" val="40317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3FF30-3214-6A69-32E8-C3F66695A31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A82B7EA-9DE3-7922-9BC7-4EB3A5C8E2D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F55AD719-E7F4-D68D-BEF4-C20F0C6567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DA8D9E85-46FE-6299-5EC2-A9BF904B19B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B860ADD6-1A35-0BB2-B11B-CF67682E8318}"/>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Notifica in caso di conferenza di servizi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DD113334-EC5E-421D-C53C-274139B4FB55}"/>
              </a:ext>
            </a:extLst>
          </p:cNvPr>
          <p:cNvSpPr txBox="1"/>
          <p:nvPr/>
        </p:nvSpPr>
        <p:spPr>
          <a:xfrm>
            <a:off x="331650" y="1965092"/>
            <a:ext cx="11508672" cy="4339650"/>
          </a:xfrm>
          <a:prstGeom prst="rect">
            <a:avLst/>
          </a:prstGeom>
          <a:noFill/>
        </p:spPr>
        <p:txBody>
          <a:bodyPr wrap="square" rtlCol="0">
            <a:spAutoFit/>
          </a:bodyPr>
          <a:lstStyle/>
          <a:p>
            <a:pPr algn="just"/>
            <a:r>
              <a:rPr lang="it-IT" sz="2300" i="1" dirty="0"/>
              <a:t>TAR Sicilia, Catania, Sez. III, 04.07.2024, n. 2418: «Per costante giurisprudenza amministrativa quando ad essere censurato è l'esito stesso della conferenza di servizi l'impugnazione deve notificarsi "non a tutte le amministrazioni partecipanti alla Conferenza di servizi, bensì soltanto a quelle che nell'ambito della Conferenza medesima abbiano espresso pareri o determinazioni che i ricorrenti avrebbero potuto impugnare autonomamente se gli stessi fossero stati adottati al di fuori del peculiare modulo procedimentale di che trattasi. Ne consegue anche che tali pareri o le prescrizioni imposte con gli stessi (impugnabili autonomamente) debbano essere oggetto delle contestazioni del ricorso, non sussistendo diversamente alcun onere di notifica del ricorso a soggetti i cui pareri (ancorché resi in sede di Conferenza) non sono oggetto di contestazione, nemmeno indiretta (cfr. al riguardo, ex plurimis, Cons. Stato, sez. III, 6 febbraio 2023, n. 1263; Cons. Stato, sez. II, n. 8485 del 2019; Cons. Stato, sez. IV, 14 luglio 2014, n. 3646; sez. V, 2 maggio 2012 n. 2488 e sez. VI, 13 marzo 2010, n. 1248).»</a:t>
            </a:r>
          </a:p>
        </p:txBody>
      </p:sp>
    </p:spTree>
    <p:extLst>
      <p:ext uri="{BB962C8B-B14F-4D97-AF65-F5344CB8AC3E}">
        <p14:creationId xmlns:p14="http://schemas.microsoft.com/office/powerpoint/2010/main" val="195898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532F7-9074-4896-8E09-EC7C974C36E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CB990DF-3AF9-F85A-29A0-F83D2B17A2D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C7892B09-B0DB-CFE5-363E-C15E2EBE60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487B331D-EE27-4D3E-8FEC-C99B660727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85518525-EA74-A875-DB28-F949509E529E}"/>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Notifica in caso di Enti d’ambito</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3C25D547-E6F2-4659-FFA5-A9A798EF707E}"/>
              </a:ext>
            </a:extLst>
          </p:cNvPr>
          <p:cNvSpPr txBox="1"/>
          <p:nvPr/>
        </p:nvSpPr>
        <p:spPr>
          <a:xfrm>
            <a:off x="331650" y="1965092"/>
            <a:ext cx="11508672" cy="4524315"/>
          </a:xfrm>
          <a:prstGeom prst="rect">
            <a:avLst/>
          </a:prstGeom>
          <a:noFill/>
        </p:spPr>
        <p:txBody>
          <a:bodyPr wrap="square" rtlCol="0">
            <a:spAutoFit/>
          </a:bodyPr>
          <a:lstStyle/>
          <a:p>
            <a:pPr algn="just"/>
            <a:r>
              <a:rPr lang="it-IT" sz="1600" b="1" i="1" dirty="0"/>
              <a:t>T.A.R. Sicilia Palermo, Sez. III, Sent., (data ud. 07/12/2021) 13/12/2021, n. 3457: </a:t>
            </a:r>
            <a:r>
              <a:rPr lang="it-IT" sz="1600" i="1" dirty="0"/>
              <a:t>Giova al riguardo evidenziare, come peraltro già statuito dal Giudice di appello, che "i Comuni ricadenti all'interno dell'ambito territoriale della S. sono meri beneficiari dei servizi appaltati, e, quindi, non hanno alcuna legittimazione passiva nei giudizi aventi ad oggetto l'impugnazione degli atti di gara, non assumendo la veste né di controinteressati né, tanto meno, di amministrazioni aggiudicatrici" (C.G.A. sentenza n. 326 del 19.04.2021). Alla presente controversia, attinente alla procedura di gara per l'aggiudicazione dell'appalto in questione, rimane pertanto estraneo il Comune di Piazza Armerina.</a:t>
            </a:r>
          </a:p>
          <a:p>
            <a:pPr algn="just"/>
            <a:r>
              <a:rPr lang="it-IT" sz="1600" b="1" i="1" dirty="0"/>
              <a:t> Cons. giust. amm. Sicilia, Sent., (data ud. 14/04/2021) 19/04/2021, n. 326: </a:t>
            </a:r>
            <a:r>
              <a:rPr lang="it-IT" sz="1600" i="1" dirty="0"/>
              <a:t>La seconda eccezione di inammissibilità sollevata nel giudizio n. 319/21 risulta parimenti infondata, in quanto i Comuni ricadenti all'interno dell'ambito territoriale della S.R.R. sono meri beneficiari dei servizi appaltati, e, quindi, non hanno alcuna legittimazione passiva nei giudizi aventi ad oggetto l'impugnazione degli atti di gara, non assumendo la veste né di controinteressati né, tanto meno, di amministrazioni aggiudicatrici.</a:t>
            </a:r>
          </a:p>
          <a:p>
            <a:pPr algn="just"/>
            <a:r>
              <a:rPr lang="it-IT" sz="1600" i="1" dirty="0"/>
              <a:t> </a:t>
            </a:r>
            <a:r>
              <a:rPr lang="it-IT" sz="1600" b="1" i="1" dirty="0"/>
              <a:t>Cons. Stato, Sez. V, Sent., (data ud. 26/10/2017) 30/04/2018, n. 2597: </a:t>
            </a:r>
            <a:r>
              <a:rPr lang="it-IT" sz="1600" i="1" dirty="0"/>
              <a:t>Occorre esaminare preliminarmente l'eccezione di inammissibilità per carenza di legittimazione attiva degli opponenti sollevata dalla P.A. s.r.l., ed argomentata nella considerazione che i Comuni non possono considerarsi controinteressati pretermessi rispetto ad un giudizio finalizzato ad ottenere la determinazione della tariffa unitaria di conferimento nell'impianto pubblico gestito dalla società stessa, avendo i Comuni delegato in via esclusiva l'esercizio delle funzioni in questione all'ATO, cui partecipano attraverso l'organo assembleare, non assumendo rilievo neppure l'argomento secondo cui sono tenuti a pagare la tariffa, nella duplice considerazione che si tratterebbe di un mero interesse di fatto e peraltro di un elemento infondato, in quanto l'onere grava sui contribuenti.</a:t>
            </a:r>
          </a:p>
          <a:p>
            <a:pPr algn="just"/>
            <a:r>
              <a:rPr lang="it-IT" sz="1600" i="1" dirty="0"/>
              <a:t> </a:t>
            </a:r>
          </a:p>
        </p:txBody>
      </p:sp>
    </p:spTree>
    <p:extLst>
      <p:ext uri="{BB962C8B-B14F-4D97-AF65-F5344CB8AC3E}">
        <p14:creationId xmlns:p14="http://schemas.microsoft.com/office/powerpoint/2010/main" val="225968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65AFA-3C8C-9454-16F2-A7B1B6C81E9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81F6497-4EEB-F496-75CE-6F45DDC4D2E8}"/>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2DBC1BE3-C15E-E4A3-91CC-C67114662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66C594C3-386A-2740-085E-A7A0B80E5F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796598C2-C730-7FED-193C-915E2A6AB2DA}"/>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Notifica in caso di Enti d’ambito</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56A5F409-2CCD-20A9-3FBD-8B16FB54AF86}"/>
              </a:ext>
            </a:extLst>
          </p:cNvPr>
          <p:cNvSpPr txBox="1"/>
          <p:nvPr/>
        </p:nvSpPr>
        <p:spPr>
          <a:xfrm>
            <a:off x="331650" y="1965092"/>
            <a:ext cx="11508672" cy="4278094"/>
          </a:xfrm>
          <a:prstGeom prst="rect">
            <a:avLst/>
          </a:prstGeom>
          <a:noFill/>
        </p:spPr>
        <p:txBody>
          <a:bodyPr wrap="square" rtlCol="0">
            <a:spAutoFit/>
          </a:bodyPr>
          <a:lstStyle/>
          <a:p>
            <a:pPr algn="just"/>
            <a:r>
              <a:rPr lang="it-IT" sz="1600" b="1" dirty="0"/>
              <a:t>T.A.R. Puglia Lecce, Sez. I, Sent., (data ud. 22/03/2017) 18/04/2017, n. 594: </a:t>
            </a:r>
            <a:r>
              <a:rPr lang="it-IT" sz="1600" dirty="0"/>
              <a:t>«</a:t>
            </a:r>
            <a:r>
              <a:rPr lang="it-IT" sz="1600" i="1" dirty="0"/>
              <a:t>Peraltro, sull'eccezione comunque svolta anche in questa sede dai Comuni di violazione del contraddittorio per omessa notifica in loro favore dell'atto introduttivo del presente giudizio, questo Collegio non può che richiamare i principi già espressi dalla giurisprudenza amministrativa, anche di questo Tar, proprio in punto di partecipazione dei Comuni facenti parte </a:t>
            </a:r>
            <a:r>
              <a:rPr lang="it-IT" sz="1600" i="1" dirty="0" err="1"/>
              <a:t>dell'Ato</a:t>
            </a:r>
            <a:r>
              <a:rPr lang="it-IT" sz="1600" i="1" dirty="0"/>
              <a:t> nei giudizi instaurati contro quest'ultimo in relazione agli atti dallo stesso omessi (ricorsi in materia di silenzio avverso le domande di determinazione degli aggiornamenti tariffari e revisione prezzi articolate dai gestori), oppure dallo stesso unitariamente emessi in rappresentanza degli Enti locali (giudizi di impugnazione avverso le determinazioni </a:t>
            </a:r>
            <a:r>
              <a:rPr lang="it-IT" sz="1600" i="1" dirty="0" err="1"/>
              <a:t>dell'Ato</a:t>
            </a:r>
            <a:r>
              <a:rPr lang="it-IT" sz="1600" i="1" dirty="0"/>
              <a:t> di aggiornamento tariffario). In particolare, da un lato, si sono sempre ritenuti correttamente instaurati i giudizi in materia di silenzio serbato dall'Amministrazione sulla richiesta di revisione prezzi notificati nei soli confronti </a:t>
            </a:r>
            <a:r>
              <a:rPr lang="it-IT" sz="1600" i="1" dirty="0" err="1"/>
              <a:t>dell'Ato</a:t>
            </a:r>
            <a:r>
              <a:rPr lang="it-IT" sz="1600" i="1" dirty="0"/>
              <a:t> e non anche dei Comuni che ne fanno parte, ritenendosi pertanto implicitamente non ravvisabile in capo ai predetti Enti la qualità di controinteressati (Tar Lecce, sentenza n. 1043 del 2016; Tar Lecce, sentenza n. 3545 del 2015). Del pari, si è in più occasioni affermato che nell'ambito delle controversie aventi ad oggetto l'impugnazione degli atti assunti </a:t>
            </a:r>
            <a:r>
              <a:rPr lang="it-IT" sz="1600" i="1" dirty="0" err="1"/>
              <a:t>dall'Ato</a:t>
            </a:r>
            <a:r>
              <a:rPr lang="it-IT" sz="1600" i="1" dirty="0"/>
              <a:t> nella determinazione dell'aggiornamento delle tariffe e revisione prezzi, i Comuni facenti parte di tale organismo non assumono la veste formale di controinteressati necessari, agendo </a:t>
            </a:r>
            <a:r>
              <a:rPr lang="it-IT" sz="1600" i="1" dirty="0" err="1"/>
              <a:t>l'Ato</a:t>
            </a:r>
            <a:r>
              <a:rPr lang="it-IT" sz="1600" i="1" dirty="0"/>
              <a:t> in veste di rappresentante degli Enti locali che ne fanno parte, i quali partecipano alle decisioni assunte dall'organismo unitario, a monte, attraverso le assemblee a tal fine previste dalla legge (Tar Lecce n. 684 del 2016); e ciò anche in ragione del fatto che </a:t>
            </a:r>
            <a:r>
              <a:rPr lang="it-IT" sz="1600" i="1" dirty="0" err="1"/>
              <a:t>l'Ato</a:t>
            </a:r>
            <a:r>
              <a:rPr lang="it-IT" sz="1600" i="1" dirty="0"/>
              <a:t> rappresenta una struttura organizzativa dotata di una soggettività autonoma, alla quale la legge ha trasferito la competenza unitaria nello svolgimento di alcuni compiti, prima attribuiti singolarmente ai Comuni, quali la determinazione delle tariffe e dei relativi accessori ed aggiornamenti (Consiglio di Stato n. 3236 del 2015; n. 5243 del 2009; n. 1757 del 2008; n. 2948 del 2007).» In termini TAR Puglia Lecce, </a:t>
            </a:r>
            <a:r>
              <a:rPr lang="it-IT" sz="1600" i="1" dirty="0" err="1"/>
              <a:t>Sez</a:t>
            </a:r>
            <a:r>
              <a:rPr lang="it-IT" sz="1600" i="1" dirty="0"/>
              <a:t> I, 28.06.2022 n. 1068</a:t>
            </a:r>
          </a:p>
        </p:txBody>
      </p:sp>
    </p:spTree>
    <p:extLst>
      <p:ext uri="{BB962C8B-B14F-4D97-AF65-F5344CB8AC3E}">
        <p14:creationId xmlns:p14="http://schemas.microsoft.com/office/powerpoint/2010/main" val="4019574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8ED28-A352-9860-63EC-BCCFDAE0DB6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3ACEA1F-0F33-EF29-39FE-FE832309D1C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C2F35F15-55B7-9563-6B16-EDCBCCA116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B59792FA-1DB3-D003-6685-519B19A30D5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276AC200-9703-EB67-89D4-577E023ABD09}"/>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Nel caso dei processi PNRR abbiamo dei regimi particolari?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023D285F-4C76-526A-A22C-D537617BFB69}"/>
              </a:ext>
            </a:extLst>
          </p:cNvPr>
          <p:cNvSpPr txBox="1"/>
          <p:nvPr/>
        </p:nvSpPr>
        <p:spPr>
          <a:xfrm>
            <a:off x="331650" y="2142292"/>
            <a:ext cx="11508672" cy="3785652"/>
          </a:xfrm>
          <a:prstGeom prst="rect">
            <a:avLst/>
          </a:prstGeom>
          <a:noFill/>
        </p:spPr>
        <p:txBody>
          <a:bodyPr wrap="square" rtlCol="0">
            <a:spAutoFit/>
          </a:bodyPr>
          <a:lstStyle/>
          <a:p>
            <a:pPr algn="just"/>
            <a:r>
              <a:rPr lang="it-IT" sz="2400" dirty="0"/>
              <a:t>L’art. 12 bis d.l. n. 68/2022 è stato introdotto per motivi di accelerazione e semplificazione dei processi legati agli affidamenti PNRR.</a:t>
            </a:r>
          </a:p>
          <a:p>
            <a:pPr algn="just"/>
            <a:endParaRPr lang="it-IT" sz="2400" dirty="0"/>
          </a:p>
          <a:p>
            <a:pPr algn="just"/>
            <a:r>
              <a:rPr lang="it-IT" sz="2400" dirty="0"/>
              <a:t>Tale norma prevede che  «</a:t>
            </a:r>
            <a:r>
              <a:rPr lang="it-IT" sz="2400" i="1" dirty="0"/>
              <a:t>4. </a:t>
            </a:r>
            <a:r>
              <a:rPr lang="it-IT" sz="2400" b="1" i="1" u="sng" dirty="0"/>
              <a:t>Sono parti necessarie  </a:t>
            </a:r>
            <a:r>
              <a:rPr lang="it-IT" sz="2400" i="1" dirty="0"/>
              <a:t>dei  giudizi  disciplinati  dal  presente articolo  le  amministrazioni  centrali  titolari  degli   interventi previsti nel PNRR, ai sensi dell'articolo 1, comma 4, lettera l), del decreto-legge 31 maggio 2021, n. 77, convertito,  con  modificazioni, dalla legge 29 luglio 2021, n. 108, per  le  quali  si  osservano  le disposizioni delle leggi speciali che  prescrivono  la  notificazione presso gli uffici dell'Avvocatura dello Stato. Si applica  l'articolo 49 del codice del processo amministrativo, di cui all'allegato  1  al decreto legislativo 2 luglio 2010, n. 104.»</a:t>
            </a:r>
          </a:p>
        </p:txBody>
      </p:sp>
    </p:spTree>
    <p:extLst>
      <p:ext uri="{BB962C8B-B14F-4D97-AF65-F5344CB8AC3E}">
        <p14:creationId xmlns:p14="http://schemas.microsoft.com/office/powerpoint/2010/main" val="110239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206983-0029-665B-94A5-004524668B9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039F1B2-50FE-D931-4873-5A2BAEC3AF7B}"/>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80E2CAA3-FBF7-D2D3-8EF6-15FAEF5A6B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D1DB5FB6-B7D4-69AE-331B-DBEFD79F1D5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10DF107A-6A56-5952-C632-7D25C9201AFD}"/>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Nel caso dei processi PNRR abbiamo dei regimi particolari?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F4D3C563-AF8D-C394-53B3-C8AE7A6AA8AC}"/>
              </a:ext>
            </a:extLst>
          </p:cNvPr>
          <p:cNvSpPr txBox="1"/>
          <p:nvPr/>
        </p:nvSpPr>
        <p:spPr>
          <a:xfrm>
            <a:off x="331650" y="1965092"/>
            <a:ext cx="11508672" cy="4247317"/>
          </a:xfrm>
          <a:prstGeom prst="rect">
            <a:avLst/>
          </a:prstGeom>
          <a:noFill/>
        </p:spPr>
        <p:txBody>
          <a:bodyPr wrap="square" rtlCol="0">
            <a:spAutoFit/>
          </a:bodyPr>
          <a:lstStyle/>
          <a:p>
            <a:pPr algn="just"/>
            <a:r>
              <a:rPr lang="it-IT" b="1" dirty="0"/>
              <a:t>Cons. Stato, Sez. VII,) 12/08/2024, n. 7110</a:t>
            </a:r>
            <a:r>
              <a:rPr lang="it-IT" dirty="0"/>
              <a:t>: «</a:t>
            </a:r>
            <a:r>
              <a:rPr lang="it-IT" i="1" dirty="0"/>
              <a:t>Fin dalle prime applicazioni giurisprudenziali si è evidenziata la ratio iuris della previsione, ovverossia quella della introduzione del principio del "monitoraggio continuo" al fine di consentire al Ministero del Lavoro e delle Politiche sociali di esercitare una verifica diretta e continua circa gli esiti della procedura di gara, la cui tempistica e la cui regolarità condizionano le sorti degli stanziamenti europei, monitorando quindi sia la fase amministrativa, sia quella contenziosa eventualmente proposta (v. in particolare Tar della Calabria, Sez. I, 27 settembre 2023, n. 725: "Con disposizione avente natura (complessivamente considerata) di norma procedurale speciale e derogatoria rispetto alle regole che governano il processo amministrativo, l'art. 12-bis, comma 4, del D.L. n. 68 del 2022 attribuisce alle amministrazioni centrali titolari degli interventi finanziati con i fondi del P.N.R.R. la veste di " parti necessarie " del giudizio in ragione non già, per come avviene ordinariamente, ai sensi dell'art. 41 c.p.a., della " paternità " degli atti oggetto di sindacato giurisdizionale bensì di un dato estrinseco al potere amministrativo in contestazione, coincidente con la fonte del finanziamento dell'appalto, ovvero il P.N.R.R. La ratio di siffatta previsione deve rinvenirsi nella necessità di garantire alle amministrazioni centrali un monitoraggio diretto e continuo circa gli esiti della procedura di gara, la cui tempistica e la cui regolarità condizionano le sorti degli stanziamenti europei."). Nel condividere tale impostazione esegetica e nel ritenere che alla stessa debba essere data continuità, ritiene il Collegio che il primo giudice abbia correttamente interpretato e applicato il richiamato art. 12-bis, comma 4, del D.L. n. 68 del 2022.»</a:t>
            </a:r>
          </a:p>
        </p:txBody>
      </p:sp>
    </p:spTree>
    <p:extLst>
      <p:ext uri="{BB962C8B-B14F-4D97-AF65-F5344CB8AC3E}">
        <p14:creationId xmlns:p14="http://schemas.microsoft.com/office/powerpoint/2010/main" val="867647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73A82-8926-79EF-E991-F6D7BD793CD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12B3A0-0C7A-8734-27CF-8AF2803BA782}"/>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C911C274-05A0-E73C-4492-8DC64726BA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EE671C33-2926-044A-1CB7-93E7862933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8F4C24B9-0C5B-DE62-2FBE-7C68A90138DE}"/>
              </a:ext>
            </a:extLst>
          </p:cNvPr>
          <p:cNvSpPr txBox="1"/>
          <p:nvPr/>
        </p:nvSpPr>
        <p:spPr>
          <a:xfrm>
            <a:off x="452214" y="953712"/>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Nel caso dei processi PNRR abbiamo dei regimi particolari?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3B295648-D93A-4908-10C7-54DD545AA46D}"/>
              </a:ext>
            </a:extLst>
          </p:cNvPr>
          <p:cNvSpPr txBox="1"/>
          <p:nvPr/>
        </p:nvSpPr>
        <p:spPr>
          <a:xfrm>
            <a:off x="341664" y="2242736"/>
            <a:ext cx="11508672" cy="3785652"/>
          </a:xfrm>
          <a:prstGeom prst="rect">
            <a:avLst/>
          </a:prstGeom>
          <a:noFill/>
        </p:spPr>
        <p:txBody>
          <a:bodyPr wrap="square" rtlCol="0">
            <a:spAutoFit/>
          </a:bodyPr>
          <a:lstStyle/>
          <a:p>
            <a:pPr algn="just"/>
            <a:r>
              <a:rPr lang="it-IT" sz="2000" b="1" dirty="0"/>
              <a:t>Cons. Stato, Sez. VII,) 12/08/2024, n. 7110</a:t>
            </a:r>
            <a:r>
              <a:rPr lang="it-IT" sz="2000" dirty="0"/>
              <a:t>: «</a:t>
            </a:r>
            <a:r>
              <a:rPr lang="it-IT" sz="2000" i="1" dirty="0"/>
              <a:t>In particolare, è corretta la parte della motivazione in cui si afferma che la necessità di evocare in giudizio l'Amministrazione centrale titolare degli interventi, nonché il ruolo di controinteressato dell'Amministrazione medesima, "allo scopo definito tale direttamente dalla legge, attraverso il richiamo all'art. 49 del cod. proc. amm., che disciplina l'integrazione del contraddittorio laddove, sussistendo una pluralità di soggetti che ventano interesse contrario all'accoglimento, il ricorso sia stato proposto solo "contro taluno dei controinteressati". Peraltro, la qualificazione dell'Amministrazione centrale titolare degli interventi finanziati nell'ambito del PNRR in termini di soggetto controinteressato appare logica e pertinente, dal momento che tale Amministrazione ha, oggettivamente, interesse a che i progetti vengano effettivamente realizzati (dai soggetti attuatori) e i fondi ivi allocati correttamente impiegati. Nondimeno, atteso che, nella fattispecie in esame, stante la mancata (ab origine) evocazione in giudizio del Ministero del Lavoro e delle politiche sociali, non è stato evocato alcun controinteressato, si impone la declaratoria di inammissibilità del ricorso, ai sensi dell'art.41, co.2 cpa.".»</a:t>
            </a:r>
          </a:p>
        </p:txBody>
      </p:sp>
    </p:spTree>
    <p:extLst>
      <p:ext uri="{BB962C8B-B14F-4D97-AF65-F5344CB8AC3E}">
        <p14:creationId xmlns:p14="http://schemas.microsoft.com/office/powerpoint/2010/main" val="972677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AE91A-F9F1-3E59-08BD-10225761A6D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3A75C0F-1921-13D1-0472-1F61736336A3}"/>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D1EBF7F2-ED35-80C7-CCDC-7F3D60306034}"/>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A34E85DB-B614-4163-E112-BCDF04CC08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B7506ECA-4B1B-DB63-D439-93267F46C4E5}"/>
              </a:ext>
            </a:extLst>
          </p:cNvPr>
          <p:cNvSpPr txBox="1"/>
          <p:nvPr/>
        </p:nvSpPr>
        <p:spPr>
          <a:xfrm>
            <a:off x="1744026" y="2453344"/>
            <a:ext cx="8969340" cy="141577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kumimoji="0" lang="it-IT" sz="3000" b="0" i="1" u="none" strike="noStrike" kern="1200" cap="none" spc="0" normalizeH="0" baseline="0" noProof="0" dirty="0">
                <a:ln>
                  <a:noFill/>
                </a:ln>
                <a:solidFill>
                  <a:prstClr val="black"/>
                </a:solidFill>
                <a:effectLst/>
                <a:uLnTx/>
                <a:uFillTx/>
                <a:latin typeface="Calibri"/>
                <a:ea typeface="+mn-ea"/>
                <a:cs typeface="+mn-cs"/>
              </a:rPr>
              <a:t>I CONTROINTERESSATI</a:t>
            </a:r>
            <a:endParaRPr lang="it-IT" sz="3000" i="1" dirty="0">
              <a:solidFill>
                <a:prstClr val="black"/>
              </a:solidFill>
              <a:latin typeface="Calibri"/>
            </a:endParaRPr>
          </a:p>
          <a:p>
            <a:pPr lvl="0" algn="ctr">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C9C71D55-DE72-1F47-D7B7-459E89A0C15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F84DC448-BE86-DF38-28E0-BCB6B9E18477}"/>
              </a:ext>
            </a:extLst>
          </p:cNvPr>
          <p:cNvSpPr txBox="1"/>
          <p:nvPr/>
        </p:nvSpPr>
        <p:spPr>
          <a:xfrm>
            <a:off x="2983309" y="653443"/>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1103920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AFE42-B891-1FC4-E40F-0601E9E363E1}"/>
              </a:ext>
            </a:extLst>
          </p:cNvPr>
          <p:cNvSpPr>
            <a:spLocks noGrp="1"/>
          </p:cNvSpPr>
          <p:nvPr>
            <p:ph type="title"/>
          </p:nvPr>
        </p:nvSpPr>
        <p:spPr/>
        <p:txBody>
          <a:bodyPr>
            <a:normAutofit fontScale="90000"/>
          </a:bodyPr>
          <a:lstStyle/>
          <a:p>
            <a:pPr algn="ctr"/>
            <a:r>
              <a:rPr lang="it-IT" dirty="0"/>
              <a:t>Il controinteressato nel </a:t>
            </a:r>
            <a:r>
              <a:rPr lang="it-IT" dirty="0" err="1"/>
              <a:t>c.p.a</a:t>
            </a:r>
            <a:r>
              <a:rPr lang="it-IT" dirty="0"/>
              <a:t>.: art. 41, comma 2, </a:t>
            </a:r>
            <a:r>
              <a:rPr lang="it-IT" dirty="0" err="1"/>
              <a:t>c.p.a</a:t>
            </a:r>
            <a:r>
              <a:rPr lang="it-IT" dirty="0"/>
              <a:t>.</a:t>
            </a:r>
          </a:p>
        </p:txBody>
      </p:sp>
      <p:sp>
        <p:nvSpPr>
          <p:cNvPr id="3" name="Segnaposto contenuto 2">
            <a:extLst>
              <a:ext uri="{FF2B5EF4-FFF2-40B4-BE49-F238E27FC236}">
                <a16:creationId xmlns:a16="http://schemas.microsoft.com/office/drawing/2014/main" id="{2F41F2A2-2436-69CE-66EE-E1E810234A8A}"/>
              </a:ext>
            </a:extLst>
          </p:cNvPr>
          <p:cNvSpPr>
            <a:spLocks noGrp="1"/>
          </p:cNvSpPr>
          <p:nvPr>
            <p:ph idx="1"/>
          </p:nvPr>
        </p:nvSpPr>
        <p:spPr>
          <a:xfrm>
            <a:off x="416137" y="2064153"/>
            <a:ext cx="11394864" cy="4394520"/>
          </a:xfrm>
        </p:spPr>
        <p:txBody>
          <a:bodyPr/>
          <a:lstStyle/>
          <a:p>
            <a:endParaRPr lang="it-IT" dirty="0"/>
          </a:p>
          <a:p>
            <a:pPr algn="just"/>
            <a:r>
              <a:rPr lang="it-IT" dirty="0"/>
              <a:t>Il secondo comma dell’art. 41, comma 2, </a:t>
            </a:r>
            <a:r>
              <a:rPr lang="it-IT" dirty="0" err="1"/>
              <a:t>c.p.a</a:t>
            </a:r>
            <a:r>
              <a:rPr lang="it-IT" dirty="0"/>
              <a:t>. dispone che: «</a:t>
            </a:r>
            <a:r>
              <a:rPr lang="it-IT" i="1" dirty="0"/>
              <a:t>Qualora sia proposta azione di annullamento il ricorso </a:t>
            </a:r>
            <a:r>
              <a:rPr lang="it-IT" b="1" i="1" u="sng" dirty="0"/>
              <a:t>deve essere notificato, a pena di decadenza</a:t>
            </a:r>
            <a:r>
              <a:rPr lang="it-IT" i="1" dirty="0"/>
              <a:t>, alla pubblica amministrazione che ha emesso l'atto impugnato e </a:t>
            </a:r>
            <a:r>
              <a:rPr lang="it-IT" b="1" i="1" u="sng" dirty="0"/>
              <a:t>ad almeno uno dei controinteressati che sia individuato nell'atto stesso</a:t>
            </a:r>
            <a:r>
              <a:rPr lang="it-IT" i="1" dirty="0"/>
              <a:t> entro il termine previsto dalla legge …</a:t>
            </a:r>
            <a:r>
              <a:rPr lang="it-IT" dirty="0"/>
              <a:t>»</a:t>
            </a:r>
          </a:p>
          <a:p>
            <a:pPr algn="just"/>
            <a:r>
              <a:rPr lang="it-IT" dirty="0"/>
              <a:t>Dalla disposizione sopra richiamata si apprende l’importanza di individuare gli elementi che definiscono la figura del «controinteressato»</a:t>
            </a:r>
          </a:p>
        </p:txBody>
      </p:sp>
      <p:sp>
        <p:nvSpPr>
          <p:cNvPr id="4" name="Segnaposto numero diapositiva 3">
            <a:extLst>
              <a:ext uri="{FF2B5EF4-FFF2-40B4-BE49-F238E27FC236}">
                <a16:creationId xmlns:a16="http://schemas.microsoft.com/office/drawing/2014/main" id="{3F4A66A5-8778-6809-1937-11C5060F3E38}"/>
              </a:ext>
            </a:extLst>
          </p:cNvPr>
          <p:cNvSpPr>
            <a:spLocks noGrp="1"/>
          </p:cNvSpPr>
          <p:nvPr>
            <p:ph type="sldNum" sz="quarter" idx="12"/>
          </p:nvPr>
        </p:nvSpPr>
        <p:spPr/>
        <p:txBody>
          <a:bodyPr/>
          <a:lstStyle/>
          <a:p>
            <a:fld id="{5FD889E0-CAB2-4699-909D-B9A88D47ACBE}" type="slidenum">
              <a:rPr lang="en-US" smtClean="0"/>
              <a:t>19</a:t>
            </a:fld>
            <a:endParaRPr lang="en-US" dirty="0"/>
          </a:p>
        </p:txBody>
      </p:sp>
    </p:spTree>
    <p:extLst>
      <p:ext uri="{BB962C8B-B14F-4D97-AF65-F5344CB8AC3E}">
        <p14:creationId xmlns:p14="http://schemas.microsoft.com/office/powerpoint/2010/main" val="405577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518B6-7CAE-CCA2-8AB0-A7DF733D697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29469A9-D7EA-B2D3-5A05-036306A63B7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42C111C2-00DC-FD7E-FD76-0A89476CF4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CA62F538-A07B-900B-33A6-D265686C8E1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E2BA8EF9-1D96-6712-1680-A852E11C93C3}"/>
              </a:ext>
            </a:extLst>
          </p:cNvPr>
          <p:cNvSpPr txBox="1"/>
          <p:nvPr/>
        </p:nvSpPr>
        <p:spPr>
          <a:xfrm>
            <a:off x="258330" y="958585"/>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LA DIFESA IN GIUDIZIO</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8F5C51E4-77E9-0929-1F4A-BEAEB929C0D0}"/>
              </a:ext>
            </a:extLst>
          </p:cNvPr>
          <p:cNvSpPr txBox="1"/>
          <p:nvPr/>
        </p:nvSpPr>
        <p:spPr>
          <a:xfrm>
            <a:off x="569380" y="2280358"/>
            <a:ext cx="11377129" cy="3970318"/>
          </a:xfrm>
          <a:prstGeom prst="rect">
            <a:avLst/>
          </a:prstGeom>
          <a:noFill/>
        </p:spPr>
        <p:txBody>
          <a:bodyPr wrap="square" rtlCol="0">
            <a:spAutoFit/>
          </a:bodyPr>
          <a:lstStyle/>
          <a:p>
            <a:r>
              <a:rPr lang="it-IT" sz="2800" dirty="0"/>
              <a:t>La difesa in giudizio segue diverse strategie.</a:t>
            </a:r>
          </a:p>
          <a:p>
            <a:r>
              <a:rPr lang="it-IT" sz="2800" dirty="0"/>
              <a:t>Possiamo avere:</a:t>
            </a:r>
          </a:p>
          <a:p>
            <a:r>
              <a:rPr lang="it-IT" sz="2800" dirty="0"/>
              <a:t>- una difesa sostanziale, in cui ci si difende nel merito delle censure fatte valere con il ricorso.</a:t>
            </a:r>
          </a:p>
          <a:p>
            <a:r>
              <a:rPr lang="it-IT" sz="2800" dirty="0"/>
              <a:t>- una difesa tramite eccezioni di rito che punta a rilevare illegittimità processuali dell’atto introduttivo.</a:t>
            </a:r>
          </a:p>
          <a:p>
            <a:r>
              <a:rPr lang="it-IT" sz="2800" dirty="0"/>
              <a:t>- una difesa tramite un ricorso incidentale, che mira a colpire l’atto impugnato sotto profili diversi</a:t>
            </a:r>
          </a:p>
          <a:p>
            <a:pPr marL="457200" indent="-457200" algn="just">
              <a:buFontTx/>
              <a:buChar char="-"/>
            </a:pPr>
            <a:endParaRPr lang="it-IT" sz="2800" dirty="0"/>
          </a:p>
        </p:txBody>
      </p:sp>
    </p:spTree>
    <p:extLst>
      <p:ext uri="{BB962C8B-B14F-4D97-AF65-F5344CB8AC3E}">
        <p14:creationId xmlns:p14="http://schemas.microsoft.com/office/powerpoint/2010/main" val="58803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E00945-3F75-48AF-E718-01114E45E61C}"/>
              </a:ext>
            </a:extLst>
          </p:cNvPr>
          <p:cNvSpPr>
            <a:spLocks noGrp="1"/>
          </p:cNvSpPr>
          <p:nvPr>
            <p:ph type="title"/>
          </p:nvPr>
        </p:nvSpPr>
        <p:spPr/>
        <p:txBody>
          <a:bodyPr/>
          <a:lstStyle/>
          <a:p>
            <a:pPr algn="ctr"/>
            <a:r>
              <a:rPr lang="it-IT" dirty="0"/>
              <a:t>Definizione </a:t>
            </a:r>
          </a:p>
        </p:txBody>
      </p:sp>
      <p:sp>
        <p:nvSpPr>
          <p:cNvPr id="3" name="Segnaposto contenuto 2">
            <a:extLst>
              <a:ext uri="{FF2B5EF4-FFF2-40B4-BE49-F238E27FC236}">
                <a16:creationId xmlns:a16="http://schemas.microsoft.com/office/drawing/2014/main" id="{A1F2A886-46FB-C30E-DBDC-2B6F7ADD471F}"/>
              </a:ext>
            </a:extLst>
          </p:cNvPr>
          <p:cNvSpPr>
            <a:spLocks noGrp="1"/>
          </p:cNvSpPr>
          <p:nvPr>
            <p:ph idx="1"/>
          </p:nvPr>
        </p:nvSpPr>
        <p:spPr>
          <a:xfrm>
            <a:off x="615986" y="2006280"/>
            <a:ext cx="11195015" cy="4440819"/>
          </a:xfrm>
        </p:spPr>
        <p:txBody>
          <a:bodyPr/>
          <a:lstStyle/>
          <a:p>
            <a:endParaRPr lang="it-IT" dirty="0"/>
          </a:p>
          <a:p>
            <a:endParaRPr lang="it-IT" dirty="0"/>
          </a:p>
          <a:p>
            <a:pPr algn="just"/>
            <a:r>
              <a:rPr lang="it-IT" dirty="0"/>
              <a:t>In dottrina, il controinteressato è stato definito come il soggetto portatore di un interesse sostanziale opposto rispetto a quello del ricorrente. Nel giudizio «</a:t>
            </a:r>
            <a:r>
              <a:rPr lang="it-IT" dirty="0" err="1"/>
              <a:t>impugnatorio</a:t>
            </a:r>
            <a:r>
              <a:rPr lang="it-IT" dirty="0"/>
              <a:t>», pertanto, è controinteressato chi, traendo vantaggio dal provvedimento amministrativo avverso il quale viene proposto ricorso, ha interesse alla sua conservazione.</a:t>
            </a:r>
          </a:p>
        </p:txBody>
      </p:sp>
      <p:sp>
        <p:nvSpPr>
          <p:cNvPr id="4" name="Segnaposto numero diapositiva 3">
            <a:extLst>
              <a:ext uri="{FF2B5EF4-FFF2-40B4-BE49-F238E27FC236}">
                <a16:creationId xmlns:a16="http://schemas.microsoft.com/office/drawing/2014/main" id="{CE8C8689-4E83-3BBB-F200-7161A7F3CA56}"/>
              </a:ext>
            </a:extLst>
          </p:cNvPr>
          <p:cNvSpPr>
            <a:spLocks noGrp="1"/>
          </p:cNvSpPr>
          <p:nvPr>
            <p:ph type="sldNum" sz="quarter" idx="12"/>
          </p:nvPr>
        </p:nvSpPr>
        <p:spPr/>
        <p:txBody>
          <a:bodyPr/>
          <a:lstStyle/>
          <a:p>
            <a:fld id="{5FD889E0-CAB2-4699-909D-B9A88D47ACBE}" type="slidenum">
              <a:rPr lang="en-US" smtClean="0"/>
              <a:t>20</a:t>
            </a:fld>
            <a:endParaRPr lang="en-US" dirty="0"/>
          </a:p>
        </p:txBody>
      </p:sp>
    </p:spTree>
    <p:extLst>
      <p:ext uri="{BB962C8B-B14F-4D97-AF65-F5344CB8AC3E}">
        <p14:creationId xmlns:p14="http://schemas.microsoft.com/office/powerpoint/2010/main" val="322138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C712D9-C2A3-5958-F0C8-8BCFD82A4229}"/>
              </a:ext>
            </a:extLst>
          </p:cNvPr>
          <p:cNvSpPr>
            <a:spLocks noGrp="1"/>
          </p:cNvSpPr>
          <p:nvPr>
            <p:ph type="title"/>
          </p:nvPr>
        </p:nvSpPr>
        <p:spPr/>
        <p:txBody>
          <a:bodyPr>
            <a:normAutofit/>
          </a:bodyPr>
          <a:lstStyle/>
          <a:p>
            <a:pPr algn="ctr"/>
            <a:r>
              <a:rPr lang="it-IT" dirty="0"/>
              <a:t>I due elementi per identificare il controinteressato</a:t>
            </a:r>
          </a:p>
        </p:txBody>
      </p:sp>
      <p:sp>
        <p:nvSpPr>
          <p:cNvPr id="3" name="Segnaposto contenuto 2">
            <a:extLst>
              <a:ext uri="{FF2B5EF4-FFF2-40B4-BE49-F238E27FC236}">
                <a16:creationId xmlns:a16="http://schemas.microsoft.com/office/drawing/2014/main" id="{0803F01D-8F08-2055-2254-7BD67763C629}"/>
              </a:ext>
            </a:extLst>
          </p:cNvPr>
          <p:cNvSpPr>
            <a:spLocks noGrp="1"/>
          </p:cNvSpPr>
          <p:nvPr>
            <p:ph idx="1"/>
          </p:nvPr>
        </p:nvSpPr>
        <p:spPr>
          <a:xfrm>
            <a:off x="378886" y="2133601"/>
            <a:ext cx="11432116" cy="3992563"/>
          </a:xfrm>
        </p:spPr>
        <p:txBody>
          <a:bodyPr>
            <a:normAutofit lnSpcReduction="10000"/>
          </a:bodyPr>
          <a:lstStyle/>
          <a:p>
            <a:pPr algn="just"/>
            <a:r>
              <a:rPr lang="it-IT" dirty="0"/>
              <a:t>Consiglio di Stato, sentenza n. 7836/2019: </a:t>
            </a:r>
            <a:r>
              <a:rPr lang="it-IT" i="1" dirty="0"/>
              <a:t>La giurisprudenza equipara, poi, il controinteressato individuato testualmente dall’atto a quello facilmente individuabile in ragione delle indicazioni contenute nell’atto impugnato e riconosce ulteriormente la qualità di controinteressato in senso sostanziale a chi, oltre a essere nominativamente indicato nel provvedimento impugnato o comunque ivi agevolmente individuabile (il c.d. </a:t>
            </a:r>
            <a:r>
              <a:rPr lang="it-IT" b="1" i="1" u="sng" dirty="0"/>
              <a:t>elemento formale</a:t>
            </a:r>
            <a:r>
              <a:rPr lang="it-IT" i="1" dirty="0"/>
              <a:t>), si presenti come portatore di un interesse giuridicamente qualificato alla conservazione dell’atto (c.d. </a:t>
            </a:r>
            <a:r>
              <a:rPr lang="it-IT" b="1" i="1" u="sng" dirty="0"/>
              <a:t>elemento sostanziale</a:t>
            </a:r>
            <a:r>
              <a:rPr lang="it-IT" i="1" dirty="0"/>
              <a:t>), in quanto questo, di norma, gli attribuisce in via diretta una situazione giuridica di vantaggio. Tale interesse deve essere di natura eguale e contraria a quella del ricorrente (da ultimo, Cons. Stato, V, 21 gennaio 2019, n. 495; 17 settembre 2018, n. 5420; 7 giugno 2017, n. 2723; IV, 12 aprile 2017, n. 1701; VI, 11 novembre 2016, n. 4676)</a:t>
            </a:r>
          </a:p>
        </p:txBody>
      </p:sp>
      <p:sp>
        <p:nvSpPr>
          <p:cNvPr id="4" name="Segnaposto numero diapositiva 3">
            <a:extLst>
              <a:ext uri="{FF2B5EF4-FFF2-40B4-BE49-F238E27FC236}">
                <a16:creationId xmlns:a16="http://schemas.microsoft.com/office/drawing/2014/main" id="{1BFC668F-7E9F-3437-8C0F-8019BE053B07}"/>
              </a:ext>
            </a:extLst>
          </p:cNvPr>
          <p:cNvSpPr>
            <a:spLocks noGrp="1"/>
          </p:cNvSpPr>
          <p:nvPr>
            <p:ph type="sldNum" sz="quarter" idx="12"/>
          </p:nvPr>
        </p:nvSpPr>
        <p:spPr/>
        <p:txBody>
          <a:bodyPr/>
          <a:lstStyle/>
          <a:p>
            <a:fld id="{5FD889E0-CAB2-4699-909D-B9A88D47ACBE}" type="slidenum">
              <a:rPr lang="en-US" smtClean="0"/>
              <a:t>21</a:t>
            </a:fld>
            <a:endParaRPr lang="en-US" dirty="0"/>
          </a:p>
        </p:txBody>
      </p:sp>
    </p:spTree>
    <p:extLst>
      <p:ext uri="{BB962C8B-B14F-4D97-AF65-F5344CB8AC3E}">
        <p14:creationId xmlns:p14="http://schemas.microsoft.com/office/powerpoint/2010/main" val="2139283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12F93-0A20-88CD-99B8-94DBB142FAA0}"/>
              </a:ext>
            </a:extLst>
          </p:cNvPr>
          <p:cNvSpPr>
            <a:spLocks noGrp="1"/>
          </p:cNvSpPr>
          <p:nvPr>
            <p:ph type="title"/>
          </p:nvPr>
        </p:nvSpPr>
        <p:spPr/>
        <p:txBody>
          <a:bodyPr>
            <a:normAutofit fontScale="90000"/>
          </a:bodyPr>
          <a:lstStyle/>
          <a:p>
            <a:pPr algn="ctr"/>
            <a:r>
              <a:rPr lang="it-IT" dirty="0"/>
              <a:t>L’interesse concreto ed attuale ed Il vantaggio immediato e diretto del controinteressato</a:t>
            </a:r>
          </a:p>
        </p:txBody>
      </p:sp>
      <p:sp>
        <p:nvSpPr>
          <p:cNvPr id="3" name="Segnaposto contenuto 2">
            <a:extLst>
              <a:ext uri="{FF2B5EF4-FFF2-40B4-BE49-F238E27FC236}">
                <a16:creationId xmlns:a16="http://schemas.microsoft.com/office/drawing/2014/main" id="{CA7C34AB-CE13-815E-1AF3-68AF110B8473}"/>
              </a:ext>
            </a:extLst>
          </p:cNvPr>
          <p:cNvSpPr>
            <a:spLocks noGrp="1"/>
          </p:cNvSpPr>
          <p:nvPr>
            <p:ph idx="1"/>
          </p:nvPr>
        </p:nvSpPr>
        <p:spPr>
          <a:xfrm>
            <a:off x="439286" y="2006279"/>
            <a:ext cx="11285868" cy="4510268"/>
          </a:xfrm>
        </p:spPr>
        <p:txBody>
          <a:bodyPr>
            <a:normAutofit fontScale="92500" lnSpcReduction="20000"/>
          </a:bodyPr>
          <a:lstStyle/>
          <a:p>
            <a:pPr algn="just"/>
            <a:r>
              <a:rPr lang="it-IT" dirty="0"/>
              <a:t>“</a:t>
            </a:r>
            <a:r>
              <a:rPr lang="it-IT" i="1" dirty="0"/>
              <a:t>Nel processo amministrativo la nozione di controinteressato al ricorso si fonda sulla simultanea sussistenza di due elementi: a) quello formale, rappresentato dalla contemplazione nominativa del soggetto nel provvedimento impugnato, tale da consentirne alla parte ricorrente l’agevole individuazione; b) quello sostanziale, derivante dall’esistenza in capo a tale soggetto di un interesse legittimo uguale e contrario a quello fatto valere attraverso l’azione </a:t>
            </a:r>
            <a:r>
              <a:rPr lang="it-IT" i="1" dirty="0" err="1"/>
              <a:t>impugnatoria</a:t>
            </a:r>
            <a:r>
              <a:rPr lang="it-IT" i="1" dirty="0"/>
              <a:t>, e cioè di un interesse al mantenimento della situazione esistente - messa in forse dal ricorso avversario - fonte di una posizione qualificata meritevole di tutela conservativa</a:t>
            </a:r>
            <a:r>
              <a:rPr lang="it-IT" dirty="0"/>
              <a:t>”</a:t>
            </a:r>
            <a:r>
              <a:rPr lang="it-IT" i="1" dirty="0"/>
              <a:t> </a:t>
            </a:r>
            <a:r>
              <a:rPr lang="it-IT" dirty="0"/>
              <a:t>(cfr., tra le tante, Cons. Stato, sez. V, 30 dicembre 2022, n. 11721).</a:t>
            </a:r>
          </a:p>
          <a:p>
            <a:pPr algn="just"/>
            <a:endParaRPr lang="it-IT" dirty="0"/>
          </a:p>
          <a:p>
            <a:pPr algn="just"/>
            <a:r>
              <a:rPr lang="it-IT" dirty="0"/>
              <a:t>“</a:t>
            </a:r>
            <a:r>
              <a:rPr lang="it-IT" i="1" dirty="0"/>
              <a:t>Nell’ambito del giudizio amministrativo, la qualifica di controinteressato, a cui il ricorso deve essere notificato, deve essere riconosciuta non a chi abbia un interesse, anche legittimo, a mantenere in vita il provvedimento impugnato, bensì soltanto a chi riceva un vantaggio diretto e immediato dal provvedimento</a:t>
            </a:r>
            <a:r>
              <a:rPr lang="it-IT" dirty="0"/>
              <a:t>” (cfr. Cons. Stato sez. IV, 28 giugno 2022, n. 5374; Cons. Stato, sez. VI, 3 febbraio 2022, n. 771)</a:t>
            </a:r>
          </a:p>
          <a:p>
            <a:endParaRPr lang="it-IT" dirty="0"/>
          </a:p>
        </p:txBody>
      </p:sp>
      <p:sp>
        <p:nvSpPr>
          <p:cNvPr id="4" name="Segnaposto numero diapositiva 3">
            <a:extLst>
              <a:ext uri="{FF2B5EF4-FFF2-40B4-BE49-F238E27FC236}">
                <a16:creationId xmlns:a16="http://schemas.microsoft.com/office/drawing/2014/main" id="{B3AFB9FB-0D1F-0796-A20A-DEDAA744AD2F}"/>
              </a:ext>
            </a:extLst>
          </p:cNvPr>
          <p:cNvSpPr>
            <a:spLocks noGrp="1"/>
          </p:cNvSpPr>
          <p:nvPr>
            <p:ph type="sldNum" sz="quarter" idx="12"/>
          </p:nvPr>
        </p:nvSpPr>
        <p:spPr/>
        <p:txBody>
          <a:bodyPr/>
          <a:lstStyle/>
          <a:p>
            <a:fld id="{5FD889E0-CAB2-4699-909D-B9A88D47ACBE}" type="slidenum">
              <a:rPr lang="en-US" smtClean="0"/>
              <a:t>22</a:t>
            </a:fld>
            <a:endParaRPr lang="en-US" dirty="0"/>
          </a:p>
        </p:txBody>
      </p:sp>
    </p:spTree>
    <p:extLst>
      <p:ext uri="{BB962C8B-B14F-4D97-AF65-F5344CB8AC3E}">
        <p14:creationId xmlns:p14="http://schemas.microsoft.com/office/powerpoint/2010/main" val="76437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3DBF6-2CB3-85FF-D61B-E238161923FA}"/>
              </a:ext>
            </a:extLst>
          </p:cNvPr>
          <p:cNvSpPr>
            <a:spLocks noGrp="1"/>
          </p:cNvSpPr>
          <p:nvPr>
            <p:ph type="title"/>
          </p:nvPr>
        </p:nvSpPr>
        <p:spPr/>
        <p:txBody>
          <a:bodyPr>
            <a:normAutofit fontScale="90000"/>
          </a:bodyPr>
          <a:lstStyle/>
          <a:p>
            <a:pPr algn="ctr"/>
            <a:r>
              <a:rPr lang="it-IT" dirty="0"/>
              <a:t>L’interesse di mero fatto </a:t>
            </a:r>
            <a:br>
              <a:rPr lang="it-IT" dirty="0"/>
            </a:br>
            <a:r>
              <a:rPr lang="it-IT" dirty="0"/>
              <a:t>e il vantaggio immediato e diretto</a:t>
            </a:r>
          </a:p>
        </p:txBody>
      </p:sp>
      <p:sp>
        <p:nvSpPr>
          <p:cNvPr id="3" name="Segnaposto contenuto 2">
            <a:extLst>
              <a:ext uri="{FF2B5EF4-FFF2-40B4-BE49-F238E27FC236}">
                <a16:creationId xmlns:a16="http://schemas.microsoft.com/office/drawing/2014/main" id="{B9202499-40F8-E05B-C3A2-8A2BFCBB3F5E}"/>
              </a:ext>
            </a:extLst>
          </p:cNvPr>
          <p:cNvSpPr>
            <a:spLocks noGrp="1"/>
          </p:cNvSpPr>
          <p:nvPr>
            <p:ph idx="1"/>
          </p:nvPr>
        </p:nvSpPr>
        <p:spPr>
          <a:xfrm>
            <a:off x="378885" y="2087302"/>
            <a:ext cx="11346269" cy="3992563"/>
          </a:xfrm>
        </p:spPr>
        <p:txBody>
          <a:bodyPr/>
          <a:lstStyle/>
          <a:p>
            <a:pPr algn="just"/>
            <a:r>
              <a:rPr lang="it-IT" dirty="0"/>
              <a:t>Consiglio di Stato, sentenza n. 3475/2023 </a:t>
            </a:r>
            <a:r>
              <a:rPr lang="it-IT" i="1" dirty="0"/>
              <a:t>Dall’eventuale accoglimento del diniego di accreditamento non discendono, quindi, posizioni di </a:t>
            </a:r>
            <a:r>
              <a:rPr lang="it-IT" i="1" dirty="0" err="1"/>
              <a:t>controinteresse</a:t>
            </a:r>
            <a:r>
              <a:rPr lang="it-IT" i="1" dirty="0"/>
              <a:t>, atteso che, come già sottolineato, pur sussistendo in capo alle altre strutture accreditate un generico interesse ad evitare l’ingresso di un ulteriore operatore nel settore, perché ciò potrebbe ripercuotersi sul proprio budget di spesa, nondimeno questa situazione di vantaggio costituisce </a:t>
            </a:r>
            <a:r>
              <a:rPr lang="it-IT" b="1" i="1" u="sng" dirty="0"/>
              <a:t>un interesse di mero fatto, e non può considerarsi come un vantaggio immediato e diretto </a:t>
            </a:r>
            <a:r>
              <a:rPr lang="it-IT" i="1" dirty="0"/>
              <a:t>discendente dal provvedimento impugnato. nei termini precisati dalla giurisprudenza consolidata</a:t>
            </a:r>
            <a:endParaRPr lang="it-IT" dirty="0"/>
          </a:p>
        </p:txBody>
      </p:sp>
      <p:sp>
        <p:nvSpPr>
          <p:cNvPr id="4" name="Segnaposto numero diapositiva 3">
            <a:extLst>
              <a:ext uri="{FF2B5EF4-FFF2-40B4-BE49-F238E27FC236}">
                <a16:creationId xmlns:a16="http://schemas.microsoft.com/office/drawing/2014/main" id="{B91D49CE-762D-761C-1930-06A89289AFDC}"/>
              </a:ext>
            </a:extLst>
          </p:cNvPr>
          <p:cNvSpPr>
            <a:spLocks noGrp="1"/>
          </p:cNvSpPr>
          <p:nvPr>
            <p:ph type="sldNum" sz="quarter" idx="12"/>
          </p:nvPr>
        </p:nvSpPr>
        <p:spPr/>
        <p:txBody>
          <a:bodyPr/>
          <a:lstStyle/>
          <a:p>
            <a:fld id="{5FD889E0-CAB2-4699-909D-B9A88D47ACBE}" type="slidenum">
              <a:rPr lang="en-US" smtClean="0"/>
              <a:t>23</a:t>
            </a:fld>
            <a:endParaRPr lang="en-US" dirty="0"/>
          </a:p>
        </p:txBody>
      </p:sp>
    </p:spTree>
    <p:extLst>
      <p:ext uri="{BB962C8B-B14F-4D97-AF65-F5344CB8AC3E}">
        <p14:creationId xmlns:p14="http://schemas.microsoft.com/office/powerpoint/2010/main" val="1813469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8F3019-7157-FD99-77FA-B2187E8C6ECB}"/>
              </a:ext>
            </a:extLst>
          </p:cNvPr>
          <p:cNvSpPr>
            <a:spLocks noGrp="1"/>
          </p:cNvSpPr>
          <p:nvPr>
            <p:ph type="title"/>
          </p:nvPr>
        </p:nvSpPr>
        <p:spPr/>
        <p:txBody>
          <a:bodyPr>
            <a:normAutofit fontScale="90000"/>
          </a:bodyPr>
          <a:lstStyle/>
          <a:p>
            <a:pPr algn="ctr"/>
            <a:r>
              <a:rPr lang="it-IT" dirty="0"/>
              <a:t>Controinteressato sopravvenuto </a:t>
            </a:r>
            <a:br>
              <a:rPr lang="it-IT" dirty="0"/>
            </a:br>
            <a:r>
              <a:rPr lang="it-IT" dirty="0"/>
              <a:t>e controinteressato occulto</a:t>
            </a:r>
          </a:p>
        </p:txBody>
      </p:sp>
      <p:sp>
        <p:nvSpPr>
          <p:cNvPr id="3" name="Segnaposto contenuto 2">
            <a:extLst>
              <a:ext uri="{FF2B5EF4-FFF2-40B4-BE49-F238E27FC236}">
                <a16:creationId xmlns:a16="http://schemas.microsoft.com/office/drawing/2014/main" id="{1B6D6525-3FD6-97BB-481E-EDB4B9C7BFDB}"/>
              </a:ext>
            </a:extLst>
          </p:cNvPr>
          <p:cNvSpPr>
            <a:spLocks noGrp="1"/>
          </p:cNvSpPr>
          <p:nvPr>
            <p:ph idx="1"/>
          </p:nvPr>
        </p:nvSpPr>
        <p:spPr>
          <a:xfrm>
            <a:off x="378885" y="1948407"/>
            <a:ext cx="11432116" cy="4371370"/>
          </a:xfrm>
        </p:spPr>
        <p:txBody>
          <a:bodyPr>
            <a:normAutofit lnSpcReduction="10000"/>
          </a:bodyPr>
          <a:lstStyle/>
          <a:p>
            <a:pPr algn="just"/>
            <a:r>
              <a:rPr lang="it-IT" dirty="0"/>
              <a:t>L’Adunanza Plenaria, con la decisione n. 2/2007, in aggiunta alle figure del controinteressato in senso formale e in senso sostanziale, ha enucleato le ulteriori figure del controinteressato sopravvenuto e del «controinteressato non facilmente individuabile», definito poi «occulto»</a:t>
            </a:r>
          </a:p>
          <a:p>
            <a:pPr algn="just"/>
            <a:r>
              <a:rPr lang="it-IT" dirty="0"/>
              <a:t>Ipotesi di controinteressato sopravvenuto: in caso di appalti, ricorso avverso l’esclusione, poi esteso con motivi aggiunti al provvedimento di aggiudicazione. L’aggiudicatario diventa controinteressato nel giudizio, cfr. ex </a:t>
            </a:r>
            <a:r>
              <a:rPr lang="it-IT" dirty="0" err="1"/>
              <a:t>multis</a:t>
            </a:r>
            <a:r>
              <a:rPr lang="it-IT" dirty="0"/>
              <a:t> TAR Catania, sentenza n. 2201/2022</a:t>
            </a:r>
          </a:p>
          <a:p>
            <a:pPr algn="just"/>
            <a:r>
              <a:rPr lang="it-IT" dirty="0"/>
              <a:t>Il controinteressato occulto è colui che nutre interesse alla conservazione del provvedimento, ma la cui individuazione non è agevole dall’esame del provvedimento, cfr. Consiglio di Stato, sentenza n. 652/2014</a:t>
            </a:r>
          </a:p>
        </p:txBody>
      </p:sp>
      <p:sp>
        <p:nvSpPr>
          <p:cNvPr id="4" name="Segnaposto numero diapositiva 3">
            <a:extLst>
              <a:ext uri="{FF2B5EF4-FFF2-40B4-BE49-F238E27FC236}">
                <a16:creationId xmlns:a16="http://schemas.microsoft.com/office/drawing/2014/main" id="{97439415-04CD-B926-84BF-FFED42AA97B2}"/>
              </a:ext>
            </a:extLst>
          </p:cNvPr>
          <p:cNvSpPr>
            <a:spLocks noGrp="1"/>
          </p:cNvSpPr>
          <p:nvPr>
            <p:ph type="sldNum" sz="quarter" idx="12"/>
          </p:nvPr>
        </p:nvSpPr>
        <p:spPr/>
        <p:txBody>
          <a:bodyPr/>
          <a:lstStyle/>
          <a:p>
            <a:fld id="{5FD889E0-CAB2-4699-909D-B9A88D47ACBE}" type="slidenum">
              <a:rPr lang="en-US" smtClean="0"/>
              <a:t>24</a:t>
            </a:fld>
            <a:endParaRPr lang="en-US" dirty="0"/>
          </a:p>
        </p:txBody>
      </p:sp>
    </p:spTree>
    <p:extLst>
      <p:ext uri="{BB962C8B-B14F-4D97-AF65-F5344CB8AC3E}">
        <p14:creationId xmlns:p14="http://schemas.microsoft.com/office/powerpoint/2010/main" val="1543120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334C26-811C-153B-0CDE-F1B41BAD7189}"/>
              </a:ext>
            </a:extLst>
          </p:cNvPr>
          <p:cNvSpPr>
            <a:spLocks noGrp="1"/>
          </p:cNvSpPr>
          <p:nvPr>
            <p:ph type="title"/>
          </p:nvPr>
        </p:nvSpPr>
        <p:spPr/>
        <p:txBody>
          <a:bodyPr>
            <a:normAutofit fontScale="90000"/>
          </a:bodyPr>
          <a:lstStyle/>
          <a:p>
            <a:pPr algn="ctr"/>
            <a:r>
              <a:rPr lang="it-IT" dirty="0"/>
              <a:t>Casistica: </a:t>
            </a:r>
            <a:br>
              <a:rPr lang="it-IT" dirty="0"/>
            </a:br>
            <a:r>
              <a:rPr lang="it-IT" dirty="0"/>
              <a:t>Il controinteressato nell’azione avverso il silenzio</a:t>
            </a:r>
          </a:p>
        </p:txBody>
      </p:sp>
      <p:sp>
        <p:nvSpPr>
          <p:cNvPr id="3" name="Segnaposto contenuto 2">
            <a:extLst>
              <a:ext uri="{FF2B5EF4-FFF2-40B4-BE49-F238E27FC236}">
                <a16:creationId xmlns:a16="http://schemas.microsoft.com/office/drawing/2014/main" id="{DBE27BA4-6E5B-6C17-1E0B-1DB8ADEA276B}"/>
              </a:ext>
            </a:extLst>
          </p:cNvPr>
          <p:cNvSpPr>
            <a:spLocks noGrp="1"/>
          </p:cNvSpPr>
          <p:nvPr>
            <p:ph idx="1"/>
          </p:nvPr>
        </p:nvSpPr>
        <p:spPr>
          <a:xfrm>
            <a:off x="378886" y="2133601"/>
            <a:ext cx="11432116" cy="3992563"/>
          </a:xfrm>
        </p:spPr>
        <p:txBody>
          <a:bodyPr>
            <a:normAutofit fontScale="92500" lnSpcReduction="20000"/>
          </a:bodyPr>
          <a:lstStyle/>
          <a:p>
            <a:pPr algn="just"/>
            <a:r>
              <a:rPr lang="it-IT" dirty="0"/>
              <a:t>Per la dottrina è difficile qualificare controinteressato colui che trae un vantaggio dall’inerzia dell’amministrazione a fronte di un’istanza presentata che fa sorgere l’obbligo di provvedere in capo alla p.a.</a:t>
            </a:r>
          </a:p>
          <a:p>
            <a:r>
              <a:rPr lang="it-IT" dirty="0"/>
              <a:t>Sennonché, in  alcune ipotesi di omesso esercizio di poteri repressivo-sanzionatoria, secondo la giurisprudenza un controinteressato è identificabile:</a:t>
            </a:r>
          </a:p>
          <a:p>
            <a:pPr algn="just"/>
            <a:r>
              <a:rPr lang="it-IT" dirty="0"/>
              <a:t>Consiglio di Stato, sentenza 7194/2023: </a:t>
            </a:r>
            <a:r>
              <a:rPr lang="it-IT" i="1" dirty="0"/>
              <a:t>«nel caso del giudizio contro il silenzio-inadempimento, con il quale si sollecita l’Amministrazione a esercitare un potere che le è attribuito dalla legge, “controinteressato” è il soggetto che da tale esercizio potrebbe essere pregiudicato: con particolare riferimento alle funzioni di controllo e sanzionatorie in materia urbanistico-edilizia, assume dunque la qualità controinteressato il soggetto nei cui confronti il ricorrente ha inutilmente chiesto all’Amministrazione di attivarsi per reprimere gli abusi edilizi denunciati (in questi termini si v. anche Cons. St., sez. V, </a:t>
            </a:r>
            <a:r>
              <a:rPr lang="it-IT" i="1" dirty="0" err="1"/>
              <a:t>sent</a:t>
            </a:r>
            <a:r>
              <a:rPr lang="it-IT" i="1" dirty="0"/>
              <a:t>. n. 1696 del 2014)».</a:t>
            </a:r>
          </a:p>
        </p:txBody>
      </p:sp>
      <p:sp>
        <p:nvSpPr>
          <p:cNvPr id="4" name="Segnaposto numero diapositiva 3">
            <a:extLst>
              <a:ext uri="{FF2B5EF4-FFF2-40B4-BE49-F238E27FC236}">
                <a16:creationId xmlns:a16="http://schemas.microsoft.com/office/drawing/2014/main" id="{8ED4DF3F-B520-9F6A-0CE0-C6EA7FB867E9}"/>
              </a:ext>
            </a:extLst>
          </p:cNvPr>
          <p:cNvSpPr>
            <a:spLocks noGrp="1"/>
          </p:cNvSpPr>
          <p:nvPr>
            <p:ph type="sldNum" sz="quarter" idx="12"/>
          </p:nvPr>
        </p:nvSpPr>
        <p:spPr/>
        <p:txBody>
          <a:bodyPr/>
          <a:lstStyle/>
          <a:p>
            <a:fld id="{5FD889E0-CAB2-4699-909D-B9A88D47ACBE}" type="slidenum">
              <a:rPr lang="en-US" smtClean="0"/>
              <a:t>25</a:t>
            </a:fld>
            <a:endParaRPr lang="en-US" dirty="0"/>
          </a:p>
        </p:txBody>
      </p:sp>
    </p:spTree>
    <p:extLst>
      <p:ext uri="{BB962C8B-B14F-4D97-AF65-F5344CB8AC3E}">
        <p14:creationId xmlns:p14="http://schemas.microsoft.com/office/powerpoint/2010/main" val="2064998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97E0D0-4CAA-FB88-B78B-006495147C9E}"/>
              </a:ext>
            </a:extLst>
          </p:cNvPr>
          <p:cNvSpPr>
            <a:spLocks noGrp="1"/>
          </p:cNvSpPr>
          <p:nvPr>
            <p:ph type="title"/>
          </p:nvPr>
        </p:nvSpPr>
        <p:spPr/>
        <p:txBody>
          <a:bodyPr>
            <a:normAutofit fontScale="90000"/>
          </a:bodyPr>
          <a:lstStyle/>
          <a:p>
            <a:pPr algn="ctr"/>
            <a:r>
              <a:rPr lang="it-IT" dirty="0"/>
              <a:t>Casistica giurisprudenziale sul controinteressato</a:t>
            </a:r>
            <a:br>
              <a:rPr lang="it-IT" dirty="0"/>
            </a:br>
            <a:r>
              <a:rPr lang="it-IT" dirty="0"/>
              <a:t> </a:t>
            </a:r>
          </a:p>
        </p:txBody>
      </p:sp>
      <p:sp>
        <p:nvSpPr>
          <p:cNvPr id="3" name="Segnaposto contenuto 2">
            <a:extLst>
              <a:ext uri="{FF2B5EF4-FFF2-40B4-BE49-F238E27FC236}">
                <a16:creationId xmlns:a16="http://schemas.microsoft.com/office/drawing/2014/main" id="{98BC542A-2BF5-A48E-9020-78F830041805}"/>
              </a:ext>
            </a:extLst>
          </p:cNvPr>
          <p:cNvSpPr>
            <a:spLocks noGrp="1"/>
          </p:cNvSpPr>
          <p:nvPr>
            <p:ph idx="1"/>
          </p:nvPr>
        </p:nvSpPr>
        <p:spPr>
          <a:xfrm>
            <a:off x="404562" y="2006280"/>
            <a:ext cx="11406439" cy="4417669"/>
          </a:xfrm>
        </p:spPr>
        <p:txBody>
          <a:bodyPr/>
          <a:lstStyle/>
          <a:p>
            <a:r>
              <a:rPr lang="it-IT" dirty="0"/>
              <a:t>Consiglio di Giustizia Amministrativa della Regione Sicilia, sentenza n. 284/2024:</a:t>
            </a:r>
          </a:p>
          <a:p>
            <a:pPr algn="just"/>
            <a:r>
              <a:rPr lang="it-IT" i="1" dirty="0"/>
              <a:t>Secondo un recente orientamento giurisprudenziale, una posizione di </a:t>
            </a:r>
            <a:r>
              <a:rPr lang="it-IT" i="1" dirty="0" err="1"/>
              <a:t>controinteresse</a:t>
            </a:r>
            <a:r>
              <a:rPr lang="it-IT" i="1" dirty="0"/>
              <a:t> potrebbe, tuttavia, essere riconosciuta anche in capo a colui che, pure non acquistando una (nuova) situazione soggettiva in conseguenza del provvedimento ex </a:t>
            </a:r>
            <a:r>
              <a:rPr lang="it-IT" i="1" dirty="0" err="1"/>
              <a:t>adverso</a:t>
            </a:r>
            <a:r>
              <a:rPr lang="it-IT" i="1" dirty="0"/>
              <a:t> censurato, ottiene comunque, per effetto dello stesso, la rimozione di un limite (illecito) al libero svolgimento della propria sfera giuridica; il che potrebbe verificarsi in presenza di provvedimenti sanzionatori che, al contempo, reprimono l'illecito commesso dal destinatario e rimuovono un limite (illecito) al libero svolgimento della sfera giuridica del terzo, in tale modo ampliandone la posizione, con l'effetto di radicare in capo a questi la qualità di controinteressato al ricorso (Consiglio di Stato, sez. VI, 03/02/2022, n.771).</a:t>
            </a:r>
          </a:p>
        </p:txBody>
      </p:sp>
      <p:sp>
        <p:nvSpPr>
          <p:cNvPr id="4" name="Segnaposto numero diapositiva 3">
            <a:extLst>
              <a:ext uri="{FF2B5EF4-FFF2-40B4-BE49-F238E27FC236}">
                <a16:creationId xmlns:a16="http://schemas.microsoft.com/office/drawing/2014/main" id="{BBA0220C-5045-4CC9-B8C9-ACF899DA9C5A}"/>
              </a:ext>
            </a:extLst>
          </p:cNvPr>
          <p:cNvSpPr>
            <a:spLocks noGrp="1"/>
          </p:cNvSpPr>
          <p:nvPr>
            <p:ph type="sldNum" sz="quarter" idx="12"/>
          </p:nvPr>
        </p:nvSpPr>
        <p:spPr/>
        <p:txBody>
          <a:bodyPr/>
          <a:lstStyle/>
          <a:p>
            <a:fld id="{5FD889E0-CAB2-4699-909D-B9A88D47ACBE}" type="slidenum">
              <a:rPr lang="en-US" smtClean="0"/>
              <a:t>26</a:t>
            </a:fld>
            <a:endParaRPr lang="en-US" dirty="0"/>
          </a:p>
        </p:txBody>
      </p:sp>
    </p:spTree>
    <p:extLst>
      <p:ext uri="{BB962C8B-B14F-4D97-AF65-F5344CB8AC3E}">
        <p14:creationId xmlns:p14="http://schemas.microsoft.com/office/powerpoint/2010/main" val="779418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4961C-F603-8AA8-3947-B6BF09F49EE9}"/>
              </a:ext>
            </a:extLst>
          </p:cNvPr>
          <p:cNvSpPr>
            <a:spLocks noGrp="1"/>
          </p:cNvSpPr>
          <p:nvPr>
            <p:ph type="title"/>
          </p:nvPr>
        </p:nvSpPr>
        <p:spPr/>
        <p:txBody>
          <a:bodyPr>
            <a:normAutofit fontScale="90000"/>
          </a:bodyPr>
          <a:lstStyle/>
          <a:p>
            <a:pPr algn="ctr"/>
            <a:r>
              <a:rPr lang="it-IT" dirty="0"/>
              <a:t>Casistica giurisprudenziale: controinteressati </a:t>
            </a:r>
            <a:br>
              <a:rPr lang="it-IT" dirty="0"/>
            </a:br>
            <a:r>
              <a:rPr lang="it-IT" dirty="0"/>
              <a:t>e azioni sull’accesso</a:t>
            </a:r>
          </a:p>
        </p:txBody>
      </p:sp>
      <p:sp>
        <p:nvSpPr>
          <p:cNvPr id="3" name="Segnaposto contenuto 2">
            <a:extLst>
              <a:ext uri="{FF2B5EF4-FFF2-40B4-BE49-F238E27FC236}">
                <a16:creationId xmlns:a16="http://schemas.microsoft.com/office/drawing/2014/main" id="{255A3C13-C018-B2AA-4902-7E77C410FC9B}"/>
              </a:ext>
            </a:extLst>
          </p:cNvPr>
          <p:cNvSpPr>
            <a:spLocks noGrp="1"/>
          </p:cNvSpPr>
          <p:nvPr>
            <p:ph idx="1"/>
          </p:nvPr>
        </p:nvSpPr>
        <p:spPr>
          <a:xfrm>
            <a:off x="378885" y="2087302"/>
            <a:ext cx="11432116" cy="4348222"/>
          </a:xfrm>
        </p:spPr>
        <p:txBody>
          <a:bodyPr/>
          <a:lstStyle/>
          <a:p>
            <a:pPr algn="just"/>
            <a:r>
              <a:rPr lang="it-IT" dirty="0"/>
              <a:t>L’onere di notifica del ricorso ad almeno uno dei controinteressati sussiste anche nei giudizi avverso il diniego di accesso ai documenti. Al riguardo, la giurisprudenza ha affermato la possibilità di individuare gli eventuali controinteressati, oltre che dal provvedimento di diniego, anche dagli atti del procedimento culminato nella sua adozione: cfr. Consiglio di Stato, sentenza n. 30/2020, che ha riconosciuto la qualità di controinteressato al soggetto ideatore dell’algoritmo relativo ad una procedura di concorso pubblico sul rilievo che lo stesso potrebbe subire un pregiudizio alla propria sfera giuridica in quanto titolare di dati personali ovvero di segreti commerciali o tecnici suscettibili di essere disvelati attraverso l’ostensione dei documenti richiesti.</a:t>
            </a:r>
          </a:p>
        </p:txBody>
      </p:sp>
      <p:sp>
        <p:nvSpPr>
          <p:cNvPr id="4" name="Segnaposto numero diapositiva 3">
            <a:extLst>
              <a:ext uri="{FF2B5EF4-FFF2-40B4-BE49-F238E27FC236}">
                <a16:creationId xmlns:a16="http://schemas.microsoft.com/office/drawing/2014/main" id="{409DBEF9-4D11-6909-5361-0BC25F133B5F}"/>
              </a:ext>
            </a:extLst>
          </p:cNvPr>
          <p:cNvSpPr>
            <a:spLocks noGrp="1"/>
          </p:cNvSpPr>
          <p:nvPr>
            <p:ph type="sldNum" sz="quarter" idx="12"/>
          </p:nvPr>
        </p:nvSpPr>
        <p:spPr/>
        <p:txBody>
          <a:bodyPr/>
          <a:lstStyle/>
          <a:p>
            <a:fld id="{5FD889E0-CAB2-4699-909D-B9A88D47ACBE}" type="slidenum">
              <a:rPr lang="en-US" smtClean="0"/>
              <a:t>27</a:t>
            </a:fld>
            <a:endParaRPr lang="en-US" dirty="0"/>
          </a:p>
        </p:txBody>
      </p:sp>
    </p:spTree>
    <p:extLst>
      <p:ext uri="{BB962C8B-B14F-4D97-AF65-F5344CB8AC3E}">
        <p14:creationId xmlns:p14="http://schemas.microsoft.com/office/powerpoint/2010/main" val="2427182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373B76-457C-5643-CA65-A55FC6ACBA0A}"/>
              </a:ext>
            </a:extLst>
          </p:cNvPr>
          <p:cNvSpPr>
            <a:spLocks noGrp="1"/>
          </p:cNvSpPr>
          <p:nvPr>
            <p:ph type="title"/>
          </p:nvPr>
        </p:nvSpPr>
        <p:spPr/>
        <p:txBody>
          <a:bodyPr/>
          <a:lstStyle/>
          <a:p>
            <a:pPr algn="ctr"/>
            <a:r>
              <a:rPr lang="it-IT" dirty="0"/>
              <a:t>Controinteressato nei giudizi sugli appalti </a:t>
            </a:r>
          </a:p>
        </p:txBody>
      </p:sp>
      <p:sp>
        <p:nvSpPr>
          <p:cNvPr id="3" name="Segnaposto contenuto 2">
            <a:extLst>
              <a:ext uri="{FF2B5EF4-FFF2-40B4-BE49-F238E27FC236}">
                <a16:creationId xmlns:a16="http://schemas.microsoft.com/office/drawing/2014/main" id="{1E1BA9AC-E391-091B-0075-77D6FF34C50A}"/>
              </a:ext>
            </a:extLst>
          </p:cNvPr>
          <p:cNvSpPr>
            <a:spLocks noGrp="1"/>
          </p:cNvSpPr>
          <p:nvPr>
            <p:ph idx="1"/>
          </p:nvPr>
        </p:nvSpPr>
        <p:spPr>
          <a:xfrm>
            <a:off x="392988" y="2052578"/>
            <a:ext cx="11418013" cy="4371371"/>
          </a:xfrm>
        </p:spPr>
        <p:txBody>
          <a:bodyPr>
            <a:normAutofit fontScale="92500" lnSpcReduction="20000"/>
          </a:bodyPr>
          <a:lstStyle/>
          <a:p>
            <a:pPr algn="just"/>
            <a:r>
              <a:rPr lang="it-IT" dirty="0"/>
              <a:t>Il T.A.R. Sicilia, Catania, Sez. III, con sentenza 5 agosto 2022, n. 2201, ha sostenuto che, in tema di regolare instaurazione del contraddittorio nei ricorsi aventi ad oggetto l’impugnazione degli atti di una gara pubblica e, in particolare del provvedimento di esclusione di un concorrente, deve ritenersi che, quando, in corso di giudizio, intervenga l’aggiudicazione e, quindi, l’adozione di un atto ampliativo della sfera giuridica di un determinato soggetto (l’aggiudicatario), il ricorrente è tenuto alla notifica del ricorso a suo tempo proposto avverso l’esclusione, nei confronti del soggetto vittorioso, che assume il carattere del “controinteressato sopravvenuto”. Ed invero, la qualifica di “controinteressato sopravvenuto”, in relazione ad un giudizio di impugnazione degli atti di indizione della gara, si acquisisce solo con la “aggiudicazione” e non con la “ammissione” alla procedura, solo col primo atto sorgendo un interesse personale e attuale alla conservazione della procedura. Il concorrente aggiudicatario, una volta che sia intervenuta l’aggiudicazione, ha, infatti, interesse alla conservazione del provvedimento di esclusione adottato nei confronti del ricorrente (e già impugnato in sede giurisdizionale), in quanto la rimozione di tale atto può pregiudicare la sua posizione di aggiudicatario e deve, pertanto, essere ritualmente evocato in giudizio per poter manifestare le proprie ragioni</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r>
              <a:rPr lang="it-IT" dirty="0">
                <a:effectLst/>
              </a:rPr>
              <a:t> </a:t>
            </a:r>
            <a:endParaRPr lang="it-IT" dirty="0"/>
          </a:p>
        </p:txBody>
      </p:sp>
      <p:sp>
        <p:nvSpPr>
          <p:cNvPr id="4" name="Segnaposto numero diapositiva 3">
            <a:extLst>
              <a:ext uri="{FF2B5EF4-FFF2-40B4-BE49-F238E27FC236}">
                <a16:creationId xmlns:a16="http://schemas.microsoft.com/office/drawing/2014/main" id="{6DC552EA-A3FD-0AB0-E471-265122FB5417}"/>
              </a:ext>
            </a:extLst>
          </p:cNvPr>
          <p:cNvSpPr>
            <a:spLocks noGrp="1"/>
          </p:cNvSpPr>
          <p:nvPr>
            <p:ph type="sldNum" sz="quarter" idx="12"/>
          </p:nvPr>
        </p:nvSpPr>
        <p:spPr/>
        <p:txBody>
          <a:bodyPr/>
          <a:lstStyle/>
          <a:p>
            <a:fld id="{5FD889E0-CAB2-4699-909D-B9A88D47ACBE}" type="slidenum">
              <a:rPr lang="en-US" smtClean="0"/>
              <a:t>28</a:t>
            </a:fld>
            <a:endParaRPr lang="en-US" dirty="0"/>
          </a:p>
        </p:txBody>
      </p:sp>
    </p:spTree>
    <p:extLst>
      <p:ext uri="{BB962C8B-B14F-4D97-AF65-F5344CB8AC3E}">
        <p14:creationId xmlns:p14="http://schemas.microsoft.com/office/powerpoint/2010/main" val="1177597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FBB2BD-1925-8B3A-7F20-0CE0862CC79B}"/>
              </a:ext>
            </a:extLst>
          </p:cNvPr>
          <p:cNvSpPr>
            <a:spLocks noGrp="1"/>
          </p:cNvSpPr>
          <p:nvPr>
            <p:ph type="title"/>
          </p:nvPr>
        </p:nvSpPr>
        <p:spPr/>
        <p:txBody>
          <a:bodyPr/>
          <a:lstStyle/>
          <a:p>
            <a:pPr algn="ctr"/>
            <a:r>
              <a:rPr lang="it-IT" dirty="0"/>
              <a:t>Controinteressato nei giudizi sugli appalti </a:t>
            </a:r>
          </a:p>
        </p:txBody>
      </p:sp>
      <p:sp>
        <p:nvSpPr>
          <p:cNvPr id="3" name="Segnaposto contenuto 2">
            <a:extLst>
              <a:ext uri="{FF2B5EF4-FFF2-40B4-BE49-F238E27FC236}">
                <a16:creationId xmlns:a16="http://schemas.microsoft.com/office/drawing/2014/main" id="{0484D805-EB32-D17F-CEAD-BA8C141C0C64}"/>
              </a:ext>
            </a:extLst>
          </p:cNvPr>
          <p:cNvSpPr>
            <a:spLocks noGrp="1"/>
          </p:cNvSpPr>
          <p:nvPr>
            <p:ph idx="1"/>
          </p:nvPr>
        </p:nvSpPr>
        <p:spPr>
          <a:xfrm>
            <a:off x="404562" y="2006280"/>
            <a:ext cx="11406439" cy="4533416"/>
          </a:xfrm>
        </p:spPr>
        <p:txBody>
          <a:bodyPr>
            <a:normAutofit fontScale="55000" lnSpcReduction="20000"/>
          </a:bodyPr>
          <a:lstStyle/>
          <a:p>
            <a:pPr marL="0" indent="0">
              <a:buNone/>
            </a:pPr>
            <a:r>
              <a:rPr lang="it-IT" sz="3500" dirty="0"/>
              <a:t>TAR LAZIO, sentenza  12296/2024: </a:t>
            </a:r>
          </a:p>
          <a:p>
            <a:pPr marL="0" indent="0">
              <a:buNone/>
            </a:pPr>
            <a:r>
              <a:rPr lang="it-IT" sz="3500" i="1" dirty="0"/>
              <a:t>Preliminarmente, e in punto di ammissibilità della domanda azionata, si osserva che risulta documentata in atti l’approvazione -alla data della proposizione del ricorso e del suo passaggio in decisione- della sola graduatoria provvisoria, non soggetta, quindi, quale atto endoprocedimentale, all’onere dell’immediata impugnazione e comunque, nel caso in esame, non lesiva siccome nella stessa, che è cronologicamente anteriore al provvedimento di esclusione, il Consorzio ricorrente risulta primo classificato.</a:t>
            </a:r>
          </a:p>
          <a:p>
            <a:pPr marL="0" indent="0">
              <a:buNone/>
            </a:pPr>
            <a:r>
              <a:rPr lang="it-IT" sz="3500" i="1" dirty="0"/>
              <a:t>Ne consegue che fino a quando non intervenga il provvedimento di formale aggiudicazione non vi sono soggetti controinteressati ai quali il ricorso debba essere ulteriormente notificato.</a:t>
            </a:r>
          </a:p>
          <a:p>
            <a:pPr marL="0" indent="0">
              <a:buNone/>
            </a:pPr>
            <a:r>
              <a:rPr lang="it-IT" sz="3500" i="1" dirty="0"/>
              <a:t>Per tali motivi, nella fattispecie, non è necessario estendere il contraddittorio a tutti i soggetti partecipanti alla gara, che, al momento della presente decisione, sono titolari di una mera aspettativa alla conclusione del procedimento, ma non del "bene della vita" cui essi ambiscono con la partecipazione alla procedura competitiva (cfr. ex </a:t>
            </a:r>
            <a:r>
              <a:rPr lang="it-IT" sz="3500" i="1" dirty="0" err="1"/>
              <a:t>multis</a:t>
            </a:r>
            <a:r>
              <a:rPr lang="it-IT" sz="3500" i="1" dirty="0"/>
              <a:t>, Cons. </a:t>
            </a:r>
            <a:r>
              <a:rPr lang="it-IT" sz="3500" i="1" dirty="0" err="1"/>
              <a:t>Giust</a:t>
            </a:r>
            <a:r>
              <a:rPr lang="it-IT" sz="3500" i="1" dirty="0"/>
              <a:t>. </a:t>
            </a:r>
            <a:r>
              <a:rPr lang="it-IT" sz="3500" i="1" dirty="0" err="1"/>
              <a:t>Amm</a:t>
            </a:r>
            <a:r>
              <a:rPr lang="it-IT" sz="3500" i="1" dirty="0"/>
              <a:t>. Reg. Sicilia, 31 marzo 2021, n. 276).</a:t>
            </a:r>
          </a:p>
          <a:p>
            <a:endParaRPr lang="it-IT" dirty="0"/>
          </a:p>
          <a:p>
            <a:endParaRPr lang="it-IT" dirty="0"/>
          </a:p>
        </p:txBody>
      </p:sp>
      <p:sp>
        <p:nvSpPr>
          <p:cNvPr id="4" name="Segnaposto numero diapositiva 3">
            <a:extLst>
              <a:ext uri="{FF2B5EF4-FFF2-40B4-BE49-F238E27FC236}">
                <a16:creationId xmlns:a16="http://schemas.microsoft.com/office/drawing/2014/main" id="{411E3623-55D0-A1B5-93F8-518090522EF2}"/>
              </a:ext>
            </a:extLst>
          </p:cNvPr>
          <p:cNvSpPr>
            <a:spLocks noGrp="1"/>
          </p:cNvSpPr>
          <p:nvPr>
            <p:ph type="sldNum" sz="quarter" idx="12"/>
          </p:nvPr>
        </p:nvSpPr>
        <p:spPr/>
        <p:txBody>
          <a:bodyPr/>
          <a:lstStyle/>
          <a:p>
            <a:fld id="{5FD889E0-CAB2-4699-909D-B9A88D47ACBE}" type="slidenum">
              <a:rPr lang="en-US" smtClean="0"/>
              <a:t>29</a:t>
            </a:fld>
            <a:endParaRPr lang="en-US" dirty="0"/>
          </a:p>
        </p:txBody>
      </p:sp>
    </p:spTree>
    <p:extLst>
      <p:ext uri="{BB962C8B-B14F-4D97-AF65-F5344CB8AC3E}">
        <p14:creationId xmlns:p14="http://schemas.microsoft.com/office/powerpoint/2010/main" val="25150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96C1E-5B32-6B65-6EFB-C59A92510CF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0C85CEE-063E-A791-1B53-973A934F469A}"/>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0B35F7AC-8F74-7DBD-7E7A-4FD518F3B6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AB6A2430-16C2-4245-A531-F022F76C60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34CB7D1F-2AE3-873D-781A-D32B133EC05B}"/>
              </a:ext>
            </a:extLst>
          </p:cNvPr>
          <p:cNvSpPr txBox="1"/>
          <p:nvPr/>
        </p:nvSpPr>
        <p:spPr>
          <a:xfrm>
            <a:off x="258330" y="958585"/>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LA DIFESA IN GIUDIZIO</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5AAF78FA-22F5-209B-A21C-C79FAAF1AB7E}"/>
              </a:ext>
            </a:extLst>
          </p:cNvPr>
          <p:cNvSpPr txBox="1"/>
          <p:nvPr/>
        </p:nvSpPr>
        <p:spPr>
          <a:xfrm>
            <a:off x="538978" y="2342142"/>
            <a:ext cx="11377129" cy="2677656"/>
          </a:xfrm>
          <a:prstGeom prst="rect">
            <a:avLst/>
          </a:prstGeom>
          <a:noFill/>
        </p:spPr>
        <p:txBody>
          <a:bodyPr wrap="square" rtlCol="0">
            <a:spAutoFit/>
          </a:bodyPr>
          <a:lstStyle/>
          <a:p>
            <a:pPr algn="just"/>
            <a:r>
              <a:rPr lang="it-IT" sz="2800" dirty="0"/>
              <a:t>Nella difesa vengono in rilievo diverse posizioni a seconda di come ci si pone rispetto all’atto impugnato: amministrazioni resistenti, controinteressati, cointeressati e, appunto, ricorrenti.</a:t>
            </a:r>
          </a:p>
          <a:p>
            <a:pPr algn="just"/>
            <a:r>
              <a:rPr lang="it-IT" sz="2800" dirty="0"/>
              <a:t>Ciascuna di queste posizioni ha le sue particolarità e i suoi interessi da far valere in giudizio per proteggere o per rimuovere l’atto amministrativo in questione.</a:t>
            </a:r>
          </a:p>
        </p:txBody>
      </p:sp>
    </p:spTree>
    <p:extLst>
      <p:ext uri="{BB962C8B-B14F-4D97-AF65-F5344CB8AC3E}">
        <p14:creationId xmlns:p14="http://schemas.microsoft.com/office/powerpoint/2010/main" val="680378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D2D1A-A783-20BB-0E0A-A32E541D33E3}"/>
              </a:ext>
            </a:extLst>
          </p:cNvPr>
          <p:cNvSpPr>
            <a:spLocks noGrp="1"/>
          </p:cNvSpPr>
          <p:nvPr>
            <p:ph type="title"/>
          </p:nvPr>
        </p:nvSpPr>
        <p:spPr/>
        <p:txBody>
          <a:bodyPr/>
          <a:lstStyle/>
          <a:p>
            <a:pPr algn="ctr"/>
            <a:r>
              <a:rPr lang="it-IT" dirty="0"/>
              <a:t>Controinteressato nei giudizi sugli appalti </a:t>
            </a:r>
          </a:p>
        </p:txBody>
      </p:sp>
      <p:sp>
        <p:nvSpPr>
          <p:cNvPr id="3" name="Segnaposto contenuto 2">
            <a:extLst>
              <a:ext uri="{FF2B5EF4-FFF2-40B4-BE49-F238E27FC236}">
                <a16:creationId xmlns:a16="http://schemas.microsoft.com/office/drawing/2014/main" id="{C61029B0-E990-C2C9-9FD2-7565B7F47CFC}"/>
              </a:ext>
            </a:extLst>
          </p:cNvPr>
          <p:cNvSpPr>
            <a:spLocks noGrp="1"/>
          </p:cNvSpPr>
          <p:nvPr>
            <p:ph idx="1"/>
          </p:nvPr>
        </p:nvSpPr>
        <p:spPr>
          <a:xfrm>
            <a:off x="392988" y="1925257"/>
            <a:ext cx="11418013" cy="4302361"/>
          </a:xfrm>
        </p:spPr>
        <p:txBody>
          <a:bodyPr>
            <a:normAutofit/>
          </a:bodyPr>
          <a:lstStyle/>
          <a:p>
            <a:endParaRPr lang="it-IT" sz="2200" dirty="0">
              <a:solidFill>
                <a:srgbClr val="000000"/>
              </a:solidFill>
              <a:effectLst/>
              <a:ea typeface="Calibri" panose="020F0502020204030204" pitchFamily="34" charset="0"/>
            </a:endParaRPr>
          </a:p>
          <a:p>
            <a:endParaRPr lang="it-IT" sz="2200" dirty="0">
              <a:solidFill>
                <a:srgbClr val="000000"/>
              </a:solidFill>
              <a:ea typeface="Calibri" panose="020F0502020204030204" pitchFamily="34" charset="0"/>
            </a:endParaRPr>
          </a:p>
          <a:p>
            <a:pPr marL="0" indent="0" algn="just">
              <a:buNone/>
            </a:pPr>
            <a:r>
              <a:rPr lang="it-IT" sz="2200" dirty="0">
                <a:solidFill>
                  <a:srgbClr val="000000"/>
                </a:solidFill>
                <a:effectLst/>
                <a:ea typeface="Calibri" panose="020F0502020204030204" pitchFamily="34" charset="0"/>
              </a:rPr>
              <a:t>TAR Milano, sentenza n. 1990/2024: </a:t>
            </a:r>
            <a:r>
              <a:rPr lang="it-IT" i="1" dirty="0">
                <a:solidFill>
                  <a:srgbClr val="000000"/>
                </a:solidFill>
                <a:latin typeface="Calibri" panose="020F0502020204030204" pitchFamily="34" charset="0"/>
                <a:ea typeface="Times New Roman" panose="02020603050405020304" pitchFamily="18" charset="0"/>
              </a:rPr>
              <a:t>“rispetto al provvedimento di esclusione di un concorrente da una procedura di gara, adottato prima che sia intervenuta l’aggiudicazione dell’appalto, non sussistono controinteressati ai quali il ricorso debba essere notificato a pena di inammissibilità” (Consiglio di Stato, V, 19 aprile 2021, n. 3172; anche, III, 15 dicembre 2023, n. 10866; V, 21 agosto 2020, n. 5164; V, 2 settembre 2019, n. 6024; in materia di concorsi pubblici, Consiglio di Stato, II, 4 aprile 2023, n. 3445).</a:t>
            </a:r>
            <a:endParaRPr lang="it-IT" dirty="0">
              <a:latin typeface="Times New Roman" panose="02020603050405020304" pitchFamily="18" charset="0"/>
              <a:ea typeface="Times New Roman" panose="02020603050405020304" pitchFamily="18" charset="0"/>
            </a:endParaRPr>
          </a:p>
          <a:p>
            <a:pPr marL="0" indent="0">
              <a:buNone/>
            </a:pPr>
            <a:endParaRPr lang="it-IT" sz="2200" dirty="0">
              <a:solidFill>
                <a:srgbClr val="000000"/>
              </a:solidFill>
              <a:effectLst/>
              <a:ea typeface="Calibri" panose="020F0502020204030204" pitchFamily="34" charset="0"/>
            </a:endParaRPr>
          </a:p>
          <a:p>
            <a:pPr marL="0" indent="0">
              <a:buNone/>
            </a:pPr>
            <a:endParaRPr lang="it-IT" sz="2200" dirty="0"/>
          </a:p>
        </p:txBody>
      </p:sp>
      <p:sp>
        <p:nvSpPr>
          <p:cNvPr id="4" name="Segnaposto numero diapositiva 3">
            <a:extLst>
              <a:ext uri="{FF2B5EF4-FFF2-40B4-BE49-F238E27FC236}">
                <a16:creationId xmlns:a16="http://schemas.microsoft.com/office/drawing/2014/main" id="{6808B676-744F-D301-B845-278490846BE6}"/>
              </a:ext>
            </a:extLst>
          </p:cNvPr>
          <p:cNvSpPr>
            <a:spLocks noGrp="1"/>
          </p:cNvSpPr>
          <p:nvPr>
            <p:ph type="sldNum" sz="quarter" idx="12"/>
          </p:nvPr>
        </p:nvSpPr>
        <p:spPr/>
        <p:txBody>
          <a:bodyPr/>
          <a:lstStyle/>
          <a:p>
            <a:fld id="{5FD889E0-CAB2-4699-909D-B9A88D47ACBE}" type="slidenum">
              <a:rPr lang="en-US" smtClean="0"/>
              <a:t>30</a:t>
            </a:fld>
            <a:endParaRPr lang="en-US" dirty="0"/>
          </a:p>
        </p:txBody>
      </p:sp>
    </p:spTree>
    <p:extLst>
      <p:ext uri="{BB962C8B-B14F-4D97-AF65-F5344CB8AC3E}">
        <p14:creationId xmlns:p14="http://schemas.microsoft.com/office/powerpoint/2010/main" val="2318322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85A53-0273-3E62-F472-FC4C353296FB}"/>
              </a:ext>
            </a:extLst>
          </p:cNvPr>
          <p:cNvSpPr>
            <a:spLocks noGrp="1"/>
          </p:cNvSpPr>
          <p:nvPr>
            <p:ph type="title"/>
          </p:nvPr>
        </p:nvSpPr>
        <p:spPr/>
        <p:txBody>
          <a:bodyPr/>
          <a:lstStyle/>
          <a:p>
            <a:pPr algn="ctr"/>
            <a:r>
              <a:rPr lang="it-IT" dirty="0"/>
              <a:t>Controinteressati nei concorsi pubblici</a:t>
            </a:r>
          </a:p>
        </p:txBody>
      </p:sp>
      <p:sp>
        <p:nvSpPr>
          <p:cNvPr id="3" name="Segnaposto contenuto 2">
            <a:extLst>
              <a:ext uri="{FF2B5EF4-FFF2-40B4-BE49-F238E27FC236}">
                <a16:creationId xmlns:a16="http://schemas.microsoft.com/office/drawing/2014/main" id="{0A4284ED-7E61-4D0B-125B-04FFF3730444}"/>
              </a:ext>
            </a:extLst>
          </p:cNvPr>
          <p:cNvSpPr>
            <a:spLocks noGrp="1"/>
          </p:cNvSpPr>
          <p:nvPr>
            <p:ph idx="1"/>
          </p:nvPr>
        </p:nvSpPr>
        <p:spPr>
          <a:xfrm>
            <a:off x="378886" y="2133601"/>
            <a:ext cx="11432116" cy="3992563"/>
          </a:xfrm>
        </p:spPr>
        <p:txBody>
          <a:bodyPr>
            <a:normAutofit/>
          </a:bodyPr>
          <a:lstStyle/>
          <a:p>
            <a:pPr marL="0" indent="0" algn="just">
              <a:buNone/>
            </a:pPr>
            <a:r>
              <a:rPr lang="it-IT" sz="2200" dirty="0">
                <a:effectLst/>
                <a:latin typeface="Calibri" panose="020F0502020204030204" pitchFamily="34" charset="0"/>
                <a:ea typeface="Calibri" panose="020F0502020204030204" pitchFamily="34" charset="0"/>
                <a:cs typeface="Times New Roman" panose="02020603050405020304" pitchFamily="18" charset="0"/>
              </a:rPr>
              <a:t>Consiglio di Stato, sentenza n. 3006/2024</a:t>
            </a:r>
          </a:p>
          <a:p>
            <a:pPr marL="0" indent="0" algn="just">
              <a:buNone/>
            </a:pPr>
            <a:r>
              <a:rPr lang="it-IT" sz="2200" i="1" dirty="0">
                <a:solidFill>
                  <a:srgbClr val="000000"/>
                </a:solidFill>
                <a:effectLst/>
                <a:latin typeface="Calibri" panose="020F0502020204030204" pitchFamily="34" charset="0"/>
                <a:ea typeface="Calibri" panose="020F0502020204030204" pitchFamily="34" charset="0"/>
              </a:rPr>
              <a:t>In sede di impugnazione di una graduatoria di un concorso pubblico, riveste la posizione di controinteressato, ai fini della notifica del ricorso introduttivo del giudizio, il concorrente meglio collocato in graduatoria il quale è destinato a ricevere pregiudizio dall'eventuale accoglimento del ricorso, in quanto titolare di un interesse uguale e contrario a quello dedotto in ricorso. Infatti, la qualifica di controinteressato, a cui il ricorso deve essere notificato, deve essere riconosciuta non a chi abbia un interesse, anche legittimo, a mantenere in vita il provvedimento impugnato, bensì soltanto a chi riceva un vantaggio diretto e immediato dal provvedimento, mentre non può essere così qualificato il soggetto la cui posizione sia incisa solo in modo indiretto e riflesso, e tantomeno chi non può subire alcuna sorta di pregiudizio</a:t>
            </a:r>
            <a:r>
              <a:rPr lang="it-IT" sz="2200" dirty="0">
                <a:effectLst/>
              </a:rPr>
              <a:t> </a:t>
            </a:r>
            <a:endParaRPr lang="it-IT" sz="2200" dirty="0"/>
          </a:p>
        </p:txBody>
      </p:sp>
      <p:sp>
        <p:nvSpPr>
          <p:cNvPr id="4" name="Segnaposto numero diapositiva 3">
            <a:extLst>
              <a:ext uri="{FF2B5EF4-FFF2-40B4-BE49-F238E27FC236}">
                <a16:creationId xmlns:a16="http://schemas.microsoft.com/office/drawing/2014/main" id="{7294D47A-FC31-6A28-4253-DD59134FBE0B}"/>
              </a:ext>
            </a:extLst>
          </p:cNvPr>
          <p:cNvSpPr>
            <a:spLocks noGrp="1"/>
          </p:cNvSpPr>
          <p:nvPr>
            <p:ph type="sldNum" sz="quarter" idx="12"/>
          </p:nvPr>
        </p:nvSpPr>
        <p:spPr/>
        <p:txBody>
          <a:bodyPr/>
          <a:lstStyle/>
          <a:p>
            <a:fld id="{5FD889E0-CAB2-4699-909D-B9A88D47ACBE}" type="slidenum">
              <a:rPr lang="en-US" smtClean="0"/>
              <a:t>31</a:t>
            </a:fld>
            <a:endParaRPr lang="en-US" dirty="0"/>
          </a:p>
        </p:txBody>
      </p:sp>
    </p:spTree>
    <p:extLst>
      <p:ext uri="{BB962C8B-B14F-4D97-AF65-F5344CB8AC3E}">
        <p14:creationId xmlns:p14="http://schemas.microsoft.com/office/powerpoint/2010/main" val="4054533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5E36C6-C08B-D83A-F286-E59451BA221E}"/>
              </a:ext>
            </a:extLst>
          </p:cNvPr>
          <p:cNvSpPr>
            <a:spLocks noGrp="1"/>
          </p:cNvSpPr>
          <p:nvPr>
            <p:ph type="title"/>
          </p:nvPr>
        </p:nvSpPr>
        <p:spPr/>
        <p:txBody>
          <a:bodyPr/>
          <a:lstStyle/>
          <a:p>
            <a:pPr algn="ctr"/>
            <a:r>
              <a:rPr lang="it-IT" dirty="0"/>
              <a:t>Ulteriore casistica: i giudizi elettorali</a:t>
            </a:r>
          </a:p>
        </p:txBody>
      </p:sp>
      <p:sp>
        <p:nvSpPr>
          <p:cNvPr id="3" name="Segnaposto contenuto 2">
            <a:extLst>
              <a:ext uri="{FF2B5EF4-FFF2-40B4-BE49-F238E27FC236}">
                <a16:creationId xmlns:a16="http://schemas.microsoft.com/office/drawing/2014/main" id="{398EC40A-7D94-4D62-E41A-0082B1766F62}"/>
              </a:ext>
            </a:extLst>
          </p:cNvPr>
          <p:cNvSpPr>
            <a:spLocks noGrp="1"/>
          </p:cNvSpPr>
          <p:nvPr>
            <p:ph idx="1"/>
          </p:nvPr>
        </p:nvSpPr>
        <p:spPr>
          <a:xfrm>
            <a:off x="378885" y="2052579"/>
            <a:ext cx="11432116" cy="4417669"/>
          </a:xfrm>
        </p:spPr>
        <p:txBody>
          <a:bodyPr>
            <a:normAutofit fontScale="92500"/>
          </a:bodyPr>
          <a:lstStyle/>
          <a:p>
            <a:pPr algn="just"/>
            <a:r>
              <a:rPr lang="it-IT" dirty="0"/>
              <a:t>Anche l’art. 130, comma 1, lett. c) del </a:t>
            </a:r>
            <a:r>
              <a:rPr lang="it-IT" dirty="0" err="1"/>
              <a:t>c.p.a</a:t>
            </a:r>
            <a:r>
              <a:rPr lang="it-IT" dirty="0"/>
              <a:t>., come l’art. 41, comma 2, dispone che il ricorso venga notificato ad almeno un controinteressato.</a:t>
            </a:r>
          </a:p>
          <a:p>
            <a:pPr algn="just"/>
            <a:r>
              <a:rPr lang="it-IT" dirty="0"/>
              <a:t>Secondo la giurisprudenza, controinteressati sono i candidati eletti, che possono ricevere pregiudizio dall’accoglimento del ricorso: cfr. TAR Abruzzo – Pescara, sentenza n. 696/1998.</a:t>
            </a:r>
          </a:p>
          <a:p>
            <a:pPr algn="just"/>
            <a:r>
              <a:rPr lang="it-IT" dirty="0"/>
              <a:t>Gli organi temporanei abilitati a dichiarare i risultati finali del procedimento, come l’ufficio elettorale centrale e i seggi elettorali, per la loro posizione di neutralità, non assumono la veste di controinteressati (cfr. Consiglio di Stato, A.P. n. 16/1996)</a:t>
            </a:r>
          </a:p>
          <a:p>
            <a:pPr algn="just"/>
            <a:r>
              <a:rPr lang="it-IT" dirty="0"/>
              <a:t>I candidati ad una tornata elettorale, rispetto all’impugnazione del decreto di convocazione dei comizi elettorali, non sono controinteressati in senso tecnico (cfr. Consiglio di Stato, A.P., sentenza n. 15/1997)</a:t>
            </a:r>
          </a:p>
        </p:txBody>
      </p:sp>
      <p:sp>
        <p:nvSpPr>
          <p:cNvPr id="4" name="Segnaposto numero diapositiva 3">
            <a:extLst>
              <a:ext uri="{FF2B5EF4-FFF2-40B4-BE49-F238E27FC236}">
                <a16:creationId xmlns:a16="http://schemas.microsoft.com/office/drawing/2014/main" id="{7B93CF27-0912-200D-CC76-AA4823544870}"/>
              </a:ext>
            </a:extLst>
          </p:cNvPr>
          <p:cNvSpPr>
            <a:spLocks noGrp="1"/>
          </p:cNvSpPr>
          <p:nvPr>
            <p:ph type="sldNum" sz="quarter" idx="12"/>
          </p:nvPr>
        </p:nvSpPr>
        <p:spPr/>
        <p:txBody>
          <a:bodyPr/>
          <a:lstStyle/>
          <a:p>
            <a:fld id="{5FD889E0-CAB2-4699-909D-B9A88D47ACBE}" type="slidenum">
              <a:rPr lang="en-US" smtClean="0"/>
              <a:t>32</a:t>
            </a:fld>
            <a:endParaRPr lang="en-US" dirty="0"/>
          </a:p>
        </p:txBody>
      </p:sp>
    </p:spTree>
    <p:extLst>
      <p:ext uri="{BB962C8B-B14F-4D97-AF65-F5344CB8AC3E}">
        <p14:creationId xmlns:p14="http://schemas.microsoft.com/office/powerpoint/2010/main" val="4093621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FB4DE3-D6BE-4B36-4AAA-3525695AEB9E}"/>
              </a:ext>
            </a:extLst>
          </p:cNvPr>
          <p:cNvSpPr>
            <a:spLocks noGrp="1"/>
          </p:cNvSpPr>
          <p:nvPr>
            <p:ph type="title"/>
          </p:nvPr>
        </p:nvSpPr>
        <p:spPr/>
        <p:txBody>
          <a:bodyPr>
            <a:normAutofit fontScale="90000"/>
          </a:bodyPr>
          <a:lstStyle/>
          <a:p>
            <a:pPr algn="ctr"/>
            <a:r>
              <a:rPr lang="it-IT" dirty="0"/>
              <a:t>Controinteressato nell’ipotesi di violenza domestica</a:t>
            </a:r>
          </a:p>
        </p:txBody>
      </p:sp>
      <p:sp>
        <p:nvSpPr>
          <p:cNvPr id="3" name="Segnaposto contenuto 2">
            <a:extLst>
              <a:ext uri="{FF2B5EF4-FFF2-40B4-BE49-F238E27FC236}">
                <a16:creationId xmlns:a16="http://schemas.microsoft.com/office/drawing/2014/main" id="{B37F376A-7370-0516-6B7E-B0D21C6BE0EF}"/>
              </a:ext>
            </a:extLst>
          </p:cNvPr>
          <p:cNvSpPr>
            <a:spLocks noGrp="1"/>
          </p:cNvSpPr>
          <p:nvPr>
            <p:ph idx="1"/>
          </p:nvPr>
        </p:nvSpPr>
        <p:spPr>
          <a:xfrm>
            <a:off x="392988" y="1983130"/>
            <a:ext cx="11227994" cy="4591290"/>
          </a:xfrm>
        </p:spPr>
        <p:txBody>
          <a:bodyPr/>
          <a:lstStyle/>
          <a:p>
            <a:endParaRPr lang="it-IT" dirty="0"/>
          </a:p>
          <a:p>
            <a:endParaRPr lang="it-IT" dirty="0"/>
          </a:p>
          <a:p>
            <a:endParaRPr lang="it-IT" dirty="0"/>
          </a:p>
          <a:p>
            <a:r>
              <a:rPr lang="it-IT" sz="2200" dirty="0"/>
              <a:t>TAR Sicilia – Catania, sentenza n. 708/2024: la vittima, anche se non ha presentato querela, è controinteressato nel ricorso proposto contro il provvedimento di ammonimento adottato dal Questore ai sensi dell'</a:t>
            </a:r>
            <a:r>
              <a:rPr lang="it-IT" sz="2200" dirty="0">
                <a:hlinkClick r:id="rId2">
                  <a:extLst>
                    <a:ext uri="{A12FA001-AC4F-418D-AE19-62706E023703}">
                      <ahyp:hlinkClr xmlns:ahyp="http://schemas.microsoft.com/office/drawing/2018/hyperlinkcolor" val="tx"/>
                    </a:ext>
                  </a:extLst>
                </a:hlinkClick>
              </a:rPr>
              <a:t>art. 3 del D.L. 93/2013</a:t>
            </a:r>
            <a:r>
              <a:rPr lang="it-IT" sz="2200" dirty="0"/>
              <a:t> </a:t>
            </a:r>
            <a:r>
              <a:rPr lang="it-IT" sz="2200" dirty="0" err="1"/>
              <a:t>conv</a:t>
            </a:r>
            <a:r>
              <a:rPr lang="it-IT" sz="2200" dirty="0"/>
              <a:t>. in </a:t>
            </a:r>
            <a:r>
              <a:rPr lang="it-IT" sz="2200" dirty="0">
                <a:hlinkClick r:id="rId3">
                  <a:extLst>
                    <a:ext uri="{A12FA001-AC4F-418D-AE19-62706E023703}">
                      <ahyp:hlinkClr xmlns:ahyp="http://schemas.microsoft.com/office/drawing/2018/hyperlinkcolor" val="tx"/>
                    </a:ext>
                  </a:extLst>
                </a:hlinkClick>
              </a:rPr>
              <a:t>L. 119/2013</a:t>
            </a:r>
            <a:r>
              <a:rPr lang="it-IT" sz="2200" dirty="0"/>
              <a:t>  </a:t>
            </a:r>
          </a:p>
        </p:txBody>
      </p:sp>
      <p:sp>
        <p:nvSpPr>
          <p:cNvPr id="4" name="Segnaposto numero diapositiva 3">
            <a:extLst>
              <a:ext uri="{FF2B5EF4-FFF2-40B4-BE49-F238E27FC236}">
                <a16:creationId xmlns:a16="http://schemas.microsoft.com/office/drawing/2014/main" id="{8806BE96-0907-F138-A6F4-86E037A91D1F}"/>
              </a:ext>
            </a:extLst>
          </p:cNvPr>
          <p:cNvSpPr>
            <a:spLocks noGrp="1"/>
          </p:cNvSpPr>
          <p:nvPr>
            <p:ph type="sldNum" sz="quarter" idx="12"/>
          </p:nvPr>
        </p:nvSpPr>
        <p:spPr/>
        <p:txBody>
          <a:bodyPr/>
          <a:lstStyle/>
          <a:p>
            <a:fld id="{5FD889E0-CAB2-4699-909D-B9A88D47ACBE}" type="slidenum">
              <a:rPr lang="en-US" smtClean="0"/>
              <a:t>33</a:t>
            </a:fld>
            <a:endParaRPr lang="en-US" dirty="0"/>
          </a:p>
        </p:txBody>
      </p:sp>
    </p:spTree>
    <p:extLst>
      <p:ext uri="{BB962C8B-B14F-4D97-AF65-F5344CB8AC3E}">
        <p14:creationId xmlns:p14="http://schemas.microsoft.com/office/powerpoint/2010/main" val="1745728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D43B07-9364-9B71-8393-28C042BB7E8E}"/>
              </a:ext>
            </a:extLst>
          </p:cNvPr>
          <p:cNvSpPr>
            <a:spLocks noGrp="1"/>
          </p:cNvSpPr>
          <p:nvPr>
            <p:ph type="title"/>
          </p:nvPr>
        </p:nvSpPr>
        <p:spPr/>
        <p:txBody>
          <a:bodyPr/>
          <a:lstStyle/>
          <a:p>
            <a:pPr algn="ctr"/>
            <a:r>
              <a:rPr lang="it-IT" dirty="0"/>
              <a:t>Cointeressati e controinteressati</a:t>
            </a:r>
          </a:p>
        </p:txBody>
      </p:sp>
      <p:sp>
        <p:nvSpPr>
          <p:cNvPr id="3" name="Segnaposto contenuto 2">
            <a:extLst>
              <a:ext uri="{FF2B5EF4-FFF2-40B4-BE49-F238E27FC236}">
                <a16:creationId xmlns:a16="http://schemas.microsoft.com/office/drawing/2014/main" id="{84E736BB-F145-2168-E675-977194ED4DAF}"/>
              </a:ext>
            </a:extLst>
          </p:cNvPr>
          <p:cNvSpPr>
            <a:spLocks noGrp="1"/>
          </p:cNvSpPr>
          <p:nvPr>
            <p:ph idx="1"/>
          </p:nvPr>
        </p:nvSpPr>
        <p:spPr>
          <a:xfrm>
            <a:off x="440434" y="1948406"/>
            <a:ext cx="11309017" cy="4556567"/>
          </a:xfrm>
        </p:spPr>
        <p:txBody>
          <a:bodyPr>
            <a:normAutofit fontScale="70000" lnSpcReduction="20000"/>
          </a:bodyPr>
          <a:lstStyle/>
          <a:p>
            <a:pPr marL="0" indent="0" algn="just">
              <a:buNone/>
            </a:pPr>
            <a:endParaRPr lang="it-IT" sz="20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buNone/>
            </a:pPr>
            <a:r>
              <a:rPr lang="it-IT" sz="2600" dirty="0"/>
              <a:t>Talvolta è difficile distinguere tra le due figure del controinteressato e del cointeressato: </a:t>
            </a:r>
            <a:r>
              <a:rPr lang="it-IT" sz="2600" dirty="0" err="1"/>
              <a:t>cfr</a:t>
            </a:r>
            <a:r>
              <a:rPr lang="it-IT" sz="2600" dirty="0"/>
              <a:t> il caso trattato dal Consiglio di Stato nella sentenza n. 964/2014: </a:t>
            </a:r>
          </a:p>
          <a:p>
            <a:pPr marL="0" indent="0" algn="just">
              <a:buNone/>
            </a:pPr>
            <a:r>
              <a:rPr lang="it-IT" sz="2600" i="1" dirty="0">
                <a:solidFill>
                  <a:prstClr val="black"/>
                </a:solidFill>
              </a:rPr>
              <a:t>Il complesso immobiliare sul quale, con i provvedimenti impugnati in primo grado, è stato imposto il vincolo contestato in giudizio appartiene a sedici proprietari, agevolmente individuabili anche attraverso le indicazioni contenute nella relazione storico-artistica e alla connessa planimetria allegate ai provvedimenti </a:t>
            </a:r>
            <a:r>
              <a:rPr lang="it-IT" sz="2600" i="1" dirty="0" err="1">
                <a:solidFill>
                  <a:prstClr val="black"/>
                </a:solidFill>
              </a:rPr>
              <a:t>stessi.E</a:t>
            </a:r>
            <a:r>
              <a:rPr lang="it-IT" sz="2600" i="1" dirty="0">
                <a:solidFill>
                  <a:prstClr val="black"/>
                </a:solidFill>
              </a:rPr>
              <a:t>’ evidente che ciascuno dei comproprietari è portatore di interessi inerenti al regime giuridico del bene comune, e, quindi, della legittimazione a interloquire in giudizio laddove di tale regime si faccia </a:t>
            </a:r>
            <a:r>
              <a:rPr lang="it-IT" sz="2600" i="1" dirty="0" err="1">
                <a:solidFill>
                  <a:prstClr val="black"/>
                </a:solidFill>
              </a:rPr>
              <a:t>questione.Sia</a:t>
            </a:r>
            <a:r>
              <a:rPr lang="it-IT" sz="2600" i="1" dirty="0">
                <a:solidFill>
                  <a:prstClr val="black"/>
                </a:solidFill>
              </a:rPr>
              <a:t> il ricorso principale, sia quello incidentale avrebbero dovuto, quindi, essere notificati a tutti i comproprietari del complesso di cui si discute, non valendo, in contrario, le osservazioni evidenziate con gli </a:t>
            </a:r>
            <a:r>
              <a:rPr lang="it-IT" sz="2600" i="1" dirty="0" err="1">
                <a:solidFill>
                  <a:prstClr val="black"/>
                </a:solidFill>
              </a:rPr>
              <a:t>appelli.In</a:t>
            </a:r>
            <a:r>
              <a:rPr lang="it-IT" sz="2600" i="1" dirty="0">
                <a:solidFill>
                  <a:prstClr val="black"/>
                </a:solidFill>
              </a:rPr>
              <a:t> particolare, è da escludere che la dichiarazione di interesse particolarmente importante del palazzo e del giardino, e il connesso vincolo, costituisca in termini assoluti un disvalore per i proprietari: la tesi assume come parametro valutazioni traducibili in termini meramente e immediatamente monetari, laddove è ben possibile che la tutela della proprietà si estenda a considerazioni anche di difesa dei valori ambientali e culturali che sul bene trovano espressione, e attinenti alla conservazione e valorizzazione del bene </a:t>
            </a:r>
            <a:r>
              <a:rPr lang="it-IT" sz="2600" i="1" dirty="0" err="1">
                <a:solidFill>
                  <a:prstClr val="black"/>
                </a:solidFill>
              </a:rPr>
              <a:t>stesso.La</a:t>
            </a:r>
            <a:r>
              <a:rPr lang="it-IT" sz="2600" i="1" dirty="0">
                <a:solidFill>
                  <a:prstClr val="black"/>
                </a:solidFill>
              </a:rPr>
              <a:t> sentenza impugnata, che ha rilevato il mancato rispetto dell’onere di cui all’art. 21 legge 6 dicembre 1971, n. 1034, ora codificato dall’art. 41 cod. proc. </a:t>
            </a:r>
            <a:r>
              <a:rPr lang="it-IT" sz="2600" i="1" dirty="0" err="1">
                <a:solidFill>
                  <a:prstClr val="black"/>
                </a:solidFill>
              </a:rPr>
              <a:t>amm</a:t>
            </a:r>
            <a:r>
              <a:rPr lang="it-IT" sz="2600" i="1" dirty="0">
                <a:solidFill>
                  <a:prstClr val="black"/>
                </a:solidFill>
              </a:rPr>
              <a:t>., merita dunque conferma …</a:t>
            </a:r>
            <a:endParaRPr lang="it-IT" sz="2600" i="1" dirty="0"/>
          </a:p>
          <a:p>
            <a:pPr algn="just"/>
            <a:r>
              <a:rPr lang="it-IT" sz="2000" dirty="0">
                <a:effectLst/>
                <a:latin typeface="Garamond" panose="02020404030301010803" pitchFamily="18" charset="0"/>
                <a:ea typeface="Calibri" panose="020F0502020204030204" pitchFamily="34" charset="0"/>
                <a:cs typeface="Times New Roman" panose="02020603050405020304" pitchFamily="18" charset="0"/>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661AE27B-2592-2AC6-F95B-DA0006522B41}"/>
              </a:ext>
            </a:extLst>
          </p:cNvPr>
          <p:cNvSpPr>
            <a:spLocks noGrp="1"/>
          </p:cNvSpPr>
          <p:nvPr>
            <p:ph type="sldNum" sz="quarter" idx="12"/>
          </p:nvPr>
        </p:nvSpPr>
        <p:spPr/>
        <p:txBody>
          <a:bodyPr/>
          <a:lstStyle/>
          <a:p>
            <a:fld id="{5FD889E0-CAB2-4699-909D-B9A88D47ACBE}" type="slidenum">
              <a:rPr lang="en-US" smtClean="0"/>
              <a:t>34</a:t>
            </a:fld>
            <a:endParaRPr lang="en-US" dirty="0"/>
          </a:p>
        </p:txBody>
      </p:sp>
    </p:spTree>
    <p:extLst>
      <p:ext uri="{BB962C8B-B14F-4D97-AF65-F5344CB8AC3E}">
        <p14:creationId xmlns:p14="http://schemas.microsoft.com/office/powerpoint/2010/main" val="2716540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5A732-89C9-4D60-A1A1-70B07B2466A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76669F6-F741-3908-534F-012B2B8BE43E}"/>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ED106CA1-966D-E7D4-22CB-16E61C360E06}"/>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EA4FC4A8-6D8A-DF89-AEE3-E71034EAEC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20B1EB03-62E6-6C72-FDFE-33F55D48D337}"/>
              </a:ext>
            </a:extLst>
          </p:cNvPr>
          <p:cNvSpPr txBox="1"/>
          <p:nvPr/>
        </p:nvSpPr>
        <p:spPr>
          <a:xfrm>
            <a:off x="1611330" y="2761839"/>
            <a:ext cx="8969340" cy="141577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lang="it-IT" sz="3000" i="1" dirty="0">
                <a:solidFill>
                  <a:prstClr val="black"/>
                </a:solidFill>
                <a:latin typeface="Calibri"/>
              </a:rPr>
              <a:t>LE DIFESE E LE MEMORIE</a:t>
            </a:r>
          </a:p>
          <a:p>
            <a:pPr lvl="0" algn="ctr">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267524B4-8B14-CADA-ACF6-9808CB31DB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A91741DA-B146-DC2D-E58C-A85111EE88A5}"/>
              </a:ext>
            </a:extLst>
          </p:cNvPr>
          <p:cNvSpPr txBox="1"/>
          <p:nvPr/>
        </p:nvSpPr>
        <p:spPr>
          <a:xfrm>
            <a:off x="2983309" y="653443"/>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63111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9B144-E92B-7E79-0989-90335DE9248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D14EA12-7AA1-9905-3DFE-A65761CFB10D}"/>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9D911732-EADE-FEF8-39E4-BBC65BEDFD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076E9843-AB63-F760-7CD3-B925A6A4E4C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BEDF3066-862D-9913-6873-F4A7596189E1}"/>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606FC73E-9E6E-BDC5-E6F2-1E522E366BF1}"/>
              </a:ext>
            </a:extLst>
          </p:cNvPr>
          <p:cNvSpPr txBox="1"/>
          <p:nvPr/>
        </p:nvSpPr>
        <p:spPr>
          <a:xfrm>
            <a:off x="665898" y="2380781"/>
            <a:ext cx="10860203" cy="4031873"/>
          </a:xfrm>
          <a:prstGeom prst="rect">
            <a:avLst/>
          </a:prstGeom>
          <a:noFill/>
        </p:spPr>
        <p:txBody>
          <a:bodyPr wrap="square" rtlCol="0">
            <a:spAutoFit/>
          </a:bodyPr>
          <a:lstStyle/>
          <a:p>
            <a:pPr algn="just"/>
            <a:r>
              <a:rPr lang="it-IT" sz="2400" dirty="0"/>
              <a:t>Le difese vengono esplicate tramite memorie difensive o di replica che hanno un ruolo differente anche a seconda della fase processuale in cui vengono utilizzate, sia essa cautelare o di merito. </a:t>
            </a:r>
          </a:p>
          <a:p>
            <a:pPr algn="just"/>
            <a:r>
              <a:rPr lang="it-IT" sz="2400" dirty="0"/>
              <a:t>La redazione delle memorie è un momento importante perché è la sede per far valere le proprie eccezioni e per rappresentare la versione dei fatti che serve a contrastare le tesi del ricorrenti. È una scelta strategica dell’avvocato quella di decidere quanto svelare delle «proprie carte» e quanto tenere per le fasi processuali successive. </a:t>
            </a:r>
          </a:p>
          <a:p>
            <a:pPr algn="just"/>
            <a:r>
              <a:rPr lang="it-IT" sz="2400" dirty="0"/>
              <a:t>Questa scelta strategica, però, deve fare i conti con le preclusioni processuali e con il tipo di eccezioni che si vogliono far valere, non utilizzabili in tutte le circostanze.</a:t>
            </a:r>
          </a:p>
          <a:p>
            <a:pPr algn="just"/>
            <a:endParaRPr lang="it-IT" sz="2000" i="1" dirty="0"/>
          </a:p>
          <a:p>
            <a:pPr algn="just"/>
            <a:endParaRPr lang="it-IT" sz="2000" i="1" dirty="0"/>
          </a:p>
        </p:txBody>
      </p:sp>
    </p:spTree>
    <p:extLst>
      <p:ext uri="{BB962C8B-B14F-4D97-AF65-F5344CB8AC3E}">
        <p14:creationId xmlns:p14="http://schemas.microsoft.com/office/powerpoint/2010/main" val="270907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DA703-3D31-6C00-EF0E-7D95A342F11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456849-8CF8-3CD7-8348-EAAF9B949925}"/>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1342E301-27C8-9D2D-2CA2-4A282B20AB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6E111C0A-8A62-30C6-7F1C-30FB569E37B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0C382CF9-8CB5-BD75-2234-1E87003ECCD2}"/>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17A7138B-1458-38F6-F17B-8A0F73A0088D}"/>
              </a:ext>
            </a:extLst>
          </p:cNvPr>
          <p:cNvSpPr txBox="1"/>
          <p:nvPr/>
        </p:nvSpPr>
        <p:spPr>
          <a:xfrm>
            <a:off x="460044" y="2349770"/>
            <a:ext cx="11271911" cy="3539430"/>
          </a:xfrm>
          <a:prstGeom prst="rect">
            <a:avLst/>
          </a:prstGeom>
          <a:noFill/>
        </p:spPr>
        <p:txBody>
          <a:bodyPr wrap="square" rtlCol="0">
            <a:spAutoFit/>
          </a:bodyPr>
          <a:lstStyle/>
          <a:p>
            <a:pPr algn="just"/>
            <a:r>
              <a:rPr lang="it-IT" sz="2800" dirty="0"/>
              <a:t>Un altro aspetto importante che deve essere considerato è quello dei limiti dimensionali alla redazione degli atti difensivi. </a:t>
            </a:r>
          </a:p>
          <a:p>
            <a:pPr algn="just"/>
            <a:r>
              <a:rPr lang="it-IT" sz="2800" dirty="0"/>
              <a:t>Infatti, come previsto dal decreto del Presidente del Consiglio di Stato 167/2016, modificato nel 2017, sia le memorie difensive, sia le memorie di replica hanno un limite di caratteri e di pagine da rispettare.</a:t>
            </a:r>
          </a:p>
          <a:p>
            <a:pPr algn="just"/>
            <a:r>
              <a:rPr lang="it-IT" sz="2800" dirty="0"/>
              <a:t>Il limite cambia a seconda della tipologia di rito processuale che viene seguito.</a:t>
            </a:r>
          </a:p>
          <a:p>
            <a:pPr algn="just"/>
            <a:r>
              <a:rPr lang="it-IT" sz="2800" dirty="0"/>
              <a:t> </a:t>
            </a:r>
          </a:p>
        </p:txBody>
      </p:sp>
    </p:spTree>
    <p:extLst>
      <p:ext uri="{BB962C8B-B14F-4D97-AF65-F5344CB8AC3E}">
        <p14:creationId xmlns:p14="http://schemas.microsoft.com/office/powerpoint/2010/main" val="3912851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9C7F6-F2FF-566F-FF14-9E5241D0069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3ABF3B0-3816-FD9D-CE6D-D9C53B77F9A2}"/>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8630C053-3208-E704-1DAC-DE0861547578}"/>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679931A6-D779-9628-851E-8F9567BFD1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6E32D95C-EFF4-3E2D-7E46-89BEA1EE0FCD}"/>
              </a:ext>
            </a:extLst>
          </p:cNvPr>
          <p:cNvSpPr txBox="1"/>
          <p:nvPr/>
        </p:nvSpPr>
        <p:spPr>
          <a:xfrm>
            <a:off x="1513203" y="2829507"/>
            <a:ext cx="8969340" cy="190821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lang="it-IT" sz="3000" i="1" dirty="0">
                <a:solidFill>
                  <a:prstClr val="black"/>
                </a:solidFill>
                <a:latin typeface="Calibri"/>
              </a:rPr>
              <a:t>I controinteressati nel caso di Ricorsi straordinari al capo dello stato</a:t>
            </a:r>
          </a:p>
          <a:p>
            <a:pPr lvl="0" algn="ctr">
              <a:defRPr/>
            </a:pPr>
            <a:endParaRPr kumimoji="0" lang="it-IT" sz="3000" b="1"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F9297890-F53F-C7C5-F1DE-DC3A07B831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31155EF4-60FF-E154-F0EB-69F63DEF79CB}"/>
              </a:ext>
            </a:extLst>
          </p:cNvPr>
          <p:cNvSpPr txBox="1"/>
          <p:nvPr/>
        </p:nvSpPr>
        <p:spPr>
          <a:xfrm>
            <a:off x="3087216" y="644117"/>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38599435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2934D-E1AF-344E-79E6-F2E07C364E12}"/>
              </a:ext>
            </a:extLst>
          </p:cNvPr>
          <p:cNvSpPr>
            <a:spLocks noGrp="1"/>
          </p:cNvSpPr>
          <p:nvPr>
            <p:ph type="title"/>
          </p:nvPr>
        </p:nvSpPr>
        <p:spPr/>
        <p:txBody>
          <a:bodyPr>
            <a:normAutofit/>
          </a:bodyPr>
          <a:lstStyle/>
          <a:p>
            <a:pPr algn="ctr"/>
            <a:r>
              <a:rPr lang="it-IT" sz="2400" dirty="0">
                <a:effectLst/>
                <a:latin typeface="Calibri" panose="020F0502020204030204" pitchFamily="34" charset="0"/>
                <a:ea typeface="Calibri" panose="020F0502020204030204" pitchFamily="34" charset="0"/>
                <a:cs typeface="Times New Roman" panose="02020603050405020304" pitchFamily="18" charset="0"/>
              </a:rPr>
              <a:t>I mezzi difensivi messi a disposizione dei controinteressati</a:t>
            </a:r>
            <a:endParaRPr lang="it-IT" sz="2400" dirty="0"/>
          </a:p>
        </p:txBody>
      </p:sp>
      <p:sp>
        <p:nvSpPr>
          <p:cNvPr id="3" name="Segnaposto contenuto 2">
            <a:extLst>
              <a:ext uri="{FF2B5EF4-FFF2-40B4-BE49-F238E27FC236}">
                <a16:creationId xmlns:a16="http://schemas.microsoft.com/office/drawing/2014/main" id="{2E72F498-61DF-DAFE-AFE8-113AF85AF9B7}"/>
              </a:ext>
            </a:extLst>
          </p:cNvPr>
          <p:cNvSpPr>
            <a:spLocks noGrp="1"/>
          </p:cNvSpPr>
          <p:nvPr>
            <p:ph idx="1"/>
          </p:nvPr>
        </p:nvSpPr>
        <p:spPr>
          <a:xfrm>
            <a:off x="416137" y="2064153"/>
            <a:ext cx="11394864" cy="4382946"/>
          </a:xfrm>
        </p:spPr>
        <p:txBody>
          <a:bodyPr/>
          <a:lstStyle/>
          <a:p>
            <a:pPr marL="0" indent="0" algn="just">
              <a:buNone/>
            </a:pPr>
            <a:r>
              <a:rPr lang="it-IT" dirty="0"/>
              <a:t>L’art. 9, del D.lgs. 1199/1971, come l’art. 41, comma 2, </a:t>
            </a:r>
            <a:r>
              <a:rPr lang="it-IT" dirty="0" err="1"/>
              <a:t>c.p.a</a:t>
            </a:r>
            <a:r>
              <a:rPr lang="it-IT" dirty="0"/>
              <a:t>., prevede che il ricorso straordinario debba essere notificato, nei modi e con le forme prescritti per i ricorsi giurisdizionali, ad uno almeno dei controinteressati </a:t>
            </a:r>
          </a:p>
          <a:p>
            <a:pPr marL="0" indent="0" algn="just">
              <a:buNone/>
            </a:pPr>
            <a:r>
              <a:rPr lang="it-IT" dirty="0"/>
              <a:t>Sempre l’art. 9, dispone che ai controinteressati è assegnato un termine di sessanta giorni dalla notificazione del ricorso per presentare al Ministero che istruisce l'affare deduzioni e documenti ed eventualmente per proporre ricorso incidentale</a:t>
            </a:r>
          </a:p>
          <a:p>
            <a:pPr marL="0" indent="0" algn="just">
              <a:buNone/>
            </a:pPr>
            <a:r>
              <a:rPr lang="it-IT" dirty="0"/>
              <a:t>Quando il ricorso sia stato notificato ad alcuni soltanto dei controinteressati, il Ministero ordina l'integrazione del procedimento </a:t>
            </a:r>
          </a:p>
        </p:txBody>
      </p:sp>
      <p:sp>
        <p:nvSpPr>
          <p:cNvPr id="4" name="Segnaposto numero diapositiva 3">
            <a:extLst>
              <a:ext uri="{FF2B5EF4-FFF2-40B4-BE49-F238E27FC236}">
                <a16:creationId xmlns:a16="http://schemas.microsoft.com/office/drawing/2014/main" id="{A357121F-729A-3E98-79D2-33EB46F26305}"/>
              </a:ext>
            </a:extLst>
          </p:cNvPr>
          <p:cNvSpPr>
            <a:spLocks noGrp="1"/>
          </p:cNvSpPr>
          <p:nvPr>
            <p:ph type="sldNum" sz="quarter" idx="12"/>
          </p:nvPr>
        </p:nvSpPr>
        <p:spPr/>
        <p:txBody>
          <a:bodyPr/>
          <a:lstStyle/>
          <a:p>
            <a:fld id="{5FD889E0-CAB2-4699-909D-B9A88D47ACBE}" type="slidenum">
              <a:rPr lang="en-US" smtClean="0"/>
              <a:t>39</a:t>
            </a:fld>
            <a:endParaRPr lang="en-US" dirty="0"/>
          </a:p>
        </p:txBody>
      </p:sp>
    </p:spTree>
    <p:extLst>
      <p:ext uri="{BB962C8B-B14F-4D97-AF65-F5344CB8AC3E}">
        <p14:creationId xmlns:p14="http://schemas.microsoft.com/office/powerpoint/2010/main" val="1208529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83773-14E1-1FE0-E1E0-1C065E20E84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16B8F3B-9903-7360-6EE3-455514BCC31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BA1234A7-EEE7-D183-48EE-4BA7ACAF9D04}"/>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7C9C8671-6B0B-75D0-6504-9B7A74014F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BAB1AE37-87F1-9996-4581-5256AA042998}"/>
              </a:ext>
            </a:extLst>
          </p:cNvPr>
          <p:cNvSpPr txBox="1"/>
          <p:nvPr/>
        </p:nvSpPr>
        <p:spPr>
          <a:xfrm>
            <a:off x="1744026" y="2453344"/>
            <a:ext cx="8969340" cy="141577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kumimoji="0" lang="it-IT" sz="3000" b="0" i="1" u="none" strike="noStrike" kern="1200" cap="none" spc="0" normalizeH="0" baseline="0" noProof="0" dirty="0">
                <a:ln>
                  <a:noFill/>
                </a:ln>
                <a:solidFill>
                  <a:prstClr val="black"/>
                </a:solidFill>
                <a:effectLst/>
                <a:uLnTx/>
                <a:uFillTx/>
                <a:latin typeface="Calibri"/>
                <a:ea typeface="+mn-ea"/>
                <a:cs typeface="+mn-cs"/>
              </a:rPr>
              <a:t>LE AMMINISTRAZIONI RESISTENTI</a:t>
            </a:r>
            <a:endParaRPr lang="it-IT" sz="3000" i="1" dirty="0">
              <a:solidFill>
                <a:prstClr val="black"/>
              </a:solidFill>
              <a:latin typeface="Calibri"/>
            </a:endParaRPr>
          </a:p>
          <a:p>
            <a:pPr lvl="0" algn="ctr">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5AD6C2E0-2A6D-FA60-3ADA-6630135E64B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A0E83332-A9D5-C302-AB11-E647F291DF8C}"/>
              </a:ext>
            </a:extLst>
          </p:cNvPr>
          <p:cNvSpPr txBox="1"/>
          <p:nvPr/>
        </p:nvSpPr>
        <p:spPr>
          <a:xfrm>
            <a:off x="2983309" y="653443"/>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5175025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0A88AD-675A-6D43-C134-1EBAC244BF38}"/>
              </a:ext>
            </a:extLst>
          </p:cNvPr>
          <p:cNvSpPr>
            <a:spLocks noGrp="1"/>
          </p:cNvSpPr>
          <p:nvPr>
            <p:ph type="title"/>
          </p:nvPr>
        </p:nvSpPr>
        <p:spPr/>
        <p:txBody>
          <a:bodyPr>
            <a:normAutofit fontScale="90000"/>
          </a:bodyPr>
          <a:lstStyle/>
          <a:p>
            <a:pPr algn="ctr"/>
            <a:r>
              <a:rPr lang="it-IT" dirty="0"/>
              <a:t>I termini per presentare memorie e proporre ricorso incidentale</a:t>
            </a:r>
          </a:p>
        </p:txBody>
      </p:sp>
      <p:sp>
        <p:nvSpPr>
          <p:cNvPr id="3" name="Segnaposto contenuto 2">
            <a:extLst>
              <a:ext uri="{FF2B5EF4-FFF2-40B4-BE49-F238E27FC236}">
                <a16:creationId xmlns:a16="http://schemas.microsoft.com/office/drawing/2014/main" id="{7450D110-26C0-976D-71E4-038F8C35C53E}"/>
              </a:ext>
            </a:extLst>
          </p:cNvPr>
          <p:cNvSpPr>
            <a:spLocks noGrp="1"/>
          </p:cNvSpPr>
          <p:nvPr>
            <p:ph idx="1"/>
          </p:nvPr>
        </p:nvSpPr>
        <p:spPr>
          <a:xfrm>
            <a:off x="378885" y="1959981"/>
            <a:ext cx="11432116" cy="4382946"/>
          </a:xfrm>
        </p:spPr>
        <p:txBody>
          <a:bodyPr/>
          <a:lstStyle/>
          <a:p>
            <a:pPr marL="0" indent="0">
              <a:buNone/>
            </a:pPr>
            <a:r>
              <a:rPr lang="it-IT" dirty="0"/>
              <a:t>Il termine previsto dall’art. 9 precedentemente citato, per memorie e documenti non è considerato perentorio.  Il termine ultimo: data dell’adunanza in cui il Consiglio di Stato esprime il proprio parere</a:t>
            </a:r>
          </a:p>
          <a:p>
            <a:endParaRPr lang="it-IT" dirty="0"/>
          </a:p>
          <a:p>
            <a:pPr marL="0" indent="0">
              <a:buNone/>
            </a:pPr>
            <a:r>
              <a:rPr lang="it-IT" dirty="0"/>
              <a:t>È invece perentori il termine per il ricorso incidentale. Se subordinato 60 gg, se autonomo deve essere rispettato il termine di 120 gg.</a:t>
            </a:r>
          </a:p>
          <a:p>
            <a:endParaRPr lang="it-IT" dirty="0"/>
          </a:p>
          <a:p>
            <a:endParaRPr lang="it-IT" dirty="0"/>
          </a:p>
        </p:txBody>
      </p:sp>
      <p:sp>
        <p:nvSpPr>
          <p:cNvPr id="4" name="Segnaposto numero diapositiva 3">
            <a:extLst>
              <a:ext uri="{FF2B5EF4-FFF2-40B4-BE49-F238E27FC236}">
                <a16:creationId xmlns:a16="http://schemas.microsoft.com/office/drawing/2014/main" id="{C1BB3BA4-7AD4-77DB-3062-F28883C5945B}"/>
              </a:ext>
            </a:extLst>
          </p:cNvPr>
          <p:cNvSpPr>
            <a:spLocks noGrp="1"/>
          </p:cNvSpPr>
          <p:nvPr>
            <p:ph type="sldNum" sz="quarter" idx="12"/>
          </p:nvPr>
        </p:nvSpPr>
        <p:spPr/>
        <p:txBody>
          <a:bodyPr/>
          <a:lstStyle/>
          <a:p>
            <a:fld id="{5FD889E0-CAB2-4699-909D-B9A88D47ACBE}" type="slidenum">
              <a:rPr lang="en-US" smtClean="0"/>
              <a:t>40</a:t>
            </a:fld>
            <a:endParaRPr lang="en-US" dirty="0"/>
          </a:p>
        </p:txBody>
      </p:sp>
    </p:spTree>
    <p:extLst>
      <p:ext uri="{BB962C8B-B14F-4D97-AF65-F5344CB8AC3E}">
        <p14:creationId xmlns:p14="http://schemas.microsoft.com/office/powerpoint/2010/main" val="24498822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A0A2E0-1084-7899-BCE9-CBF1304E6567}"/>
              </a:ext>
            </a:extLst>
          </p:cNvPr>
          <p:cNvSpPr>
            <a:spLocks noGrp="1"/>
          </p:cNvSpPr>
          <p:nvPr>
            <p:ph type="title"/>
          </p:nvPr>
        </p:nvSpPr>
        <p:spPr/>
        <p:txBody>
          <a:bodyPr/>
          <a:lstStyle/>
          <a:p>
            <a:pPr algn="ctr"/>
            <a:r>
              <a:rPr lang="it-IT" dirty="0"/>
              <a:t>L’opposizione al ricorso straordinario</a:t>
            </a:r>
          </a:p>
        </p:txBody>
      </p:sp>
      <p:sp>
        <p:nvSpPr>
          <p:cNvPr id="3" name="Segnaposto contenuto 2">
            <a:extLst>
              <a:ext uri="{FF2B5EF4-FFF2-40B4-BE49-F238E27FC236}">
                <a16:creationId xmlns:a16="http://schemas.microsoft.com/office/drawing/2014/main" id="{854D1ED6-8E22-7875-B217-D5BC53AC2670}"/>
              </a:ext>
            </a:extLst>
          </p:cNvPr>
          <p:cNvSpPr>
            <a:spLocks noGrp="1"/>
          </p:cNvSpPr>
          <p:nvPr>
            <p:ph idx="1"/>
          </p:nvPr>
        </p:nvSpPr>
        <p:spPr>
          <a:xfrm>
            <a:off x="404562" y="2029429"/>
            <a:ext cx="11406439" cy="4452394"/>
          </a:xfrm>
        </p:spPr>
        <p:txBody>
          <a:bodyPr/>
          <a:lstStyle/>
          <a:p>
            <a:pPr marL="0" indent="0">
              <a:buNone/>
            </a:pPr>
            <a:r>
              <a:rPr lang="it-IT" dirty="0"/>
              <a:t>Art. 10, D.lgs. n. 1199/1971 e art. 48 </a:t>
            </a:r>
            <a:r>
              <a:rPr lang="it-IT" dirty="0" err="1"/>
              <a:t>c.p.a</a:t>
            </a:r>
            <a:r>
              <a:rPr lang="it-IT" dirty="0"/>
              <a:t>.</a:t>
            </a:r>
          </a:p>
          <a:p>
            <a:pPr marL="0" indent="0" algn="just">
              <a:buNone/>
            </a:pPr>
            <a:r>
              <a:rPr lang="it-IT" dirty="0"/>
              <a:t>I controinteressati, entro il termine di sessanta giorni dalla notificazione del ricorso, possono richiedere, con atto notificato al ricorrente e all'organo che ha emanato l'atto impugnato, che il ricorso sia deciso in sede giurisdizionale. In tal caso, il ricorrente, qualora intenda insistere nel ricorso, deve depositare nella segreteria del giudice amministrativo competente, nel termine di sessanta giorni dal ricevimento dell'atto di opposizione, l'atto di costituzione in giudizio, dandone avviso mediante notificazione all'organo che ha emanato l'atto impugnato ed ai controinteressati e il giudizio segue in sede giurisdizionale secondo le norme del titolo III del testo unico delle leggi sul Consiglio di Stato, approvato con regio decreto 26 giugno 1924, n. 1054, e del regolamento di procedura, approvato con regio decreto 17 agosto 1907, n. 642 </a:t>
            </a:r>
          </a:p>
        </p:txBody>
      </p:sp>
      <p:sp>
        <p:nvSpPr>
          <p:cNvPr id="4" name="Segnaposto numero diapositiva 3">
            <a:extLst>
              <a:ext uri="{FF2B5EF4-FFF2-40B4-BE49-F238E27FC236}">
                <a16:creationId xmlns:a16="http://schemas.microsoft.com/office/drawing/2014/main" id="{9F48BF41-743A-54E7-C07B-CC8CBEDF51C9}"/>
              </a:ext>
            </a:extLst>
          </p:cNvPr>
          <p:cNvSpPr>
            <a:spLocks noGrp="1"/>
          </p:cNvSpPr>
          <p:nvPr>
            <p:ph type="sldNum" sz="quarter" idx="12"/>
          </p:nvPr>
        </p:nvSpPr>
        <p:spPr/>
        <p:txBody>
          <a:bodyPr/>
          <a:lstStyle/>
          <a:p>
            <a:fld id="{5FD889E0-CAB2-4699-909D-B9A88D47ACBE}" type="slidenum">
              <a:rPr lang="en-US" smtClean="0"/>
              <a:t>41</a:t>
            </a:fld>
            <a:endParaRPr lang="en-US" dirty="0"/>
          </a:p>
        </p:txBody>
      </p:sp>
    </p:spTree>
    <p:extLst>
      <p:ext uri="{BB962C8B-B14F-4D97-AF65-F5344CB8AC3E}">
        <p14:creationId xmlns:p14="http://schemas.microsoft.com/office/powerpoint/2010/main" val="4150204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F41566-1158-1B6B-C870-FDE5B70E48F9}"/>
              </a:ext>
            </a:extLst>
          </p:cNvPr>
          <p:cNvSpPr>
            <a:spLocks noGrp="1"/>
          </p:cNvSpPr>
          <p:nvPr>
            <p:ph type="title"/>
          </p:nvPr>
        </p:nvSpPr>
        <p:spPr/>
        <p:txBody>
          <a:bodyPr/>
          <a:lstStyle/>
          <a:p>
            <a:pPr algn="ctr"/>
            <a:r>
              <a:rPr lang="it-IT" dirty="0"/>
              <a:t>Art. 10, D.lgs. n. 1199/1971</a:t>
            </a:r>
          </a:p>
        </p:txBody>
      </p:sp>
      <p:sp>
        <p:nvSpPr>
          <p:cNvPr id="3" name="Segnaposto contenuto 2">
            <a:extLst>
              <a:ext uri="{FF2B5EF4-FFF2-40B4-BE49-F238E27FC236}">
                <a16:creationId xmlns:a16="http://schemas.microsoft.com/office/drawing/2014/main" id="{80A363E9-4C17-F741-C4F4-36376130F38D}"/>
              </a:ext>
            </a:extLst>
          </p:cNvPr>
          <p:cNvSpPr>
            <a:spLocks noGrp="1"/>
          </p:cNvSpPr>
          <p:nvPr>
            <p:ph idx="1"/>
          </p:nvPr>
        </p:nvSpPr>
        <p:spPr>
          <a:xfrm>
            <a:off x="404562" y="2052579"/>
            <a:ext cx="11309018" cy="4498692"/>
          </a:xfrm>
        </p:spPr>
        <p:txBody>
          <a:bodyPr>
            <a:normAutofit fontScale="92500" lnSpcReduction="20000"/>
          </a:bodyPr>
          <a:lstStyle/>
          <a:p>
            <a:pPr marL="0" indent="0" algn="just">
              <a:buNone/>
            </a:pPr>
            <a:r>
              <a:rPr lang="it-IT" dirty="0"/>
              <a:t>L’articolo richiamato in rubrica dispone altresì che </a:t>
            </a:r>
            <a:r>
              <a:rPr lang="it-IT" i="1" dirty="0"/>
              <a:t>Il mancato esercizio della facoltà di scelta, prevista dal primo comma del presente articolo, preclude ai controinteressati, ai quali sia stato notificato il ricorso straordinario, l'impugnazione dinanzi al Consiglio di Stato in sede giurisdizionale della decisione di accoglimento del Presidente della Repubblica, salvo che per vizi di forma o di procedimento propri del medesimo </a:t>
            </a:r>
          </a:p>
          <a:p>
            <a:pPr marL="0" indent="0" algn="just">
              <a:buNone/>
            </a:pPr>
            <a:r>
              <a:rPr lang="it-IT" dirty="0"/>
              <a:t>La Corte costituzionale, con sentenza 29 luglio 1982, n. 148 ha dichiarato l'illegittimità costituzionale del presente comma, nella parte in cui, ai fini dell'esercizio della facoltà di scelta ivi prevista, non equipara ai controinteressati l'ente pubblico, diverso dallo Stato, che ha emanato l'atto impugnato con ricorso straordinario al Presidente della Repubblica. Ciò in quanto l’amministrazione non statale non ha la possibilità di istruire il ricorso né di chiedere al Governo di discostarsi dal parere del </a:t>
            </a:r>
            <a:r>
              <a:rPr lang="it-IT" dirty="0" err="1"/>
              <a:t>CdS</a:t>
            </a:r>
            <a:r>
              <a:rPr lang="it-IT" dirty="0"/>
              <a:t>.</a:t>
            </a:r>
          </a:p>
          <a:p>
            <a:pPr marL="0" indent="0" algn="just">
              <a:buNone/>
            </a:pPr>
            <a:r>
              <a:rPr lang="it-IT" dirty="0"/>
              <a:t>Venuto però meno il potere di discostamento (L. 69/2009) qualsiasi amministrazione può opporsi, quindi anche quella statale. Infatti l’art. 48 del </a:t>
            </a:r>
            <a:r>
              <a:rPr lang="it-IT" dirty="0" err="1"/>
              <a:t>c.p.a</a:t>
            </a:r>
            <a:r>
              <a:rPr lang="it-IT" dirty="0"/>
              <a:t>. si riferisce genericamente al concetto di parte: tale tesi è stata avallata dalle Adunanze Plenarie </a:t>
            </a:r>
            <a:r>
              <a:rPr lang="it-IT" dirty="0" err="1"/>
              <a:t>nn</a:t>
            </a:r>
            <a:r>
              <a:rPr lang="it-IT" dirty="0"/>
              <a:t>. 9 e 10 del 2013</a:t>
            </a:r>
          </a:p>
          <a:p>
            <a:pPr marL="0" indent="0" algn="just">
              <a:buNone/>
            </a:pPr>
            <a:endParaRPr lang="it-IT" i="1" dirty="0"/>
          </a:p>
          <a:p>
            <a:pPr marL="0" indent="0" algn="just">
              <a:buNone/>
            </a:pPr>
            <a:endParaRPr lang="it-IT" i="1" dirty="0"/>
          </a:p>
        </p:txBody>
      </p:sp>
      <p:sp>
        <p:nvSpPr>
          <p:cNvPr id="4" name="Segnaposto numero diapositiva 3">
            <a:extLst>
              <a:ext uri="{FF2B5EF4-FFF2-40B4-BE49-F238E27FC236}">
                <a16:creationId xmlns:a16="http://schemas.microsoft.com/office/drawing/2014/main" id="{1E1035A3-60F4-7515-C39E-023072805DC7}"/>
              </a:ext>
            </a:extLst>
          </p:cNvPr>
          <p:cNvSpPr>
            <a:spLocks noGrp="1"/>
          </p:cNvSpPr>
          <p:nvPr>
            <p:ph type="sldNum" sz="quarter" idx="12"/>
          </p:nvPr>
        </p:nvSpPr>
        <p:spPr/>
        <p:txBody>
          <a:bodyPr/>
          <a:lstStyle/>
          <a:p>
            <a:fld id="{5FD889E0-CAB2-4699-909D-B9A88D47ACBE}" type="slidenum">
              <a:rPr lang="en-US" smtClean="0"/>
              <a:t>42</a:t>
            </a:fld>
            <a:endParaRPr lang="en-US" dirty="0"/>
          </a:p>
        </p:txBody>
      </p:sp>
    </p:spTree>
    <p:extLst>
      <p:ext uri="{BB962C8B-B14F-4D97-AF65-F5344CB8AC3E}">
        <p14:creationId xmlns:p14="http://schemas.microsoft.com/office/powerpoint/2010/main" val="2236557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62D06-4301-5790-3CE8-451BF1C979CE}"/>
              </a:ext>
            </a:extLst>
          </p:cNvPr>
          <p:cNvSpPr>
            <a:spLocks noGrp="1"/>
          </p:cNvSpPr>
          <p:nvPr>
            <p:ph type="title"/>
          </p:nvPr>
        </p:nvSpPr>
        <p:spPr/>
        <p:txBody>
          <a:bodyPr/>
          <a:lstStyle/>
          <a:p>
            <a:pPr algn="ctr"/>
            <a:r>
              <a:rPr lang="it-IT" dirty="0"/>
              <a:t>Art. 48 </a:t>
            </a:r>
            <a:r>
              <a:rPr lang="it-IT" dirty="0" err="1"/>
              <a:t>c.p.a</a:t>
            </a:r>
            <a:r>
              <a:rPr lang="it-IT" dirty="0"/>
              <a:t>.</a:t>
            </a:r>
          </a:p>
        </p:txBody>
      </p:sp>
      <p:sp>
        <p:nvSpPr>
          <p:cNvPr id="3" name="Segnaposto contenuto 2">
            <a:extLst>
              <a:ext uri="{FF2B5EF4-FFF2-40B4-BE49-F238E27FC236}">
                <a16:creationId xmlns:a16="http://schemas.microsoft.com/office/drawing/2014/main" id="{2F020BEC-AFCE-94A6-6DBA-2CC5BC56985B}"/>
              </a:ext>
            </a:extLst>
          </p:cNvPr>
          <p:cNvSpPr>
            <a:spLocks noGrp="1"/>
          </p:cNvSpPr>
          <p:nvPr>
            <p:ph idx="1"/>
          </p:nvPr>
        </p:nvSpPr>
        <p:spPr>
          <a:xfrm>
            <a:off x="465515" y="1925257"/>
            <a:ext cx="11345486" cy="4579715"/>
          </a:xfrm>
        </p:spPr>
        <p:txBody>
          <a:bodyPr>
            <a:normAutofit fontScale="85000" lnSpcReduction="10000"/>
          </a:bodyPr>
          <a:lstStyle/>
          <a:p>
            <a:pPr marL="0" indent="0" algn="just">
              <a:buNone/>
            </a:pPr>
            <a:r>
              <a:rPr lang="it-IT" dirty="0"/>
              <a:t>1. Qualora la parte nei cui confronti sia stato proposto ricorso straordinario ai sensi degli articoli 8 e seguenti del decreto del Presidente della Repubblica 24 novembre 1971, n. 1199, proponga opposizione, il giudizio segue dinanzi al tribunale amministrativo regionale se il ricorrente, entro il termine perentorio di sessanta giorni dal ricevimento dell'atto di opposizione, deposita nella relativa segreteria l'atto di costituzione in giudizio, dandone avviso mediante notificazione alle altre parti.</a:t>
            </a:r>
          </a:p>
          <a:p>
            <a:pPr algn="just"/>
            <a:endParaRPr lang="it-IT" dirty="0"/>
          </a:p>
          <a:p>
            <a:pPr marL="0" indent="0" algn="just">
              <a:buNone/>
            </a:pPr>
            <a:r>
              <a:rPr lang="it-IT" dirty="0"/>
              <a:t>2. Le pronunce sull'istanza cautelare rese in sede straordinaria perdono efficacia alla scadenza del sessantesimo giorno successivo alla data di deposito dell'atto di costituzione in giudizio previsto dal comma 1. Il ricorrente può comunque riproporre l'istanza cautelare al tribunale amministrativo regionale.</a:t>
            </a:r>
          </a:p>
          <a:p>
            <a:pPr algn="just"/>
            <a:endParaRPr lang="it-IT" dirty="0"/>
          </a:p>
          <a:p>
            <a:pPr marL="0" indent="0" algn="just">
              <a:buNone/>
            </a:pPr>
            <a:r>
              <a:rPr lang="it-IT" dirty="0"/>
              <a:t>3. Qualora l'opposizione sia inammissibile, il tribunale amministrativo regionale dispone la restituzione del fascicolo per la prosecuzione del giudizio in sede straordinaria.</a:t>
            </a:r>
          </a:p>
          <a:p>
            <a:endParaRPr lang="it-IT" dirty="0"/>
          </a:p>
          <a:p>
            <a:endParaRPr lang="it-IT" dirty="0"/>
          </a:p>
        </p:txBody>
      </p:sp>
      <p:sp>
        <p:nvSpPr>
          <p:cNvPr id="4" name="Segnaposto numero diapositiva 3">
            <a:extLst>
              <a:ext uri="{FF2B5EF4-FFF2-40B4-BE49-F238E27FC236}">
                <a16:creationId xmlns:a16="http://schemas.microsoft.com/office/drawing/2014/main" id="{CBA5E24A-8222-E046-B934-13DB49F6CC38}"/>
              </a:ext>
            </a:extLst>
          </p:cNvPr>
          <p:cNvSpPr>
            <a:spLocks noGrp="1"/>
          </p:cNvSpPr>
          <p:nvPr>
            <p:ph type="sldNum" sz="quarter" idx="12"/>
          </p:nvPr>
        </p:nvSpPr>
        <p:spPr/>
        <p:txBody>
          <a:bodyPr/>
          <a:lstStyle/>
          <a:p>
            <a:fld id="{5FD889E0-CAB2-4699-909D-B9A88D47ACBE}" type="slidenum">
              <a:rPr lang="en-US" smtClean="0"/>
              <a:t>43</a:t>
            </a:fld>
            <a:endParaRPr lang="en-US" dirty="0"/>
          </a:p>
        </p:txBody>
      </p:sp>
    </p:spTree>
    <p:extLst>
      <p:ext uri="{BB962C8B-B14F-4D97-AF65-F5344CB8AC3E}">
        <p14:creationId xmlns:p14="http://schemas.microsoft.com/office/powerpoint/2010/main" val="403229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DCA8AA-C3B2-3300-8E73-149655583636}"/>
              </a:ext>
            </a:extLst>
          </p:cNvPr>
          <p:cNvSpPr>
            <a:spLocks noGrp="1"/>
          </p:cNvSpPr>
          <p:nvPr>
            <p:ph type="title"/>
          </p:nvPr>
        </p:nvSpPr>
        <p:spPr/>
        <p:txBody>
          <a:bodyPr/>
          <a:lstStyle/>
          <a:p>
            <a:pPr algn="ctr"/>
            <a:r>
              <a:rPr lang="it-IT" dirty="0"/>
              <a:t>La notifica dell’atto di opposizione</a:t>
            </a:r>
          </a:p>
        </p:txBody>
      </p:sp>
      <p:sp>
        <p:nvSpPr>
          <p:cNvPr id="3" name="Segnaposto contenuto 2">
            <a:extLst>
              <a:ext uri="{FF2B5EF4-FFF2-40B4-BE49-F238E27FC236}">
                <a16:creationId xmlns:a16="http://schemas.microsoft.com/office/drawing/2014/main" id="{21BC3A6E-6E13-AA95-DB2B-F0D35FCD2462}"/>
              </a:ext>
            </a:extLst>
          </p:cNvPr>
          <p:cNvSpPr>
            <a:spLocks noGrp="1"/>
          </p:cNvSpPr>
          <p:nvPr>
            <p:ph idx="1"/>
          </p:nvPr>
        </p:nvSpPr>
        <p:spPr>
          <a:xfrm>
            <a:off x="427712" y="1983130"/>
            <a:ext cx="11383289" cy="4475543"/>
          </a:xfrm>
        </p:spPr>
        <p:txBody>
          <a:bodyPr/>
          <a:lstStyle/>
          <a:p>
            <a:pPr marL="0" indent="0">
              <a:buNone/>
            </a:pPr>
            <a:endParaRPr lang="it-IT" dirty="0"/>
          </a:p>
          <a:p>
            <a:pPr marL="0" indent="0">
              <a:buNone/>
            </a:pPr>
            <a:endParaRPr lang="it-IT" sz="1800" dirty="0">
              <a:latin typeface="Garamond" panose="02020404030301010803" pitchFamily="18" charset="0"/>
              <a:ea typeface="Calibri" panose="020F0502020204030204" pitchFamily="34" charset="0"/>
              <a:cs typeface="Times New Roman" panose="02020603050405020304" pitchFamily="18" charset="0"/>
            </a:endParaRPr>
          </a:p>
          <a:p>
            <a:pPr marL="0" indent="0">
              <a:buNone/>
            </a:pPr>
            <a:r>
              <a:rPr lang="it-IT" dirty="0">
                <a:effectLst/>
                <a:latin typeface="Garamond" panose="02020404030301010803" pitchFamily="18" charset="0"/>
                <a:ea typeface="Calibri" panose="020F0502020204030204" pitchFamily="34" charset="0"/>
                <a:cs typeface="Times New Roman" panose="02020603050405020304" pitchFamily="18" charset="0"/>
              </a:rPr>
              <a:t>L’</a:t>
            </a:r>
            <a:r>
              <a:rPr lang="it-IT" dirty="0">
                <a:latin typeface="Garamond" panose="02020404030301010803" pitchFamily="18" charset="0"/>
                <a:ea typeface="Calibri" panose="020F0502020204030204" pitchFamily="34" charset="0"/>
                <a:cs typeface="Times New Roman" panose="02020603050405020304" pitchFamily="18" charset="0"/>
              </a:rPr>
              <a:t>opposizione, come si apprende dagli articoli sopra citati, è un a</a:t>
            </a:r>
            <a:r>
              <a:rPr lang="it-IT" dirty="0">
                <a:effectLst/>
                <a:latin typeface="Garamond" panose="02020404030301010803" pitchFamily="18" charset="0"/>
                <a:ea typeface="Calibri" panose="020F0502020204030204" pitchFamily="34" charset="0"/>
                <a:cs typeface="Times New Roman" panose="02020603050405020304" pitchFamily="18" charset="0"/>
              </a:rPr>
              <a:t>tto scritto e notificato al ricorrente e all’Amministrazione che ha emanato l’atto. </a:t>
            </a:r>
          </a:p>
          <a:p>
            <a:pPr marL="0" indent="0">
              <a:buNone/>
            </a:pPr>
            <a:r>
              <a:rPr lang="it-IT" dirty="0">
                <a:effectLst/>
                <a:latin typeface="Garamond" panose="02020404030301010803" pitchFamily="18" charset="0"/>
                <a:ea typeface="Calibri" panose="020F0502020204030204" pitchFamily="34" charset="0"/>
                <a:cs typeface="Times New Roman" panose="02020603050405020304" pitchFamily="18" charset="0"/>
              </a:rPr>
              <a:t>Per la </a:t>
            </a:r>
            <a:r>
              <a:rPr lang="it-IT" dirty="0" err="1">
                <a:effectLst/>
                <a:latin typeface="Garamond" panose="02020404030301010803" pitchFamily="18" charset="0"/>
                <a:ea typeface="Calibri" panose="020F0502020204030204" pitchFamily="34" charset="0"/>
                <a:cs typeface="Times New Roman" panose="02020603050405020304" pitchFamily="18" charset="0"/>
              </a:rPr>
              <a:t>giurisprudenzas</a:t>
            </a:r>
            <a:r>
              <a:rPr lang="it-IT" dirty="0">
                <a:effectLst/>
                <a:latin typeface="Garamond" panose="02020404030301010803" pitchFamily="18" charset="0"/>
                <a:ea typeface="Calibri" panose="020F0502020204030204" pitchFamily="34" charset="0"/>
                <a:cs typeface="Times New Roman" panose="02020603050405020304" pitchFamily="18" charset="0"/>
              </a:rPr>
              <a:t>, la notifica dovrebbe </a:t>
            </a:r>
            <a:r>
              <a:rPr lang="it-IT" dirty="0">
                <a:latin typeface="Garamond" panose="02020404030301010803" pitchFamily="18" charset="0"/>
                <a:ea typeface="Calibri" panose="020F0502020204030204" pitchFamily="34" charset="0"/>
                <a:cs typeface="Times New Roman" panose="02020603050405020304" pitchFamily="18" charset="0"/>
              </a:rPr>
              <a:t>essere fatta </a:t>
            </a:r>
            <a:r>
              <a:rPr lang="it-IT" dirty="0">
                <a:effectLst/>
                <a:latin typeface="Garamond" panose="02020404030301010803" pitchFamily="18" charset="0"/>
                <a:ea typeface="Calibri" panose="020F0502020204030204" pitchFamily="34" charset="0"/>
                <a:cs typeface="Times New Roman" panose="02020603050405020304" pitchFamily="18" charset="0"/>
              </a:rPr>
              <a:t>anche all’Amministrazione procedente: cfr. TAR Lombardia, sentenza n.  1769/2008</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numero diapositiva 3">
            <a:extLst>
              <a:ext uri="{FF2B5EF4-FFF2-40B4-BE49-F238E27FC236}">
                <a16:creationId xmlns:a16="http://schemas.microsoft.com/office/drawing/2014/main" id="{D0CED410-003F-B301-255E-7B214F2999B1}"/>
              </a:ext>
            </a:extLst>
          </p:cNvPr>
          <p:cNvSpPr>
            <a:spLocks noGrp="1"/>
          </p:cNvSpPr>
          <p:nvPr>
            <p:ph type="sldNum" sz="quarter" idx="12"/>
          </p:nvPr>
        </p:nvSpPr>
        <p:spPr/>
        <p:txBody>
          <a:bodyPr/>
          <a:lstStyle/>
          <a:p>
            <a:fld id="{5FD889E0-CAB2-4699-909D-B9A88D47ACBE}" type="slidenum">
              <a:rPr lang="en-US" smtClean="0"/>
              <a:t>44</a:t>
            </a:fld>
            <a:endParaRPr lang="en-US" dirty="0"/>
          </a:p>
        </p:txBody>
      </p:sp>
    </p:spTree>
    <p:extLst>
      <p:ext uri="{BB962C8B-B14F-4D97-AF65-F5344CB8AC3E}">
        <p14:creationId xmlns:p14="http://schemas.microsoft.com/office/powerpoint/2010/main" val="797747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A63A6C-885A-AEC7-4069-317812492743}"/>
              </a:ext>
            </a:extLst>
          </p:cNvPr>
          <p:cNvSpPr>
            <a:spLocks noGrp="1"/>
          </p:cNvSpPr>
          <p:nvPr>
            <p:ph type="title"/>
          </p:nvPr>
        </p:nvSpPr>
        <p:spPr/>
        <p:txBody>
          <a:bodyPr/>
          <a:lstStyle/>
          <a:p>
            <a:pPr algn="ctr"/>
            <a:r>
              <a:rPr lang="it-IT" dirty="0"/>
              <a:t>Le tesi sul termine per proporre opposizione</a:t>
            </a:r>
          </a:p>
        </p:txBody>
      </p:sp>
      <p:sp>
        <p:nvSpPr>
          <p:cNvPr id="3" name="Segnaposto contenuto 2">
            <a:extLst>
              <a:ext uri="{FF2B5EF4-FFF2-40B4-BE49-F238E27FC236}">
                <a16:creationId xmlns:a16="http://schemas.microsoft.com/office/drawing/2014/main" id="{537F2C63-6CBB-28AE-28AB-B14202D12A9E}"/>
              </a:ext>
            </a:extLst>
          </p:cNvPr>
          <p:cNvSpPr>
            <a:spLocks noGrp="1"/>
          </p:cNvSpPr>
          <p:nvPr>
            <p:ph idx="1"/>
          </p:nvPr>
        </p:nvSpPr>
        <p:spPr>
          <a:xfrm>
            <a:off x="427712" y="2064153"/>
            <a:ext cx="11383289" cy="4417670"/>
          </a:xfrm>
        </p:spPr>
        <p:txBody>
          <a:bodyPr>
            <a:normAutofit/>
          </a:bodyPr>
          <a:lstStyle/>
          <a:p>
            <a:pPr marL="0" indent="0" algn="just">
              <a:buNone/>
            </a:pPr>
            <a:r>
              <a:rPr lang="it-IT" dirty="0"/>
              <a:t>Secondo un primo indirizzo, che parrebbe superato da più recente giurisprudenza, il termine atterrebbe al ricorso giurisdizionale e dunque rimarrebbe sospeso nel periodo feriale: cfr. ex </a:t>
            </a:r>
            <a:r>
              <a:rPr lang="it-IT" dirty="0" err="1"/>
              <a:t>multis</a:t>
            </a:r>
            <a:r>
              <a:rPr lang="it-IT" dirty="0"/>
              <a:t> Consiglio di Stato, sentenza n. 3081/2013 e 884/2021</a:t>
            </a:r>
          </a:p>
          <a:p>
            <a:pPr marL="0" indent="0" algn="just">
              <a:buNone/>
            </a:pPr>
            <a:r>
              <a:rPr lang="it-IT" dirty="0"/>
              <a:t>Più di recente: T.A.R. Parma, (Emilia-Romagna) sentenza n. 9/2024 (nello stesso senso TAR Bologna, sentenza n. 223/2024):</a:t>
            </a:r>
          </a:p>
          <a:p>
            <a:pPr marL="0" indent="0" algn="just">
              <a:buNone/>
            </a:pPr>
            <a:r>
              <a:rPr lang="it-IT" dirty="0"/>
              <a:t>L'opposizione costituisce l'ultimo segmento della fase di svolgimento del procedimento di trattazione del ricorso straordinario al Presidente della Repubblica, pertanto il termine previsto dall'art. 10 del D.P.R. n. 1199/1971 per la notifica dell'atto di opposizione non soggiace al dimezzamento previsto dall'art 119 </a:t>
            </a:r>
            <a:r>
              <a:rPr lang="it-IT" dirty="0" err="1"/>
              <a:t>c.p.a</a:t>
            </a:r>
            <a:r>
              <a:rPr lang="it-IT" dirty="0"/>
              <a:t>., che comincia ad applicarsi dal deposito dell'atto di costituzione presso la segreteria del TAR.</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F6F106B3-3979-BE56-1DAD-397D788193AC}"/>
              </a:ext>
            </a:extLst>
          </p:cNvPr>
          <p:cNvSpPr>
            <a:spLocks noGrp="1"/>
          </p:cNvSpPr>
          <p:nvPr>
            <p:ph type="sldNum" sz="quarter" idx="12"/>
          </p:nvPr>
        </p:nvSpPr>
        <p:spPr/>
        <p:txBody>
          <a:bodyPr/>
          <a:lstStyle/>
          <a:p>
            <a:fld id="{5FD889E0-CAB2-4699-909D-B9A88D47ACBE}" type="slidenum">
              <a:rPr lang="en-US" smtClean="0"/>
              <a:t>45</a:t>
            </a:fld>
            <a:endParaRPr lang="en-US" dirty="0"/>
          </a:p>
        </p:txBody>
      </p:sp>
    </p:spTree>
    <p:extLst>
      <p:ext uri="{BB962C8B-B14F-4D97-AF65-F5344CB8AC3E}">
        <p14:creationId xmlns:p14="http://schemas.microsoft.com/office/powerpoint/2010/main" val="33999387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D8688A-6B83-DD7D-BDC5-243FBCDEA988}"/>
              </a:ext>
            </a:extLst>
          </p:cNvPr>
          <p:cNvSpPr>
            <a:spLocks noGrp="1"/>
          </p:cNvSpPr>
          <p:nvPr>
            <p:ph type="title"/>
          </p:nvPr>
        </p:nvSpPr>
        <p:spPr/>
        <p:txBody>
          <a:bodyPr/>
          <a:lstStyle/>
          <a:p>
            <a:pPr algn="ctr"/>
            <a:r>
              <a:rPr lang="it-IT" dirty="0"/>
              <a:t>Casistica giurisprudenziale varia</a:t>
            </a:r>
          </a:p>
        </p:txBody>
      </p:sp>
      <p:sp>
        <p:nvSpPr>
          <p:cNvPr id="3" name="Segnaposto contenuto 2">
            <a:extLst>
              <a:ext uri="{FF2B5EF4-FFF2-40B4-BE49-F238E27FC236}">
                <a16:creationId xmlns:a16="http://schemas.microsoft.com/office/drawing/2014/main" id="{6357DB77-E9A4-8F9A-8C55-973067E40106}"/>
              </a:ext>
            </a:extLst>
          </p:cNvPr>
          <p:cNvSpPr>
            <a:spLocks noGrp="1"/>
          </p:cNvSpPr>
          <p:nvPr>
            <p:ph idx="1"/>
          </p:nvPr>
        </p:nvSpPr>
        <p:spPr>
          <a:xfrm>
            <a:off x="404562" y="1971555"/>
            <a:ext cx="11406439" cy="4498693"/>
          </a:xfrm>
        </p:spPr>
        <p:txBody>
          <a:bodyPr>
            <a:normAutofit lnSpcReduction="10000"/>
          </a:bodyPr>
          <a:lstStyle/>
          <a:p>
            <a:pPr marL="0" indent="0">
              <a:buNone/>
            </a:pPr>
            <a:r>
              <a:rPr lang="it-IT" dirty="0"/>
              <a:t>T.A.R. Napoli, (Campania) sez. VI, 05/10/2023, n.5427 </a:t>
            </a:r>
          </a:p>
          <a:p>
            <a:pPr marL="0" indent="0">
              <a:buNone/>
            </a:pPr>
            <a:r>
              <a:rPr lang="it-IT" dirty="0"/>
              <a:t>La trasposizione in sede giurisdizionale del ricorso presentato in sede straordinaria non consente di sanare i vizi del contraddittorio dovuti alla mancata notifica dell'originario atto introduttivo ad almeno un controinteressato; ciò in ragione della natura </a:t>
            </a:r>
            <a:r>
              <a:rPr lang="it-IT" dirty="0" err="1"/>
              <a:t>prosecutoria</a:t>
            </a:r>
            <a:r>
              <a:rPr lang="it-IT" dirty="0"/>
              <a:t> del secondo giudizio rispetto al primo, la cui proposizione non può valere alla stregua di una irrituale rimessione in termini.</a:t>
            </a:r>
          </a:p>
          <a:p>
            <a:pPr marL="0" indent="0">
              <a:buNone/>
            </a:pPr>
            <a:r>
              <a:rPr lang="it-IT" dirty="0"/>
              <a:t>T.A.R. Ancona, (Marche) sez. II, 15/02/2024, n.148</a:t>
            </a:r>
          </a:p>
          <a:p>
            <a:pPr marL="0" indent="0">
              <a:buNone/>
            </a:pPr>
            <a:r>
              <a:rPr lang="it-IT" dirty="0"/>
              <a:t>La parte che ha proposto opposizione al ricorso straordinario al Capo dello Stato ai fini della sua trasposizione può sollevare per la prima volta in sede giurisdizionale l'eccezione di tardività del ricorso straordinario, non potendo ritenersi decaduta per non averla rilevata tempestivamente in sede giustiziale</a:t>
            </a:r>
          </a:p>
          <a:p>
            <a:pPr marL="0" indent="0">
              <a:buNone/>
            </a:pPr>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B4D0E67A-1471-2BC8-EBE3-FE269FFBBBB7}"/>
              </a:ext>
            </a:extLst>
          </p:cNvPr>
          <p:cNvSpPr>
            <a:spLocks noGrp="1"/>
          </p:cNvSpPr>
          <p:nvPr>
            <p:ph type="sldNum" sz="quarter" idx="12"/>
          </p:nvPr>
        </p:nvSpPr>
        <p:spPr/>
        <p:txBody>
          <a:bodyPr/>
          <a:lstStyle/>
          <a:p>
            <a:fld id="{5FD889E0-CAB2-4699-909D-B9A88D47ACBE}" type="slidenum">
              <a:rPr lang="en-US" smtClean="0"/>
              <a:t>46</a:t>
            </a:fld>
            <a:endParaRPr lang="en-US" dirty="0"/>
          </a:p>
        </p:txBody>
      </p:sp>
    </p:spTree>
    <p:extLst>
      <p:ext uri="{BB962C8B-B14F-4D97-AF65-F5344CB8AC3E}">
        <p14:creationId xmlns:p14="http://schemas.microsoft.com/office/powerpoint/2010/main" val="17033613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BD4491-6A4F-5701-442C-DB7952ECCBA3}"/>
              </a:ext>
            </a:extLst>
          </p:cNvPr>
          <p:cNvSpPr>
            <a:spLocks noGrp="1"/>
          </p:cNvSpPr>
          <p:nvPr>
            <p:ph type="title"/>
          </p:nvPr>
        </p:nvSpPr>
        <p:spPr/>
        <p:txBody>
          <a:bodyPr>
            <a:normAutofit fontScale="90000"/>
          </a:bodyPr>
          <a:lstStyle/>
          <a:p>
            <a:pPr algn="ctr"/>
            <a:r>
              <a:rPr lang="it-IT" dirty="0"/>
              <a:t>Opposizione del solo controinteressato </a:t>
            </a:r>
            <a:br>
              <a:rPr lang="it-IT" dirty="0"/>
            </a:br>
            <a:r>
              <a:rPr lang="it-IT" dirty="0"/>
              <a:t>o anche del cointeressato?</a:t>
            </a:r>
          </a:p>
        </p:txBody>
      </p:sp>
      <p:sp>
        <p:nvSpPr>
          <p:cNvPr id="3" name="Segnaposto contenuto 2">
            <a:extLst>
              <a:ext uri="{FF2B5EF4-FFF2-40B4-BE49-F238E27FC236}">
                <a16:creationId xmlns:a16="http://schemas.microsoft.com/office/drawing/2014/main" id="{668580D1-747E-7FD1-EC12-D26E8C615385}"/>
              </a:ext>
            </a:extLst>
          </p:cNvPr>
          <p:cNvSpPr>
            <a:spLocks noGrp="1"/>
          </p:cNvSpPr>
          <p:nvPr>
            <p:ph idx="1"/>
          </p:nvPr>
        </p:nvSpPr>
        <p:spPr>
          <a:xfrm>
            <a:off x="392987" y="1959980"/>
            <a:ext cx="11432115" cy="4475544"/>
          </a:xfrm>
        </p:spPr>
        <p:txBody>
          <a:bodyPr>
            <a:normAutofit fontScale="85000" lnSpcReduction="20000"/>
          </a:bodyPr>
          <a:lstStyle/>
          <a:p>
            <a:pPr marL="0" indent="0" algn="just">
              <a:buNone/>
            </a:pPr>
            <a:r>
              <a:rPr lang="it-IT" dirty="0"/>
              <a:t>Esistono due differenti indirizzi giurisprudenziali:</a:t>
            </a:r>
          </a:p>
          <a:p>
            <a:pPr marL="0" indent="0" algn="just">
              <a:buNone/>
            </a:pPr>
            <a:r>
              <a:rPr lang="it-IT" dirty="0"/>
              <a:t>T.A.R. Roma, (Lazio) sez. I, 21/11/2022, n.15404 </a:t>
            </a:r>
          </a:p>
          <a:p>
            <a:pPr marL="0" indent="0" algn="just">
              <a:buNone/>
            </a:pPr>
            <a:r>
              <a:rPr lang="it-IT" dirty="0"/>
              <a:t>Con riferimento al ricorso straordinario al Capo dello Stato, la nozione di parte, nei confronti della quale sia stato proposto ricorso straordinario al Capo dello Stato, comprende i controinteressati, i cointeressati e la pubblica amministrazione che ha emanato l'atto impugnato, potendo i cointeressati proporre l'opposizione o richiedere la trasposizione del ricorso straordinario in sede giurisdizionale.</a:t>
            </a:r>
          </a:p>
          <a:p>
            <a:pPr marL="0" indent="0" algn="just">
              <a:buNone/>
            </a:pPr>
            <a:r>
              <a:rPr lang="it-IT" dirty="0"/>
              <a:t>T.A.R. Latina, (Lazio) sez. I, 07/04/2023, n.231 </a:t>
            </a:r>
          </a:p>
          <a:p>
            <a:pPr marL="0" indent="0" algn="just">
              <a:buNone/>
            </a:pPr>
            <a:r>
              <a:rPr lang="it-IT" dirty="0"/>
              <a:t>I cointeressati non sono legittimati all'opposizione ex art. 10, d.P.R. 24 novembre 1971 n. 1199 volta a richiedere che il ricorso straordinario al Presidente della Repubblica sia trasposto dal ricorrente in sede giurisdizionale; va pertanto dichiarata l'inammissibilità dell'atto di opposizione del cointeressato ex art. 10, d.P.R. 24 novembre 1971 n. 1199 e della costituzione in giudizio della ricorrente e, per l'effetto, disposta la restituzione del fascicolo, ai sensi dell'art. 48, comma 3, cod. proc. </a:t>
            </a:r>
            <a:r>
              <a:rPr lang="it-IT" dirty="0" err="1"/>
              <a:t>amm</a:t>
            </a:r>
            <a:r>
              <a:rPr lang="it-IT" dirty="0"/>
              <a:t>., per la prosecuzione del giudizio in sede straordinaria.</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24FEB120-13B9-645E-A6F4-425ED4F2983D}"/>
              </a:ext>
            </a:extLst>
          </p:cNvPr>
          <p:cNvSpPr>
            <a:spLocks noGrp="1"/>
          </p:cNvSpPr>
          <p:nvPr>
            <p:ph type="sldNum" sz="quarter" idx="12"/>
          </p:nvPr>
        </p:nvSpPr>
        <p:spPr/>
        <p:txBody>
          <a:bodyPr/>
          <a:lstStyle/>
          <a:p>
            <a:fld id="{5FD889E0-CAB2-4699-909D-B9A88D47ACBE}" type="slidenum">
              <a:rPr lang="en-US" smtClean="0"/>
              <a:t>47</a:t>
            </a:fld>
            <a:endParaRPr lang="en-US" dirty="0"/>
          </a:p>
        </p:txBody>
      </p:sp>
    </p:spTree>
    <p:extLst>
      <p:ext uri="{BB962C8B-B14F-4D97-AF65-F5344CB8AC3E}">
        <p14:creationId xmlns:p14="http://schemas.microsoft.com/office/powerpoint/2010/main" val="10599791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987ED1-1967-585B-B44D-B5D5E2F517AE}"/>
              </a:ext>
            </a:extLst>
          </p:cNvPr>
          <p:cNvSpPr>
            <a:spLocks noGrp="1"/>
          </p:cNvSpPr>
          <p:nvPr>
            <p:ph type="title"/>
          </p:nvPr>
        </p:nvSpPr>
        <p:spPr/>
        <p:txBody>
          <a:bodyPr/>
          <a:lstStyle/>
          <a:p>
            <a:pPr algn="ctr"/>
            <a:r>
              <a:rPr lang="it-IT" dirty="0"/>
              <a:t>Ancora, sui poteri riconosciuti al cointeressato</a:t>
            </a:r>
          </a:p>
        </p:txBody>
      </p:sp>
      <p:sp>
        <p:nvSpPr>
          <p:cNvPr id="3" name="Segnaposto contenuto 2">
            <a:extLst>
              <a:ext uri="{FF2B5EF4-FFF2-40B4-BE49-F238E27FC236}">
                <a16:creationId xmlns:a16="http://schemas.microsoft.com/office/drawing/2014/main" id="{DE2B03A5-4F4F-BDA6-42BA-5DBD4697D1BF}"/>
              </a:ext>
            </a:extLst>
          </p:cNvPr>
          <p:cNvSpPr>
            <a:spLocks noGrp="1"/>
          </p:cNvSpPr>
          <p:nvPr>
            <p:ph idx="1"/>
          </p:nvPr>
        </p:nvSpPr>
        <p:spPr>
          <a:xfrm>
            <a:off x="392988" y="1994705"/>
            <a:ext cx="11418013" cy="4232913"/>
          </a:xfrm>
        </p:spPr>
        <p:txBody>
          <a:bodyPr>
            <a:normAutofit fontScale="92500" lnSpcReduction="20000"/>
          </a:bodyPr>
          <a:lstStyle/>
          <a:p>
            <a:pPr marL="0" indent="0" algn="just">
              <a:buNone/>
            </a:pPr>
            <a:r>
              <a:rPr lang="it-IT" dirty="0"/>
              <a:t>TAR Puglia, sentenza n. 582/2024: In definitiva, dunque, riconoscere ai cointeressati il potere di chiedere la trasposizione consentirebbe loro di poter strumentalizzare tale istituto, utilizzandolo quale mezzo improprio ed elusivo per rimediare all'ipotesi in cui sia spirato il termine decadenziale per proporre ricorso in sede giurisdizionale (TAR Puglia, Lecce, sez. I, 24 ottobre 2022 n. 1686; TAR Campania, Napoli, sez. I, 27 gennaio 2020 n. 366; TAR Molise, sez. I, 4 giugno 2013 n. 395). In altri termini, per il cointeressato la mancata tempestiva impugnazione dell'atto avanti il competente Tribunale amministrativo regionale implica l'inammissibilità del successivo atto di opposizione, in quanto atto contrastante con l'inerte e acquiescente contegno in precedenza tenuto (TAR Puglia, Lecce, sez. I, 24 ottobre 2022 n. 1686)</a:t>
            </a:r>
          </a:p>
          <a:p>
            <a:pPr marL="0" indent="0" algn="just">
              <a:buNone/>
            </a:pPr>
            <a:r>
              <a:rPr lang="it-IT" dirty="0"/>
              <a:t>Pertanto, pur non ignorando il collegio l'esistenza di talune decisioni giurisprudenziali favorevoli all'estensione della facoltà de qua al cointeressato, come segnalato dalla società ricorrente, alla luce di tutto quanto sopra dedotto l'atto di trasposizione di cui è causa deve essere dichiarato inammissibile, con conseguente restituzione del fascicolo per la prosecuzione del giudizio in sede straordinaria, ai sensi dell'art. 48, comma 3, cod. proc. </a:t>
            </a:r>
            <a:r>
              <a:rPr lang="it-IT" dirty="0" err="1"/>
              <a:t>amm</a:t>
            </a:r>
            <a:r>
              <a:rPr lang="it-IT" dirty="0"/>
              <a:t>.”.</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6FD42916-D2FE-5D84-52AD-8B16B5D67210}"/>
              </a:ext>
            </a:extLst>
          </p:cNvPr>
          <p:cNvSpPr>
            <a:spLocks noGrp="1"/>
          </p:cNvSpPr>
          <p:nvPr>
            <p:ph type="sldNum" sz="quarter" idx="12"/>
          </p:nvPr>
        </p:nvSpPr>
        <p:spPr/>
        <p:txBody>
          <a:bodyPr/>
          <a:lstStyle/>
          <a:p>
            <a:fld id="{5FD889E0-CAB2-4699-909D-B9A88D47ACBE}" type="slidenum">
              <a:rPr lang="en-US" smtClean="0"/>
              <a:t>48</a:t>
            </a:fld>
            <a:endParaRPr lang="en-US" dirty="0"/>
          </a:p>
        </p:txBody>
      </p:sp>
    </p:spTree>
    <p:extLst>
      <p:ext uri="{BB962C8B-B14F-4D97-AF65-F5344CB8AC3E}">
        <p14:creationId xmlns:p14="http://schemas.microsoft.com/office/powerpoint/2010/main" val="22894851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6BF13-E20F-813E-1973-97A388D560B2}"/>
              </a:ext>
            </a:extLst>
          </p:cNvPr>
          <p:cNvSpPr>
            <a:spLocks noGrp="1"/>
          </p:cNvSpPr>
          <p:nvPr>
            <p:ph type="title"/>
          </p:nvPr>
        </p:nvSpPr>
        <p:spPr/>
        <p:txBody>
          <a:bodyPr>
            <a:normAutofit fontScale="90000"/>
          </a:bodyPr>
          <a:lstStyle/>
          <a:p>
            <a:pPr algn="ctr"/>
            <a:r>
              <a:rPr lang="it-IT" dirty="0"/>
              <a:t>L’ipotesi in cui il controinteressato non abbia proposto opposizione</a:t>
            </a:r>
          </a:p>
        </p:txBody>
      </p:sp>
      <p:sp>
        <p:nvSpPr>
          <p:cNvPr id="3" name="Segnaposto contenuto 2">
            <a:extLst>
              <a:ext uri="{FF2B5EF4-FFF2-40B4-BE49-F238E27FC236}">
                <a16:creationId xmlns:a16="http://schemas.microsoft.com/office/drawing/2014/main" id="{A6F240D3-B4F9-ED8B-8533-2EDCB6E52A6C}"/>
              </a:ext>
            </a:extLst>
          </p:cNvPr>
          <p:cNvSpPr>
            <a:spLocks noGrp="1"/>
          </p:cNvSpPr>
          <p:nvPr>
            <p:ph idx="1"/>
          </p:nvPr>
        </p:nvSpPr>
        <p:spPr>
          <a:xfrm>
            <a:off x="378885" y="1925256"/>
            <a:ext cx="11432116" cy="4626015"/>
          </a:xfrm>
        </p:spPr>
        <p:txBody>
          <a:bodyPr/>
          <a:lstStyle/>
          <a:p>
            <a:endParaRPr lang="it-IT" dirty="0"/>
          </a:p>
          <a:p>
            <a:endParaRPr lang="it-IT" dirty="0"/>
          </a:p>
          <a:p>
            <a:r>
              <a:rPr lang="it-IT" dirty="0"/>
              <a:t>Art. 10, comma 3, D.lgs. 1199/1971: Il mancato esercizio della facoltà di scelta, prevista dal primo comma del presente articolo, preclude ai controinteressati, ai quali sia stato notificato il ricorso straordinario, l'impugnazione dinanzi al Consiglio di Stato in sede giurisdizionale della decisione di accoglimento del Presidente della Repubblica, salvo che per vizi di forma o di procedimento propri del medesimo</a:t>
            </a:r>
          </a:p>
        </p:txBody>
      </p:sp>
      <p:sp>
        <p:nvSpPr>
          <p:cNvPr id="4" name="Segnaposto numero diapositiva 3">
            <a:extLst>
              <a:ext uri="{FF2B5EF4-FFF2-40B4-BE49-F238E27FC236}">
                <a16:creationId xmlns:a16="http://schemas.microsoft.com/office/drawing/2014/main" id="{7D526BEF-EB39-2652-2A89-2A44991899AF}"/>
              </a:ext>
            </a:extLst>
          </p:cNvPr>
          <p:cNvSpPr>
            <a:spLocks noGrp="1"/>
          </p:cNvSpPr>
          <p:nvPr>
            <p:ph type="sldNum" sz="quarter" idx="12"/>
          </p:nvPr>
        </p:nvSpPr>
        <p:spPr/>
        <p:txBody>
          <a:bodyPr/>
          <a:lstStyle/>
          <a:p>
            <a:fld id="{5FD889E0-CAB2-4699-909D-B9A88D47ACBE}" type="slidenum">
              <a:rPr lang="en-US" smtClean="0"/>
              <a:t>49</a:t>
            </a:fld>
            <a:endParaRPr lang="en-US" dirty="0"/>
          </a:p>
        </p:txBody>
      </p:sp>
    </p:spTree>
    <p:extLst>
      <p:ext uri="{BB962C8B-B14F-4D97-AF65-F5344CB8AC3E}">
        <p14:creationId xmlns:p14="http://schemas.microsoft.com/office/powerpoint/2010/main" val="1871297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E5238-F29A-A9CA-8802-CEDCA3C3475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C631750-B19F-9DFB-9B59-738FB9CCD9A5}"/>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43C91AE3-7E43-2037-21A7-227A372BC7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CA7B7B76-620C-4771-7784-EA84E6D99BF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73F42D43-7369-42B0-0348-56A6FCCF1E6D}"/>
              </a:ext>
            </a:extLst>
          </p:cNvPr>
          <p:cNvSpPr txBox="1"/>
          <p:nvPr/>
        </p:nvSpPr>
        <p:spPr>
          <a:xfrm>
            <a:off x="550342" y="1054156"/>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Chi sono le amministrazioni resistenti?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C7F9C357-1FF4-8FFD-470F-271EFAE5F1D1}"/>
              </a:ext>
            </a:extLst>
          </p:cNvPr>
          <p:cNvSpPr txBox="1"/>
          <p:nvPr/>
        </p:nvSpPr>
        <p:spPr>
          <a:xfrm>
            <a:off x="351678" y="2032564"/>
            <a:ext cx="11377129" cy="3539430"/>
          </a:xfrm>
          <a:prstGeom prst="rect">
            <a:avLst/>
          </a:prstGeom>
          <a:noFill/>
        </p:spPr>
        <p:txBody>
          <a:bodyPr wrap="square" rtlCol="0">
            <a:spAutoFit/>
          </a:bodyPr>
          <a:lstStyle/>
          <a:p>
            <a:pPr algn="just"/>
            <a:r>
              <a:rPr lang="it-IT" sz="2800" dirty="0"/>
              <a:t>Art. 41 comma 2 c.p.a.: </a:t>
            </a:r>
            <a:r>
              <a:rPr lang="it-IT" sz="2800" i="1" dirty="0"/>
              <a:t>Qualora sia proposta azione di annullamento il ricorso deve essere notificato, a pena di decadenza, </a:t>
            </a:r>
            <a:r>
              <a:rPr lang="it-IT" sz="2800" b="1" i="1" u="sng" dirty="0"/>
              <a:t>alla pubblica amministrazione che ha emesso l'atto impugnato </a:t>
            </a:r>
            <a:r>
              <a:rPr lang="it-IT" sz="2800" i="1" dirty="0"/>
              <a:t>e ad almeno uno dei controinteressati …</a:t>
            </a:r>
          </a:p>
          <a:p>
            <a:pPr algn="just"/>
            <a:endParaRPr lang="it-IT" sz="2800" i="1" dirty="0"/>
          </a:p>
          <a:p>
            <a:pPr algn="just"/>
            <a:r>
              <a:rPr lang="it-IT" sz="2800" dirty="0"/>
              <a:t>Comma 3: </a:t>
            </a:r>
            <a:r>
              <a:rPr lang="it-IT" sz="2800" i="1" dirty="0"/>
              <a:t>La notificazione dei ricorsi nei confronti </a:t>
            </a:r>
            <a:r>
              <a:rPr lang="it-IT" sz="2800" b="1" i="1" u="sng" dirty="0"/>
              <a:t>delle amministrazioni dello Stato</a:t>
            </a:r>
            <a:r>
              <a:rPr lang="it-IT" sz="2800" i="1" dirty="0"/>
              <a:t> è effettuata secondo le norme vigenti per la difesa in giudizio delle stesse.</a:t>
            </a:r>
          </a:p>
        </p:txBody>
      </p:sp>
    </p:spTree>
    <p:extLst>
      <p:ext uri="{BB962C8B-B14F-4D97-AF65-F5344CB8AC3E}">
        <p14:creationId xmlns:p14="http://schemas.microsoft.com/office/powerpoint/2010/main" val="11931732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FDDB7-D7DF-DF1C-A621-B68937595449}"/>
              </a:ext>
            </a:extLst>
          </p:cNvPr>
          <p:cNvSpPr>
            <a:spLocks noGrp="1"/>
          </p:cNvSpPr>
          <p:nvPr>
            <p:ph type="title"/>
          </p:nvPr>
        </p:nvSpPr>
        <p:spPr/>
        <p:txBody>
          <a:bodyPr/>
          <a:lstStyle/>
          <a:p>
            <a:pPr algn="ctr"/>
            <a:r>
              <a:rPr lang="it-IT" dirty="0"/>
              <a:t>L’art. 10 chiarito dalla giurisprudenza</a:t>
            </a:r>
          </a:p>
        </p:txBody>
      </p:sp>
      <p:sp>
        <p:nvSpPr>
          <p:cNvPr id="3" name="Segnaposto contenuto 2">
            <a:extLst>
              <a:ext uri="{FF2B5EF4-FFF2-40B4-BE49-F238E27FC236}">
                <a16:creationId xmlns:a16="http://schemas.microsoft.com/office/drawing/2014/main" id="{FEFEC0FB-E72A-7D83-4114-5F99E494E47E}"/>
              </a:ext>
            </a:extLst>
          </p:cNvPr>
          <p:cNvSpPr>
            <a:spLocks noGrp="1"/>
          </p:cNvSpPr>
          <p:nvPr>
            <p:ph idx="1"/>
          </p:nvPr>
        </p:nvSpPr>
        <p:spPr>
          <a:xfrm>
            <a:off x="378885" y="2041003"/>
            <a:ext cx="11432116" cy="4313498"/>
          </a:xfrm>
        </p:spPr>
        <p:txBody>
          <a:bodyPr>
            <a:normAutofit fontScale="85000" lnSpcReduction="10000"/>
          </a:bodyPr>
          <a:lstStyle/>
          <a:p>
            <a:pPr marL="0" indent="0" algn="just">
              <a:buNone/>
            </a:pPr>
            <a:r>
              <a:rPr lang="it-IT" dirty="0"/>
              <a:t>Consiglio di Stato, sentenza n. 7600/2023: </a:t>
            </a:r>
            <a:r>
              <a:rPr lang="it-IT" i="1" dirty="0"/>
              <a:t>Per pacifico indirizzo che trova conforto nella previsione dell’art. 10, comma 3, del d.P.R. 24 novembre 1971 n. 1199 (cfr. C.d.S., Ad. </a:t>
            </a:r>
            <a:r>
              <a:rPr lang="it-IT" i="1" dirty="0" err="1"/>
              <a:t>Plen</a:t>
            </a:r>
            <a:r>
              <a:rPr lang="it-IT" i="1" dirty="0"/>
              <a:t>., 10 giugno 1980, n. 22), la decisione del ricorso straordinario è impugnabile solo per i vizi di forma o di procedimento intervenuti successivamente al parere del Consiglio di Stato e non anche per vizi concernenti detto parere e gli atti istruttori a esso precedenti (Ad. </a:t>
            </a:r>
            <a:r>
              <a:rPr lang="it-IT" i="1" dirty="0" err="1"/>
              <a:t>Plen</a:t>
            </a:r>
            <a:r>
              <a:rPr lang="it-IT" i="1" dirty="0"/>
              <a:t>. n. 22/80 cit. e giurisprudenza conforme successiva), salvo nel caso di omessa notifica del ricorso al controinteressato (C.d.S., Ad. </a:t>
            </a:r>
            <a:r>
              <a:rPr lang="it-IT" i="1" dirty="0" err="1"/>
              <a:t>Plen</a:t>
            </a:r>
            <a:r>
              <a:rPr lang="it-IT" i="1" dirty="0"/>
              <a:t>. 27 giugno 2006, n. 9)</a:t>
            </a:r>
          </a:p>
          <a:p>
            <a:pPr marL="0" indent="0" algn="just">
              <a:buNone/>
            </a:pPr>
            <a:r>
              <a:rPr lang="it-IT" i="1" dirty="0"/>
              <a:t>L’articolo citato, il quale sancisce che il mancato esercizio della facoltà di scelta della trasposizione in sede giurisdizionale “preclude ai controinteressati, ai quali sia stato notificato il ricorso straordinario, l’impugnazione dinanzi al Consiglio di Stato in sede giurisdizionale della decisione di accoglimento del Presidente della Repubblica, salvo che per vizi di forma o di procedimento propri del medesimo”, costituisce infatti un logico corollario dell’alternatività tra ricorso straordinario e ricorso giurisdizionale ed è volto ad evitare che l’impugnazione in sede giurisdizionale conduca ad un riesame del giudizio espresso dal Consiglio di Stato in sede consultiva, con la sovrapposizione della decisione giurisdizionale a quella del ricorso straordinario (C.d.S., sez. II, 13 aprile 2022, n. 2813)</a:t>
            </a:r>
            <a:r>
              <a:rPr lang="it-IT" dirty="0"/>
              <a:t>.</a:t>
            </a:r>
          </a:p>
        </p:txBody>
      </p:sp>
      <p:sp>
        <p:nvSpPr>
          <p:cNvPr id="4" name="Segnaposto numero diapositiva 3">
            <a:extLst>
              <a:ext uri="{FF2B5EF4-FFF2-40B4-BE49-F238E27FC236}">
                <a16:creationId xmlns:a16="http://schemas.microsoft.com/office/drawing/2014/main" id="{06082E4B-AAC9-C98B-6084-B64E43ECE324}"/>
              </a:ext>
            </a:extLst>
          </p:cNvPr>
          <p:cNvSpPr>
            <a:spLocks noGrp="1"/>
          </p:cNvSpPr>
          <p:nvPr>
            <p:ph type="sldNum" sz="quarter" idx="12"/>
          </p:nvPr>
        </p:nvSpPr>
        <p:spPr/>
        <p:txBody>
          <a:bodyPr/>
          <a:lstStyle/>
          <a:p>
            <a:fld id="{5FD889E0-CAB2-4699-909D-B9A88D47ACBE}" type="slidenum">
              <a:rPr lang="en-US" smtClean="0"/>
              <a:t>50</a:t>
            </a:fld>
            <a:endParaRPr lang="en-US" dirty="0"/>
          </a:p>
        </p:txBody>
      </p:sp>
    </p:spTree>
    <p:extLst>
      <p:ext uri="{BB962C8B-B14F-4D97-AF65-F5344CB8AC3E}">
        <p14:creationId xmlns:p14="http://schemas.microsoft.com/office/powerpoint/2010/main" val="25811795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AB0FAE-07DC-405D-E76B-074D31DFF84F}"/>
              </a:ext>
            </a:extLst>
          </p:cNvPr>
          <p:cNvSpPr>
            <a:spLocks noGrp="1"/>
          </p:cNvSpPr>
          <p:nvPr>
            <p:ph type="title"/>
          </p:nvPr>
        </p:nvSpPr>
        <p:spPr/>
        <p:txBody>
          <a:bodyPr/>
          <a:lstStyle/>
          <a:p>
            <a:pPr algn="ctr"/>
            <a:r>
              <a:rPr lang="it-IT" dirty="0"/>
              <a:t>L’eccezione alla preclusione dell’art. 10</a:t>
            </a:r>
          </a:p>
        </p:txBody>
      </p:sp>
      <p:sp>
        <p:nvSpPr>
          <p:cNvPr id="3" name="Segnaposto contenuto 2">
            <a:extLst>
              <a:ext uri="{FF2B5EF4-FFF2-40B4-BE49-F238E27FC236}">
                <a16:creationId xmlns:a16="http://schemas.microsoft.com/office/drawing/2014/main" id="{9CAC13A1-E6EF-0631-A1DC-45D1A64BB88A}"/>
              </a:ext>
            </a:extLst>
          </p:cNvPr>
          <p:cNvSpPr>
            <a:spLocks noGrp="1"/>
          </p:cNvSpPr>
          <p:nvPr>
            <p:ph idx="1"/>
          </p:nvPr>
        </p:nvSpPr>
        <p:spPr>
          <a:xfrm>
            <a:off x="427712" y="1971555"/>
            <a:ext cx="11297442" cy="4359797"/>
          </a:xfrm>
        </p:spPr>
        <p:txBody>
          <a:bodyPr/>
          <a:lstStyle/>
          <a:p>
            <a:pPr marL="0" indent="0" algn="just">
              <a:buNone/>
            </a:pPr>
            <a:r>
              <a:rPr lang="it-IT" dirty="0"/>
              <a:t>Sempre da Consiglio di Stato, sentenza n. 7600/2023: </a:t>
            </a:r>
            <a:r>
              <a:rPr lang="it-IT" i="1" dirty="0"/>
              <a:t>Il controinteressato non ritualmente evocato, viceversa, può impugnare la decisione anche per vizi inerenti al parere del Consiglio di Stato e alle fasi procedurali anteriori in quanto soggetto che non ha manifestato il proprio consenso al procedimento (C.d.S., sez. II, n. 2813/22 cit.; sez. III, 19 marzo 2014, n. 1346).</a:t>
            </a:r>
          </a:p>
          <a:p>
            <a:pPr marL="0" indent="0" algn="just">
              <a:buNone/>
            </a:pPr>
            <a:endParaRPr lang="it-IT" i="1" dirty="0"/>
          </a:p>
          <a:p>
            <a:pPr marL="0" indent="0" algn="just">
              <a:buNone/>
            </a:pPr>
            <a:r>
              <a:rPr lang="it-IT" dirty="0"/>
              <a:t>AP n. 9/2006: il provvedimento decisorio è sempre contestabile nella sede giurisdizionale dal controinteressato a cui non è stato correttamente notificato il ricorso</a:t>
            </a:r>
          </a:p>
        </p:txBody>
      </p:sp>
      <p:sp>
        <p:nvSpPr>
          <p:cNvPr id="4" name="Segnaposto numero diapositiva 3">
            <a:extLst>
              <a:ext uri="{FF2B5EF4-FFF2-40B4-BE49-F238E27FC236}">
                <a16:creationId xmlns:a16="http://schemas.microsoft.com/office/drawing/2014/main" id="{E36B006C-7DB3-802B-EBF4-7841E17A920E}"/>
              </a:ext>
            </a:extLst>
          </p:cNvPr>
          <p:cNvSpPr>
            <a:spLocks noGrp="1"/>
          </p:cNvSpPr>
          <p:nvPr>
            <p:ph type="sldNum" sz="quarter" idx="12"/>
          </p:nvPr>
        </p:nvSpPr>
        <p:spPr/>
        <p:txBody>
          <a:bodyPr/>
          <a:lstStyle/>
          <a:p>
            <a:fld id="{5FD889E0-CAB2-4699-909D-B9A88D47ACBE}" type="slidenum">
              <a:rPr lang="en-US" smtClean="0"/>
              <a:t>51</a:t>
            </a:fld>
            <a:endParaRPr lang="en-US" dirty="0"/>
          </a:p>
        </p:txBody>
      </p:sp>
    </p:spTree>
    <p:extLst>
      <p:ext uri="{BB962C8B-B14F-4D97-AF65-F5344CB8AC3E}">
        <p14:creationId xmlns:p14="http://schemas.microsoft.com/office/powerpoint/2010/main" val="3674714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DE6975-F634-51F0-0D55-F13ACC0985FC}"/>
              </a:ext>
            </a:extLst>
          </p:cNvPr>
          <p:cNvSpPr>
            <a:spLocks noGrp="1"/>
          </p:cNvSpPr>
          <p:nvPr>
            <p:ph type="title"/>
          </p:nvPr>
        </p:nvSpPr>
        <p:spPr/>
        <p:txBody>
          <a:bodyPr/>
          <a:lstStyle/>
          <a:p>
            <a:pPr algn="ctr"/>
            <a:r>
              <a:rPr lang="it-IT" dirty="0"/>
              <a:t>Adunanza Plenaria n. 11/2024</a:t>
            </a:r>
          </a:p>
        </p:txBody>
      </p:sp>
      <p:sp>
        <p:nvSpPr>
          <p:cNvPr id="3" name="Segnaposto contenuto 2">
            <a:extLst>
              <a:ext uri="{FF2B5EF4-FFF2-40B4-BE49-F238E27FC236}">
                <a16:creationId xmlns:a16="http://schemas.microsoft.com/office/drawing/2014/main" id="{D06F92FB-F701-C0CE-48F6-6BF44A6AE498}"/>
              </a:ext>
            </a:extLst>
          </p:cNvPr>
          <p:cNvSpPr>
            <a:spLocks noGrp="1"/>
          </p:cNvSpPr>
          <p:nvPr>
            <p:ph idx="1"/>
          </p:nvPr>
        </p:nvSpPr>
        <p:spPr>
          <a:xfrm>
            <a:off x="392988" y="2087302"/>
            <a:ext cx="11418013" cy="4325073"/>
          </a:xfrm>
        </p:spPr>
        <p:txBody>
          <a:bodyPr/>
          <a:lstStyle/>
          <a:p>
            <a:pPr marL="0" indent="0" algn="just">
              <a:buNone/>
            </a:pPr>
            <a:endParaRPr lang="it-IT" dirty="0"/>
          </a:p>
          <a:p>
            <a:pPr marL="0" indent="0" algn="just">
              <a:buNone/>
            </a:pPr>
            <a:endParaRPr lang="it-IT" dirty="0"/>
          </a:p>
          <a:p>
            <a:pPr marL="0" indent="0" algn="just">
              <a:buNone/>
            </a:pPr>
            <a:r>
              <a:rPr lang="it-IT" dirty="0"/>
              <a:t>Il principio di diritto: «</a:t>
            </a:r>
            <a:r>
              <a:rPr lang="it-IT" i="1" dirty="0"/>
              <a:t>Il ricorso straordinario è un rimedio giustiziale alternativo a quello giurisdizionale, di cui condivide soltanto alcuni profili strutturali e funzionali.</a:t>
            </a:r>
          </a:p>
          <a:p>
            <a:pPr marL="0" indent="0" algn="just">
              <a:buNone/>
            </a:pPr>
            <a:r>
              <a:rPr lang="it-IT" i="1" dirty="0"/>
              <a:t>La decisione resa su ricorso straordinario al Presidente della Repubblica, sebbene il giudizio fosse stato ritualmente trasposto in sede giurisdizionale, è nulla ai sensi dell’art. 21-septies del </a:t>
            </a:r>
            <a:r>
              <a:rPr lang="it-IT" i="1" dirty="0" err="1"/>
              <a:t>c.p.a</a:t>
            </a:r>
            <a:r>
              <a:rPr lang="it-IT" i="1" dirty="0"/>
              <a:t>., in quanto emanata in difetto assoluto di attribuzione</a:t>
            </a:r>
            <a:r>
              <a:rPr lang="it-IT" dirty="0"/>
              <a:t>». </a:t>
            </a:r>
          </a:p>
        </p:txBody>
      </p:sp>
      <p:sp>
        <p:nvSpPr>
          <p:cNvPr id="4" name="Segnaposto numero diapositiva 3">
            <a:extLst>
              <a:ext uri="{FF2B5EF4-FFF2-40B4-BE49-F238E27FC236}">
                <a16:creationId xmlns:a16="http://schemas.microsoft.com/office/drawing/2014/main" id="{C83AE9DF-7766-FACF-B3A1-BD0E83A93FA8}"/>
              </a:ext>
            </a:extLst>
          </p:cNvPr>
          <p:cNvSpPr>
            <a:spLocks noGrp="1"/>
          </p:cNvSpPr>
          <p:nvPr>
            <p:ph type="sldNum" sz="quarter" idx="12"/>
          </p:nvPr>
        </p:nvSpPr>
        <p:spPr/>
        <p:txBody>
          <a:bodyPr/>
          <a:lstStyle/>
          <a:p>
            <a:fld id="{5FD889E0-CAB2-4699-909D-B9A88D47ACBE}" type="slidenum">
              <a:rPr lang="en-US" smtClean="0"/>
              <a:t>52</a:t>
            </a:fld>
            <a:endParaRPr lang="en-US" dirty="0"/>
          </a:p>
        </p:txBody>
      </p:sp>
    </p:spTree>
    <p:extLst>
      <p:ext uri="{BB962C8B-B14F-4D97-AF65-F5344CB8AC3E}">
        <p14:creationId xmlns:p14="http://schemas.microsoft.com/office/powerpoint/2010/main" val="14938472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69D3B-B138-8391-EC02-81EF93D2AE3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DA5D80D-CF91-AED8-4C72-472028C43D6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B6D67C9C-6163-D637-9F1A-003B764DC1A1}"/>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47545FE2-E42A-FA32-184E-6A0321FCBA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8C18A072-891B-5109-304D-7B18C5EE1D22}"/>
              </a:ext>
            </a:extLst>
          </p:cNvPr>
          <p:cNvSpPr txBox="1"/>
          <p:nvPr/>
        </p:nvSpPr>
        <p:spPr>
          <a:xfrm>
            <a:off x="1611330" y="2761839"/>
            <a:ext cx="8969340" cy="98488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lang="it-IT" sz="3000" i="1" dirty="0">
                <a:solidFill>
                  <a:prstClr val="black"/>
                </a:solidFill>
                <a:latin typeface="Calibri"/>
              </a:rPr>
              <a:t>MEMORIE ED ECCEZIONI</a:t>
            </a: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85CB200A-62FE-52F7-2535-ADE2C25D36E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41474FCB-EA12-5EAC-B9DC-CB491C0D8D85}"/>
              </a:ext>
            </a:extLst>
          </p:cNvPr>
          <p:cNvSpPr txBox="1"/>
          <p:nvPr/>
        </p:nvSpPr>
        <p:spPr>
          <a:xfrm>
            <a:off x="3087216" y="644117"/>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38231404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52A43-2819-C7FC-2AA4-09F055AB958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684C81B-57AC-DC38-4A2B-486560A4972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8911C707-D4CA-E568-FB7E-FBF8F0ED2D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2F4E6BD7-57E5-E3DA-3EE5-1B19A281DCF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67313A2C-0562-CF5B-E0CF-8A2DFB338AA5}"/>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E5B82401-A1E4-9A61-8338-E2B95C31D739}"/>
              </a:ext>
            </a:extLst>
          </p:cNvPr>
          <p:cNvSpPr txBox="1"/>
          <p:nvPr/>
        </p:nvSpPr>
        <p:spPr>
          <a:xfrm>
            <a:off x="331650" y="2074163"/>
            <a:ext cx="11508672" cy="4401205"/>
          </a:xfrm>
          <a:prstGeom prst="rect">
            <a:avLst/>
          </a:prstGeom>
          <a:noFill/>
        </p:spPr>
        <p:txBody>
          <a:bodyPr wrap="square" rtlCol="0">
            <a:spAutoFit/>
          </a:bodyPr>
          <a:lstStyle/>
          <a:p>
            <a:pPr algn="just"/>
            <a:r>
              <a:rPr lang="it-IT" sz="2400" i="1" dirty="0"/>
              <a:t>Nelle preclusioni bisogna guardare ai termini previsti dalle seguenti norme, ferma restando la possibilità di costituirsi e difendersi in udienza, senza violare le preclusioni già formatesi</a:t>
            </a:r>
          </a:p>
          <a:p>
            <a:pPr algn="just"/>
            <a:r>
              <a:rPr lang="it-IT" sz="2400" i="1" dirty="0"/>
              <a:t>- c.p.a. Art. 55 comma 5. Sulla domanda cautelare il collegio pronuncia nella prima camera di consiglio successiva al ventesimo giorno dal perfezionamento, anche per il destinatario, dell'ultima notificazione e, altresì, al decimo giorno dal deposito del ricorso. </a:t>
            </a:r>
            <a:r>
              <a:rPr lang="it-IT" sz="2400" b="1" i="1" u="sng" dirty="0"/>
              <a:t>Le parti possono depositare memorie e documenti fino a due giorni liberi prima della camera di consiglio.</a:t>
            </a:r>
          </a:p>
          <a:p>
            <a:pPr algn="just"/>
            <a:r>
              <a:rPr lang="it-IT" sz="2400" i="1" dirty="0"/>
              <a:t>c.p.a. Art. 73 comma 1. Le parti </a:t>
            </a:r>
            <a:r>
              <a:rPr lang="it-IT" sz="2400" b="1" i="1" dirty="0"/>
              <a:t>possono produrre documenti fino a quaranta giorni liberi prima dell'udienza, memorie fino a trenta giorni liberi e presentare repliche, ai nuovi documenti e alle nuove memorie depositate in vista dell'udienza, fino a venti giorni liberi</a:t>
            </a:r>
            <a:r>
              <a:rPr lang="it-IT" sz="2400" i="1" dirty="0"/>
              <a:t>.</a:t>
            </a:r>
          </a:p>
          <a:p>
            <a:pPr algn="just"/>
            <a:endParaRPr lang="it-IT" sz="2000" i="1" dirty="0"/>
          </a:p>
          <a:p>
            <a:pPr algn="just"/>
            <a:endParaRPr lang="it-IT" sz="2000" i="1" dirty="0"/>
          </a:p>
        </p:txBody>
      </p:sp>
    </p:spTree>
    <p:extLst>
      <p:ext uri="{BB962C8B-B14F-4D97-AF65-F5344CB8AC3E}">
        <p14:creationId xmlns:p14="http://schemas.microsoft.com/office/powerpoint/2010/main" val="33975031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598F2-EA73-DEB4-0CA5-23C85E11298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7F4372-A995-A5FF-D636-055F428419A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33033858-EBD9-E7C4-56AC-C4A47A1D3F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96A2BA9B-9BF9-8CB1-F66E-E565FCBE930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AF2C123C-FB62-B0F6-DA80-628A4AA5D219}"/>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10AF3B2C-C037-A2BB-EA24-E3943EFB16B6}"/>
              </a:ext>
            </a:extLst>
          </p:cNvPr>
          <p:cNvSpPr txBox="1"/>
          <p:nvPr/>
        </p:nvSpPr>
        <p:spPr>
          <a:xfrm>
            <a:off x="341664" y="2242736"/>
            <a:ext cx="11508672" cy="3785652"/>
          </a:xfrm>
          <a:prstGeom prst="rect">
            <a:avLst/>
          </a:prstGeom>
          <a:noFill/>
        </p:spPr>
        <p:txBody>
          <a:bodyPr wrap="square" rtlCol="0">
            <a:spAutoFit/>
          </a:bodyPr>
          <a:lstStyle/>
          <a:p>
            <a:pPr algn="just"/>
            <a:r>
              <a:rPr lang="it-IT" sz="2000" i="1" dirty="0"/>
              <a:t>Sulle memorie di replica…</a:t>
            </a:r>
          </a:p>
          <a:p>
            <a:pPr algn="just"/>
            <a:r>
              <a:rPr lang="it-IT" sz="2000" b="1" dirty="0"/>
              <a:t>Cons. Stato, Sez. III, 25.07.2023 n. 7291</a:t>
            </a:r>
          </a:p>
          <a:p>
            <a:pPr algn="just"/>
            <a:r>
              <a:rPr lang="it-IT" sz="2000" i="1" dirty="0"/>
              <a:t>«Al riguardo, va richiamato l'orientamento secondo cui le memorie di replica sono previste e regolate dall'articolo 73, comma 1, cod. proc. amm. per il precipuo ed esclusivo fine di consentire di rispondere alle deduzioni contenute nelle nuove memorie depositate dalle controparti in vista dell'udienza di discussione; ne discende che la replica è inammissibile qualora controparte non abbia depositato memoria conclusionale e che il suo oggetto deve restare, comunque, contenuto nei limiti della funzione di contrasto alle difese svolte nella memoria conclusionale avversaria, onde evitare che si traduca in un mezzo per eludere il termine per il deposito delle memorie conclusionali, proponendo tardivamente argomenti che avrebbero dovuto trovare posto nella memoria per l'udienza di discussione (cfr. Cons. Stato, VI, n. 4815/2021; vedi anche III, n. 434/2021, ove si aggiunge che la memoria di replica può essere considerata prima memoria se depositata oltre il termine di trenta giorni previsto dall'articolo 73 cod. proc. amm.).»</a:t>
            </a:r>
            <a:endParaRPr lang="it-IT" i="1" dirty="0"/>
          </a:p>
        </p:txBody>
      </p:sp>
    </p:spTree>
    <p:extLst>
      <p:ext uri="{BB962C8B-B14F-4D97-AF65-F5344CB8AC3E}">
        <p14:creationId xmlns:p14="http://schemas.microsoft.com/office/powerpoint/2010/main" val="11102864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79956-E359-AFD9-1EF7-1B5EA263DE9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BAA3C8C-E66E-4228-D7F4-2D5BAD866483}"/>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6AD7CC7A-DFD2-9912-974E-343C02E308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4E9C2B45-241C-C123-A9CC-45F83D275FD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9135B3C8-535B-B3DF-5BB7-FC4B426AF5AD}"/>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ECC2EBAC-0171-2F79-F15F-EA240F39F30F}"/>
              </a:ext>
            </a:extLst>
          </p:cNvPr>
          <p:cNvSpPr txBox="1"/>
          <p:nvPr/>
        </p:nvSpPr>
        <p:spPr>
          <a:xfrm>
            <a:off x="341664" y="2242736"/>
            <a:ext cx="11508672" cy="3785652"/>
          </a:xfrm>
          <a:prstGeom prst="rect">
            <a:avLst/>
          </a:prstGeom>
          <a:noFill/>
        </p:spPr>
        <p:txBody>
          <a:bodyPr wrap="square" rtlCol="0">
            <a:spAutoFit/>
          </a:bodyPr>
          <a:lstStyle/>
          <a:p>
            <a:pPr algn="just"/>
            <a:r>
              <a:rPr lang="it-IT" sz="2000" i="1" dirty="0"/>
              <a:t>Sulle memorie di replica…</a:t>
            </a:r>
          </a:p>
          <a:p>
            <a:pPr algn="just"/>
            <a:r>
              <a:rPr lang="it-IT" sz="2000" b="1" dirty="0"/>
              <a:t>Cons. Stato, Sez. III, 25.07.2023 n. 7291</a:t>
            </a:r>
          </a:p>
          <a:p>
            <a:pPr algn="just"/>
            <a:r>
              <a:rPr lang="it-IT" sz="2000" i="1" dirty="0"/>
              <a:t>«Al riguardo, va richiamato l'orientamento secondo cui le memorie di replica sono previste e regolate dall'articolo 73, comma 1, cod. proc. amm. per il precipuo ed esclusivo fine di consentire di rispondere alle deduzioni contenute nelle nuove memorie depositate dalle controparti in vista dell'udienza di discussione; ne discende che la replica è inammissibile qualora controparte non abbia depositato memoria conclusionale e che il suo oggetto deve restare, comunque, contenuto nei limiti della funzione di contrasto alle difese svolte nella memoria conclusionale avversaria, onde evitare che si traduca in un mezzo per eludere il termine per il deposito delle memorie conclusionali, proponendo tardivamente argomenti che avrebbero dovuto trovare posto nella memoria per l'udienza di discussione (cfr. Cons. Stato, VI, n. 4815/2021; vedi anche III, n. 434/2021, ove si aggiunge che la memoria di replica può essere considerata prima memoria se depositata oltre il termine di trenta giorni previsto dall'articolo 73 cod. proc. amm.).»</a:t>
            </a:r>
            <a:endParaRPr lang="it-IT" i="1" dirty="0"/>
          </a:p>
        </p:txBody>
      </p:sp>
    </p:spTree>
    <p:extLst>
      <p:ext uri="{BB962C8B-B14F-4D97-AF65-F5344CB8AC3E}">
        <p14:creationId xmlns:p14="http://schemas.microsoft.com/office/powerpoint/2010/main" val="15895413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54355-4E60-9568-CF78-526D9883C88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72B396D-515C-4B43-FB7A-B9562510CFF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7D5B058F-19C6-34AB-8302-DE2F300CE0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203F59F3-351D-2E86-1E24-4A58FE6F176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BF424177-3985-21E6-153E-57E2E185F906}"/>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E52748E3-AA79-78A3-04F0-DECF90DAD762}"/>
              </a:ext>
            </a:extLst>
          </p:cNvPr>
          <p:cNvSpPr txBox="1"/>
          <p:nvPr/>
        </p:nvSpPr>
        <p:spPr>
          <a:xfrm>
            <a:off x="341664" y="1961157"/>
            <a:ext cx="11508672" cy="4524315"/>
          </a:xfrm>
          <a:prstGeom prst="rect">
            <a:avLst/>
          </a:prstGeom>
          <a:noFill/>
        </p:spPr>
        <p:txBody>
          <a:bodyPr wrap="square" rtlCol="0">
            <a:spAutoFit/>
          </a:bodyPr>
          <a:lstStyle/>
          <a:p>
            <a:pPr algn="just"/>
            <a:r>
              <a:rPr lang="it-IT" i="1" dirty="0"/>
              <a:t>Sulle memorie di replica…</a:t>
            </a:r>
          </a:p>
          <a:p>
            <a:pPr algn="just"/>
            <a:r>
              <a:rPr lang="it-IT" b="1" dirty="0"/>
              <a:t>Cons. Stato, Sez. II, 30.09.2019 n. 6534 </a:t>
            </a:r>
            <a:r>
              <a:rPr lang="it-IT" i="1" dirty="0"/>
              <a:t>«L’art. 73, comma 1, c.p.a, per il quale “le parti possono … presentare repliche, ai nuovi documenti e alle nuove memorie depositate in vista dell’udienza, fino a venti giorni liberi”, ammette chiaramente replica soltanto alle memorie depositate dalle controparti per l’udienza di discussione. La previsione è dirimente e consente di trarre il corollario che l’oggetto della replica debba restare contenuto nei limiti della funzione di contrasto alle difese svolte nella memoria conclusionale avversaria, onde evitare che il deposito della memoria di replica si traduca in un mezzo per eludere il termine di legge per il deposito delle memorie conclusionali. Anche il precedente citato dall’appellante ha cura di precisare, subito dopo l’affermazione del principio sopra riportato, che “perché questo stesso principio non si traduca in un esercizio del diritto di difesa contrastante con le regole del contraddittorio, è necessario che la replica si limiti a sviluppare considerazioni di risposta alle deduzioni contenute nella memoria conclusionale avversaria” (C.d.S., sez. III, n. 6697/18 cit.). Secondo questo Consiglio, infatti, “[</a:t>
            </a:r>
            <a:r>
              <a:rPr lang="it-IT" i="1" dirty="0" err="1"/>
              <a:t>n</a:t>
            </a:r>
            <a:r>
              <a:rPr lang="it-IT" i="1" dirty="0"/>
              <a:t>]</a:t>
            </a:r>
            <a:r>
              <a:rPr lang="it-IT" i="1" dirty="0" err="1"/>
              <a:t>el</a:t>
            </a:r>
            <a:r>
              <a:rPr lang="it-IT" i="1" dirty="0"/>
              <a:t> processo amministrativo la facoltà di replica discende in via diretta dall’esercizio della correlata facoltà di controparte di depositare memoria difensiva nel termine di trenta giorni prima dell’udienza di merito, con la conseguenza che ove quest’ultima facoltà non sia stata esercitata, non può consentirsi la produzione di memoria definita di replica dilatando il relativo termine di produzione (pari a trenta giorni e non a quello di venti giorni prima dell’udienza, riservato dal menzionato art. 73 appunto alle repliche)” (C.d.S. sez. IV, 7 settembre 2018, n. 5277; sez. IV, 4 dicembre 2017, n. 5676). </a:t>
            </a:r>
          </a:p>
        </p:txBody>
      </p:sp>
    </p:spTree>
    <p:extLst>
      <p:ext uri="{BB962C8B-B14F-4D97-AF65-F5344CB8AC3E}">
        <p14:creationId xmlns:p14="http://schemas.microsoft.com/office/powerpoint/2010/main" val="1984835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A8539-F539-21C8-C4A2-52F4C953DE1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114CFE9-D19F-DF67-D1E5-DDDE68267F09}"/>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54B8AA1B-3B50-BE33-9B42-B235568817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F4286F32-937D-DEFF-3EC2-2A768BB6080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5FB7992F-A567-9534-FEF2-4AF24686B274}"/>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5CD7DDD6-8F8F-4770-0779-51F2B4E23867}"/>
              </a:ext>
            </a:extLst>
          </p:cNvPr>
          <p:cNvSpPr txBox="1"/>
          <p:nvPr/>
        </p:nvSpPr>
        <p:spPr>
          <a:xfrm>
            <a:off x="341664" y="1961157"/>
            <a:ext cx="11508672" cy="4401205"/>
          </a:xfrm>
          <a:prstGeom prst="rect">
            <a:avLst/>
          </a:prstGeom>
          <a:noFill/>
        </p:spPr>
        <p:txBody>
          <a:bodyPr wrap="square" rtlCol="0">
            <a:spAutoFit/>
          </a:bodyPr>
          <a:lstStyle/>
          <a:p>
            <a:pPr algn="just"/>
            <a:r>
              <a:rPr lang="it-IT" sz="2000" i="1" dirty="0"/>
              <a:t>Sulle memorie di replica…</a:t>
            </a:r>
          </a:p>
          <a:p>
            <a:pPr algn="just"/>
            <a:r>
              <a:rPr lang="it-IT" sz="2000" b="1" dirty="0"/>
              <a:t>Cons. Stato, Sez. II, 30.09.2019 n. 6534 </a:t>
            </a:r>
            <a:r>
              <a:rPr lang="it-IT" sz="2000" i="1" dirty="0"/>
              <a:t>«Ancora di recente si è osservato che “[l]a giurisprudenza del giudice amministrativo ha chiarito che ai sensi dell’art. 73, comma 1, c.p.a., nel testo introdotto dall’art. 1, comma 1, lett. </a:t>
            </a:r>
            <a:r>
              <a:rPr lang="it-IT" sz="2000" i="1" dirty="0" err="1"/>
              <a:t>q</a:t>
            </a:r>
            <a:r>
              <a:rPr lang="it-IT" sz="2000" i="1" dirty="0"/>
              <a:t>), D.Lgs. 15 novembre 2011, n. 195 (c.d. primo correttivo al Codice), le repliche sono ammissibili solo ove conseguenti ad atti della controparte ulteriori rispetto a quelli di risposta alle iniziative processuali della parte stessa (ricorso, motivi aggiunti, memorie, documenti, ecc.), atteso che la ratio legis si individua nell’impedire la proliferazione degli atti difensivi, nel garantire la par condicio delle parti, nell’evitare elusioni dei termini per la presentazione delle memorie e, soprattutto, nel contrastare l’espediente processuale della concentrazione delle difese nelle memorie di replica con la conseguente impossibilità per l’avversario di controdedurre per iscritto (Cons. St., sez. IV, 4 dicembre 2017, n. 5676). Né la memoria di replica può essere considerata prima memoria se depositata, come nel caso all’esame del Collegio, oltre il termine di trenta giorni previsto dall’art. 73 c.p.a. (Cons. St., sez. III, 28 gennaio 2015, n. 390; 4 giugno 2014, n. 2861)” (C.d.S., sez. III, 2 maggio 2019, n. 2855). Ciò, naturalmente, fatta salva la possibilità di replicare alla produzione di nuovi documenti, come parimenti previsto dall’art. 73, comma 1..»</a:t>
            </a:r>
          </a:p>
        </p:txBody>
      </p:sp>
    </p:spTree>
    <p:extLst>
      <p:ext uri="{BB962C8B-B14F-4D97-AF65-F5344CB8AC3E}">
        <p14:creationId xmlns:p14="http://schemas.microsoft.com/office/powerpoint/2010/main" val="469225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C491CB-1EFB-68BA-66F5-7E3426923B9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BE02DA9-B205-2332-C457-932F66E6A0C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DF2FF4F9-9BD7-3C72-1182-BDCB6B8B2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AC501869-8B06-024B-58B8-1BBF85C1537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18ECB74E-6DF6-9ADD-ECAD-E05F95B8FC5D}"/>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DCF6B164-7101-F8CF-3346-E8FB3909F364}"/>
              </a:ext>
            </a:extLst>
          </p:cNvPr>
          <p:cNvSpPr txBox="1"/>
          <p:nvPr/>
        </p:nvSpPr>
        <p:spPr>
          <a:xfrm>
            <a:off x="400806" y="2010584"/>
            <a:ext cx="11508672" cy="3785652"/>
          </a:xfrm>
          <a:prstGeom prst="rect">
            <a:avLst/>
          </a:prstGeom>
          <a:noFill/>
        </p:spPr>
        <p:txBody>
          <a:bodyPr wrap="square" rtlCol="0">
            <a:spAutoFit/>
          </a:bodyPr>
          <a:lstStyle/>
          <a:p>
            <a:pPr algn="just"/>
            <a:r>
              <a:rPr lang="it-IT" sz="2000" i="1" dirty="0"/>
              <a:t>Sulle memorie tardive…</a:t>
            </a:r>
          </a:p>
          <a:p>
            <a:pPr algn="just"/>
            <a:r>
              <a:rPr lang="it-IT" sz="2000" b="1" dirty="0"/>
              <a:t>TAR Veneto, Sez. II, 06.05.2024, n. 880</a:t>
            </a:r>
          </a:p>
          <a:p>
            <a:pPr algn="just"/>
            <a:r>
              <a:rPr lang="it-IT" sz="2000" i="1" dirty="0"/>
              <a:t>…la giurisprudenza amministrativa ha puntualizzato che “i termini previsti dall'art. 73 comma 1, cod. proc. amm. per il deposito in giudizio di documenti (fino a quaranta giorni liberi prima dell'udienza) sono perentori e, in quanto tali, non possono essere superati neanche ove sussistesse accordo delle parti, essendo il deposito tardivo di memorie e documenti ammesso in via del tutto eccezionale nei soli casi di dimostrazione dell'estrema difficoltà di produrre l'atto nei termini di legge, siccome previsto dall'art. 54 comma 1, dello stesso cod. proc. amm.” (Cons. Stato, </a:t>
            </a:r>
            <a:r>
              <a:rPr lang="it-IT" sz="2000" i="1" dirty="0" err="1"/>
              <a:t>sez</a:t>
            </a:r>
            <a:r>
              <a:rPr lang="it-IT" sz="2000" i="1" dirty="0"/>
              <a:t> IV, n. 916 del 2013).</a:t>
            </a:r>
          </a:p>
          <a:p>
            <a:pPr algn="just"/>
            <a:r>
              <a:rPr lang="it-IT" sz="2000" i="1" dirty="0"/>
              <a:t>Con tutta evidenza, il termine fissato dalle menzionate disposizioni del codice di rito ha carattere perentorio, in quanto espressione di un precetto di ordine pubblico sostanziale, a tutela del principio del contraddittorio e dell’ordinato lavoro del giudice (Cons. Stato, sez. V, 9 gennaio 2019 n. 194; Cons. Stato, Sez. V, 5 dicembre 2022, n. 10632; Tar Veneto n. n. 307/2023).</a:t>
            </a:r>
          </a:p>
        </p:txBody>
      </p:sp>
    </p:spTree>
    <p:extLst>
      <p:ext uri="{BB962C8B-B14F-4D97-AF65-F5344CB8AC3E}">
        <p14:creationId xmlns:p14="http://schemas.microsoft.com/office/powerpoint/2010/main" val="1027274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45924-3EFF-245D-1BBC-62F7A3E2377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897307B-41F2-4D87-CAAC-683C1FB5A62D}"/>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AFA25DC0-430E-54F0-DCE2-9AB0EEA880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C64F713E-8DE4-6F32-9ADA-3BE8C86FDE7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B57CB6B4-CB51-126C-FAC1-1E5927975CF8}"/>
              </a:ext>
            </a:extLst>
          </p:cNvPr>
          <p:cNvSpPr txBox="1"/>
          <p:nvPr/>
        </p:nvSpPr>
        <p:spPr>
          <a:xfrm>
            <a:off x="543529" y="916749"/>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Chi sono le amministrazioni resistenti?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2280B0D9-C0D2-04CE-88E6-52FF0A932410}"/>
              </a:ext>
            </a:extLst>
          </p:cNvPr>
          <p:cNvSpPr txBox="1"/>
          <p:nvPr/>
        </p:nvSpPr>
        <p:spPr>
          <a:xfrm>
            <a:off x="679622" y="2279699"/>
            <a:ext cx="10819130" cy="3477875"/>
          </a:xfrm>
          <a:prstGeom prst="rect">
            <a:avLst/>
          </a:prstGeom>
          <a:noFill/>
        </p:spPr>
        <p:txBody>
          <a:bodyPr wrap="square" rtlCol="0">
            <a:spAutoFit/>
          </a:bodyPr>
          <a:lstStyle/>
          <a:p>
            <a:pPr algn="just"/>
            <a:r>
              <a:rPr lang="it-IT" sz="2000" dirty="0"/>
              <a:t>Da considerare anche gli </a:t>
            </a:r>
            <a:r>
              <a:rPr lang="it-IT" sz="2000" b="1" u="sng" dirty="0"/>
              <a:t>organismi di diritto pubblico</a:t>
            </a:r>
            <a:r>
              <a:rPr lang="it-IT" sz="2000" dirty="0"/>
              <a:t>:… «</a:t>
            </a:r>
            <a:r>
              <a:rPr lang="it-IT" sz="2000" i="1" dirty="0"/>
              <a:t>tre sono le condizioni perché possa parlarsi di un "organismo di diritto pubblico" ai fini dell'applicazione della normativa sui contratti pubblici: deve trattarsi, in particolare, di un soggetto 1) dotato di personalità giuridica; 2) sottoposto ad influenza pubblica dominante; 3) istituito per soddisfare specificamente bisogni di interesse generale aventi carattere non industriale o commerciale. Si tratta di una tipologia di amministrazione fondata su parametri oggettivi, ossia sulla tipologia delle attività esercitate e sulla natura delle stesse; i requisiti in questione non sono inoltre tra loro alternativi, ma devono essere posseduti cumulativamente (ex multis, Consiglio di Stato, Sez. V, 12 dicembre 2018, n. 7031) e sono valutati dal giudice caso per caso, in quanto l'elenco degli organismi di diritto pubblico - di cui all'allegato IV del Codice dei contratti pubblici - non ha carattere tassativo ma solo esemplificativo (Consiglio di Stato, Sez. V, 15 luglio 2021, n. 5348).</a:t>
            </a:r>
            <a:r>
              <a:rPr lang="it-IT" sz="2000" dirty="0"/>
              <a:t>» (Cons. Stato, Sez. V, 26.09.-2023 n. 8542)</a:t>
            </a:r>
            <a:endParaRPr lang="it-IT" sz="2000" i="1" dirty="0"/>
          </a:p>
        </p:txBody>
      </p:sp>
    </p:spTree>
    <p:extLst>
      <p:ext uri="{BB962C8B-B14F-4D97-AF65-F5344CB8AC3E}">
        <p14:creationId xmlns:p14="http://schemas.microsoft.com/office/powerpoint/2010/main" val="8614332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D1B6D-FB09-1301-1E1C-97E29DF3B5F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775E869-A568-C079-689F-570717577708}"/>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3D47166B-8CA4-B5BB-22F6-6B5C21AFB2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D1AF854E-7831-976D-8A41-757167B6FF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54FCFF75-8707-E58A-E5A1-6B5021DB0CEE}"/>
              </a:ext>
            </a:extLst>
          </p:cNvPr>
          <p:cNvSpPr txBox="1"/>
          <p:nvPr/>
        </p:nvSpPr>
        <p:spPr>
          <a:xfrm>
            <a:off x="452215" y="705523"/>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Ci sono particolari preclusioni nel deposito e contenuto delle memorie?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0B3D1E4A-DF05-3B9E-1D80-9381BAAB81A7}"/>
              </a:ext>
            </a:extLst>
          </p:cNvPr>
          <p:cNvSpPr txBox="1"/>
          <p:nvPr/>
        </p:nvSpPr>
        <p:spPr>
          <a:xfrm>
            <a:off x="341664" y="1961157"/>
            <a:ext cx="11508672" cy="4093428"/>
          </a:xfrm>
          <a:prstGeom prst="rect">
            <a:avLst/>
          </a:prstGeom>
          <a:noFill/>
        </p:spPr>
        <p:txBody>
          <a:bodyPr wrap="square" rtlCol="0">
            <a:spAutoFit/>
          </a:bodyPr>
          <a:lstStyle/>
          <a:p>
            <a:pPr algn="just"/>
            <a:r>
              <a:rPr lang="it-IT" sz="2000" i="1" dirty="0"/>
              <a:t>Sulle memorie di replica…</a:t>
            </a:r>
          </a:p>
          <a:p>
            <a:pPr algn="just"/>
            <a:endParaRPr lang="it-IT" sz="2000" i="1" dirty="0"/>
          </a:p>
          <a:p>
            <a:pPr algn="just"/>
            <a:r>
              <a:rPr lang="it-IT" sz="2000" b="1" dirty="0"/>
              <a:t>Cons. Giust. Amm. Sicilia, 25.09.2024, n. 730: </a:t>
            </a:r>
            <a:r>
              <a:rPr lang="it-IT" sz="2000" i="1" dirty="0"/>
              <a:t>Al riguardo la giurisprudenza amministrativa ha puntualizzato che "i termini previsti dall'art. 73 comma 1, cod. proc. amm. per il deposito in giudizio di documenti (fino a quaranta giorni liberi prima </a:t>
            </a:r>
            <a:r>
              <a:rPr lang="it-IT" sz="2000" i="1" u="sng" dirty="0"/>
              <a:t>dell'udienza) sono perentori e, in quanto tali, </a:t>
            </a:r>
            <a:r>
              <a:rPr lang="it-IT" sz="2000" i="1" dirty="0"/>
              <a:t>non possono essere superati neanche ove sussistesse accordo delle parti, essendo il deposito tardivo di memorie e documenti ammesso in via del tutto eccezionale nei soli casi di richiesta di parte e di dimostrazione dell'estrema difficoltà di produrre l'atto nei termini di legge, siccome previsto dall'art. 54 comma 1, dello stesso cod. proc. amm." (cfr. Cons. Stato, </a:t>
            </a:r>
            <a:r>
              <a:rPr lang="it-IT" sz="2000" i="1" dirty="0" err="1"/>
              <a:t>sez</a:t>
            </a:r>
            <a:r>
              <a:rPr lang="it-IT" sz="2000" i="1" dirty="0"/>
              <a:t> IV, n. 916 del 2013, ma anche Cons. Stato, sez. III, n. 1335 del 2015).</a:t>
            </a:r>
          </a:p>
          <a:p>
            <a:pPr algn="just"/>
            <a:r>
              <a:rPr lang="it-IT" sz="2000" i="1" dirty="0"/>
              <a:t>Ne consegue che il deposito tardivo di documenti ne comporta l'inutilizzabilità processuale, salvo i soli casi di dimostrata estrema difficoltà o impossibilità di produrre siffatti atti nei termini, ex art. 54 comma 1, c.p.a., circostanza che non ricorre nella fattispecie in esame (cfr. ex multis, Cons. Stato, sez. V, 21 giugno 2022, n. 5119).</a:t>
            </a:r>
          </a:p>
        </p:txBody>
      </p:sp>
    </p:spTree>
    <p:extLst>
      <p:ext uri="{BB962C8B-B14F-4D97-AF65-F5344CB8AC3E}">
        <p14:creationId xmlns:p14="http://schemas.microsoft.com/office/powerpoint/2010/main" val="12699534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E0E03-1AA7-912F-13F7-1BAC07ED807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306E1CF-53C9-DF1A-3E95-B78960F73CA5}"/>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249D0883-2E4B-4B69-A8CD-2A7EC2D2CA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DF10D182-463D-645B-0D6E-26F7757CA4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DB354BCE-AE55-8D62-36DE-AA08ED56A9C5}"/>
              </a:ext>
            </a:extLst>
          </p:cNvPr>
          <p:cNvSpPr txBox="1"/>
          <p:nvPr/>
        </p:nvSpPr>
        <p:spPr>
          <a:xfrm>
            <a:off x="550342" y="935238"/>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Eccezioni e mere difese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43239789-0222-7CFC-E45A-93CC79877CC5}"/>
              </a:ext>
            </a:extLst>
          </p:cNvPr>
          <p:cNvSpPr txBox="1"/>
          <p:nvPr/>
        </p:nvSpPr>
        <p:spPr>
          <a:xfrm>
            <a:off x="341664" y="1961157"/>
            <a:ext cx="11508672" cy="4401205"/>
          </a:xfrm>
          <a:prstGeom prst="rect">
            <a:avLst/>
          </a:prstGeom>
          <a:noFill/>
        </p:spPr>
        <p:txBody>
          <a:bodyPr wrap="square" rtlCol="0">
            <a:spAutoFit/>
          </a:bodyPr>
          <a:lstStyle/>
          <a:p>
            <a:pPr algn="just"/>
            <a:r>
              <a:rPr lang="it-IT" sz="2000" b="1" dirty="0"/>
              <a:t>Cons. Stato, Sez. IV, 25/01/2023, n. 848 </a:t>
            </a:r>
            <a:r>
              <a:rPr lang="it-IT" sz="2000" i="1" dirty="0"/>
              <a:t>Il Collegio rileva che il motivo in esame è da respingere poiché sia la giurisprudenza della Corte di cassazione (a partire, in particolare, da Cass. civ., sez. un. 11377 del 6 giugno 2015) che del Consiglio di Stato (in particolare, sez. IV n. 7978 del 2022, n. 5560 del 2021, n. 7577 del 2020) hanno rivisitato il sistema delle eccezioni, che originariamente vedeva la predominanza di quelle denominate "in senso stretto", riconoscendo viceversa, sul piano sistematico, la generale presenza ed operatività delle eccezioni in senso lato (o mere difese), in base al criterio distintivo dominante per cui tutti i fatti estintivi, modificativi o impeditivi sono rilevabili d'ufficio, salvo i casi in cui: i) si fa riferimento all'esercizio di un diritto potestativo; ii) la fattispecie potrebbe dare luogo ad un'autonoma azione costitutiva.</a:t>
            </a:r>
          </a:p>
          <a:p>
            <a:pPr algn="just"/>
            <a:r>
              <a:rPr lang="it-IT" sz="2000" i="1" dirty="0"/>
              <a:t>Nessuna delle due eccezioni si configura nel caso di specie.</a:t>
            </a:r>
          </a:p>
          <a:p>
            <a:pPr algn="just"/>
            <a:r>
              <a:rPr lang="it-IT" sz="2000" i="1" dirty="0"/>
              <a:t>La rinuncia, da parte del creditore, alla pretesa sostanziale ed alle azioni giudiziarie sulla base di una pregressa transazione, integra un fatto ab origine estintivo dell'azione e prima ancora dell'interesse ad agire (in questo caso in sede di ottemperanza) e dunque ben può essere rilevato dal giudice ex officio e per la prima volta anche in appello, ove risulti dagli atti, poiché costituisce non una eccezione bensì una mera difesa (</a:t>
            </a:r>
            <a:r>
              <a:rPr lang="it-IT" sz="2000" i="1" dirty="0" err="1"/>
              <a:t>arg</a:t>
            </a:r>
            <a:r>
              <a:rPr lang="it-IT" sz="2000" i="1" dirty="0"/>
              <a:t>. da Cons. Stato, Ad. </a:t>
            </a:r>
            <a:r>
              <a:rPr lang="it-IT" sz="2000" i="1" dirty="0" err="1"/>
              <a:t>plen</a:t>
            </a:r>
            <a:r>
              <a:rPr lang="it-IT" sz="2000" i="1" dirty="0"/>
              <a:t>. n. 4 del 2018).</a:t>
            </a:r>
          </a:p>
        </p:txBody>
      </p:sp>
    </p:spTree>
    <p:extLst>
      <p:ext uri="{BB962C8B-B14F-4D97-AF65-F5344CB8AC3E}">
        <p14:creationId xmlns:p14="http://schemas.microsoft.com/office/powerpoint/2010/main" val="11683154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777EE-F5BD-F825-A651-BDBED002FE6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C8CBE86-2F45-9BE7-E0B9-CCF7EE2545B5}"/>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17ABD987-A97A-7DBC-07FF-807D8EB513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6627" y="6135048"/>
            <a:ext cx="1853723" cy="722952"/>
          </a:xfrm>
          <a:prstGeom prst="rect">
            <a:avLst/>
          </a:prstGeom>
        </p:spPr>
      </p:pic>
      <p:sp>
        <p:nvSpPr>
          <p:cNvPr id="8" name="Segnaposto numero diapositiva 7">
            <a:extLst>
              <a:ext uri="{FF2B5EF4-FFF2-40B4-BE49-F238E27FC236}">
                <a16:creationId xmlns:a16="http://schemas.microsoft.com/office/drawing/2014/main" id="{CD0A9265-EBC6-DC16-4926-BE80DFC1DA4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068B48C0-FC75-4F28-AA59-DDD94AEC3CCB}"/>
              </a:ext>
            </a:extLst>
          </p:cNvPr>
          <p:cNvSpPr txBox="1"/>
          <p:nvPr/>
        </p:nvSpPr>
        <p:spPr>
          <a:xfrm>
            <a:off x="452215" y="922881"/>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Eccezioni e mere difese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2274F752-67DD-3731-CCFA-B226772B6826}"/>
              </a:ext>
            </a:extLst>
          </p:cNvPr>
          <p:cNvSpPr txBox="1"/>
          <p:nvPr/>
        </p:nvSpPr>
        <p:spPr>
          <a:xfrm>
            <a:off x="187373" y="1695210"/>
            <a:ext cx="11817253" cy="4801314"/>
          </a:xfrm>
          <a:prstGeom prst="rect">
            <a:avLst/>
          </a:prstGeom>
          <a:noFill/>
        </p:spPr>
        <p:txBody>
          <a:bodyPr wrap="square" rtlCol="0">
            <a:spAutoFit/>
          </a:bodyPr>
          <a:lstStyle/>
          <a:p>
            <a:pPr algn="just"/>
            <a:endParaRPr lang="it-IT" i="1" dirty="0"/>
          </a:p>
          <a:p>
            <a:pPr algn="just"/>
            <a:r>
              <a:rPr lang="it-IT" b="1" dirty="0"/>
              <a:t>Cons. Stato, Sez. II, 13/06/2024, n. 5306: </a:t>
            </a:r>
            <a:r>
              <a:rPr lang="it-IT" i="1" dirty="0"/>
              <a:t>Ebbene, non costituisce un'eccezione in senso tecnico, ma una mera difesa in diritto, il sostenere che la corretta interpretazione della disposizione sul termine per l'avvio del procedimento disciplinare è quella che individua la data di decorrenza del termine dalla conoscenza qualificata della sentenza dalla quale emergono fatti e circostanze che rendano l'appartenente ai ruoli dell'Amministrazione della pubblica sicurezza passibile di sanzioni disciplinari e non quella che individua il </a:t>
            </a:r>
            <a:r>
              <a:rPr lang="it-IT" i="1" dirty="0" err="1"/>
              <a:t>dies</a:t>
            </a:r>
            <a:r>
              <a:rPr lang="it-IT" i="1" dirty="0"/>
              <a:t> a quo nella data della sua irrevocabilità, perché in questo modo il Ministero ripropone la stessa </a:t>
            </a:r>
            <a:r>
              <a:rPr lang="it-IT" i="1" dirty="0" err="1"/>
              <a:t>questio</a:t>
            </a:r>
            <a:r>
              <a:rPr lang="it-IT" i="1" dirty="0"/>
              <a:t> iuris che il giudice di primo grado era chiamato a risolvere d'ufficio, senza ampliare affatto il tema della controversia.</a:t>
            </a:r>
          </a:p>
          <a:p>
            <a:pPr algn="just"/>
            <a:r>
              <a:rPr lang="it-IT" b="1" dirty="0"/>
              <a:t>T.A.R. Sicilia Catania, Sez. II, 03/06/2024, n. 2072: </a:t>
            </a:r>
            <a:r>
              <a:rPr lang="it-IT" i="1" dirty="0"/>
              <a:t>la titolarità della posizione soggettiva dedotta in giudizio, più in generale, è un elemento costitutivo del diritto fatto valere con la domanda, che l'attore ha l'onere di allegare e di provare secondo i termini e con le preclusioni di rito, mentre la negazione di tale titolarità da parte del convenuto costituisce una mera difesa (e non un'eccezione in senso stretto) e non soggiace a termini e decadenze (cfr. Cass. civ., Sez. Un.,16 febbraio 2016, n. 2951); c) a norma dell'art. 64 c.p.a., spetta alle parti l'onere di fornire gli elementi di prova che siano nella loro disponibilità riguardanti i fatti posti a fondamento delle domande e delle eccezioni; d) i termini previsti dall'art. 73, comma 1, c.p.a. per il deposito in giudizio di documenti (fino a quaranta giorni liberi prima dell'udienza) sono perentori e il deposito tardivo è ammesso in via del tutto eccezionale, nei soli casi di dimostrazione dell'estrema difficoltà di produrre l'atto nei termini di legge, come previsto dall'art. 54, comma 1, c.p.a. (cfr. Cons. Stato, Sez. IV, 15 febbraio 2013, n. 916).</a:t>
            </a:r>
          </a:p>
        </p:txBody>
      </p:sp>
    </p:spTree>
    <p:extLst>
      <p:ext uri="{BB962C8B-B14F-4D97-AF65-F5344CB8AC3E}">
        <p14:creationId xmlns:p14="http://schemas.microsoft.com/office/powerpoint/2010/main" val="1918403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A012A-F5EA-658B-0641-61AF9A3B6EF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ABE811A-8431-ABB1-7CED-6D0288E130F2}"/>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DD90E063-5FD2-1298-07EC-529F460FBC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BEB7652F-EB5C-F933-91D1-4FBA1C42DE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047D9C4F-DE55-91AE-18FD-81C21E2D373C}"/>
              </a:ext>
            </a:extLst>
          </p:cNvPr>
          <p:cNvSpPr txBox="1"/>
          <p:nvPr/>
        </p:nvSpPr>
        <p:spPr>
          <a:xfrm>
            <a:off x="452215" y="922881"/>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Le eccezioni di giurisdizione e competenza posso sempre proporle?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C3959911-74F2-EF85-E4E7-FFB45B8B422C}"/>
              </a:ext>
            </a:extLst>
          </p:cNvPr>
          <p:cNvSpPr txBox="1"/>
          <p:nvPr/>
        </p:nvSpPr>
        <p:spPr>
          <a:xfrm>
            <a:off x="341664" y="1961157"/>
            <a:ext cx="11508672" cy="4278094"/>
          </a:xfrm>
          <a:prstGeom prst="rect">
            <a:avLst/>
          </a:prstGeom>
          <a:noFill/>
        </p:spPr>
        <p:txBody>
          <a:bodyPr wrap="square" rtlCol="0">
            <a:spAutoFit/>
          </a:bodyPr>
          <a:lstStyle/>
          <a:p>
            <a:pPr algn="just"/>
            <a:r>
              <a:rPr lang="it-IT" sz="1600" b="1" dirty="0"/>
              <a:t>Cons. Stato, Sez. IV, 20/04/2023, n. 4020 </a:t>
            </a:r>
            <a:r>
              <a:rPr lang="it-IT" sz="1600" i="1" dirty="0"/>
              <a:t>È affermazione largamente condivisa quella secondo cui l'inderogabilità della competenza rappresenta una delle innovazioni più evidenti del codice del processo rispetto al previgente assetto normativo.</a:t>
            </a:r>
          </a:p>
          <a:p>
            <a:pPr algn="just"/>
            <a:r>
              <a:rPr lang="it-IT" sz="1600" i="1" dirty="0"/>
              <a:t>Come noto, nel vigore dell'art. 31 della legge Tar, l'incompetenza non poteva essere rilevata d'ufficio, ma soltanto eccepita dalla parte entro termini perentori. Essa non era, peraltro, suscettibile di essere fatta valere con l'appello, ma solo proponendo preventivamente regolamento di competenza al Consiglio di Stato, entro il termine perentorio di 20 giorni dalla data di costituzione in giudizio (cfr. art. 31 legge Tar).</a:t>
            </a:r>
          </a:p>
          <a:p>
            <a:pPr algn="just"/>
            <a:r>
              <a:rPr lang="it-IT" sz="1600" i="1" dirty="0"/>
              <a:t>In questo modo, tuttavia, il ricorrente, se le altre parti non reagivano tempestivamente, poteva radicare il giudizio davanti a un giudice scelto per ragioni di propria convenienza (c.d. forum shopping).</a:t>
            </a:r>
          </a:p>
          <a:p>
            <a:pPr algn="just"/>
            <a:r>
              <a:rPr lang="it-IT" sz="1600" i="1" dirty="0"/>
              <a:t>19.17. Il codice di procedura civile, dal canto suo, disciplina il rilievo della questione di competenza secondo lo schema della tendenziale derogabilità, prevedendo infatti, che il difetto di competenza deve essere eccepito dalla parte entro il termine di 20 giorni prima dell'udienza di comparizione con la comparsa di risposta (la recente riforma del codice di procedura civile introdotta dal D.Lgs. n. 149 del 2022, nel novellare il comma 7 dell'art. 163 c. p.c., irrigidisce ulteriormente la proponibilità della eccezione dell'incompetenza, anticipando il termine per il deposito della comparsa di risposta a quello di 70 giorni prima dell'udienza).</a:t>
            </a:r>
          </a:p>
          <a:p>
            <a:pPr algn="just"/>
            <a:r>
              <a:rPr lang="it-IT" sz="1600" i="1" dirty="0"/>
              <a:t>Soltanto nei casi di c.d. competenza forte il giudice ordinario può rilevarla d'ufficio, e peraltro entro la prima udienza e non, come accade per il processo amministrativo, entro il giudizio di primo grado.</a:t>
            </a:r>
          </a:p>
          <a:p>
            <a:pPr algn="just"/>
            <a:r>
              <a:rPr lang="it-IT" sz="1600" i="1" dirty="0"/>
              <a:t>19.18. Dalle considerazioni svolte emerge chiaramente che le filosofie di fondo che ispirano la disciplina della competenza nei due codici sono, a partire dalla entrata in vigore del cod. proc. amm., diametralmente opposte e non riducibili ad unità.</a:t>
            </a:r>
          </a:p>
        </p:txBody>
      </p:sp>
    </p:spTree>
    <p:extLst>
      <p:ext uri="{BB962C8B-B14F-4D97-AF65-F5344CB8AC3E}">
        <p14:creationId xmlns:p14="http://schemas.microsoft.com/office/powerpoint/2010/main" val="34731235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7CBB7-C7D5-0F4B-B70E-9CEB0CFA7D6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C8CD470-CF4E-3087-3784-B53E08DDDE54}"/>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2561BB3B-C99B-4BDE-3EBD-C73049ED25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A4E39D0F-E9FA-E22A-4C34-CBE53FA44C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3F661ED0-B997-F221-581C-C374E0E84E7A}"/>
              </a:ext>
            </a:extLst>
          </p:cNvPr>
          <p:cNvSpPr txBox="1"/>
          <p:nvPr/>
        </p:nvSpPr>
        <p:spPr>
          <a:xfrm>
            <a:off x="550342" y="1013449"/>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Le eccezioni di giurisdizione e competenza posso sempre proporle?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926A1872-EFE5-14DF-19E9-7C58FA80A840}"/>
              </a:ext>
            </a:extLst>
          </p:cNvPr>
          <p:cNvSpPr txBox="1"/>
          <p:nvPr/>
        </p:nvSpPr>
        <p:spPr>
          <a:xfrm>
            <a:off x="400767" y="2084566"/>
            <a:ext cx="11508672" cy="4247317"/>
          </a:xfrm>
          <a:prstGeom prst="rect">
            <a:avLst/>
          </a:prstGeom>
          <a:noFill/>
        </p:spPr>
        <p:txBody>
          <a:bodyPr wrap="square" rtlCol="0">
            <a:spAutoFit/>
          </a:bodyPr>
          <a:lstStyle/>
          <a:p>
            <a:pPr algn="just"/>
            <a:r>
              <a:rPr lang="it-IT" b="1" dirty="0"/>
              <a:t>T.A.R. Sicilia Catania, Sez. IV, 04/10/2024, n. 3260: </a:t>
            </a:r>
            <a:r>
              <a:rPr lang="it-IT" i="1" dirty="0"/>
              <a:t>Ed invero, premesso che l'art. 15, comma 1, cod. proc. amm. prevede che </a:t>
            </a:r>
            <a:r>
              <a:rPr lang="it-IT" i="1" u="sng" dirty="0"/>
              <a:t>il difetto di competenza è rilevato d'ufficio finché la causa non è decisa in primo grado</a:t>
            </a:r>
            <a:r>
              <a:rPr lang="it-IT" i="1" dirty="0"/>
              <a:t>, la pronuncia di incompetenza assume la forma di ordinanza quando viene resa in sede di decisione sulla domanda cautelare ex art. 15, comma 2, cod. proc. amm. o nella camera di consiglio fissata per la pronuncia immediata sulla questione di competenza, ai sensi dell'art. 15, comma 3, cod. proc. amm. (il comma 4 dell'art. 15 cod. proc. amm. dispone difatti che sulla questione della sola competenza "il giudice provvede con ordinanza, nei casi di cui ai commi 2 e 3"); da ciò si deduce che negli altri casi, ovverosia quando deve essere dichiarata - come nell'ipotesi di specie - all'esito del giudizio di merito, la pronuncia d'incompetenza territoriale deve essere adottata con sentenza (cfr., ex plurimis, T.A.R. Sardegna, sez. I, 2 luglio 2024, n. 515; T.A.R. Lazio, Roma, sez. V stralcio, 4 giugno 2024, n. 11381; T.A.R. Campania, Napoli, sez. VII, 31 maggio 2024, n. 3508; T.A.R. Basilicata, sez. I, 13 novembre 2023, n. 656; T.A.R. Sicilia, Palermo, sez. I, 6 giugno 2022, n. 1824; T.A.R. Molise, sez. I, 10 novembre 2020, n. 310).</a:t>
            </a:r>
          </a:p>
          <a:p>
            <a:pPr algn="just"/>
            <a:r>
              <a:rPr lang="it-IT" i="1" dirty="0"/>
              <a:t>Ed invero, il chiaro dettato della norma che limita l'adozione della decisione di incompetenza con forma di ordinanza a casi tipici ben determinati, comporta necessariamente, per argomento a contrario, la necessità di utilizzare la forma ordinariamente usata per le decisioni conclusive del giudizio dinanzi a un determinato organo giudicante, ovverosia quella della sentenza (cfr. T.A.R. Veneto, sez. I, 18 giugno 2019, n. 726 ed ivi precedenti giurisprudenziali).</a:t>
            </a:r>
          </a:p>
        </p:txBody>
      </p:sp>
    </p:spTree>
    <p:extLst>
      <p:ext uri="{BB962C8B-B14F-4D97-AF65-F5344CB8AC3E}">
        <p14:creationId xmlns:p14="http://schemas.microsoft.com/office/powerpoint/2010/main" val="33244083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DA47E-A7A3-1E82-21D6-806C384FE97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B8DBB00-CA2C-BB7A-8DCC-459F40FCC00E}"/>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F3FEDFBA-42B1-EF6D-AC05-C4389DE936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A4CADF16-E21B-7E20-D1A7-028AAEF6D3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F625CA2A-496B-29DA-8A71-D2272D082D4B}"/>
              </a:ext>
            </a:extLst>
          </p:cNvPr>
          <p:cNvSpPr txBox="1"/>
          <p:nvPr/>
        </p:nvSpPr>
        <p:spPr>
          <a:xfrm>
            <a:off x="550342" y="1013449"/>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Le eccezioni di giurisdizione e competenza posso sempre proporle?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894765C2-50BE-EFF6-03C9-5B1CAB449F56}"/>
              </a:ext>
            </a:extLst>
          </p:cNvPr>
          <p:cNvSpPr txBox="1"/>
          <p:nvPr/>
        </p:nvSpPr>
        <p:spPr>
          <a:xfrm>
            <a:off x="400767" y="2084566"/>
            <a:ext cx="11508672" cy="4247317"/>
          </a:xfrm>
          <a:prstGeom prst="rect">
            <a:avLst/>
          </a:prstGeom>
          <a:noFill/>
        </p:spPr>
        <p:txBody>
          <a:bodyPr wrap="square" rtlCol="0">
            <a:spAutoFit/>
          </a:bodyPr>
          <a:lstStyle/>
          <a:p>
            <a:pPr algn="just"/>
            <a:r>
              <a:rPr lang="it-IT" b="1" dirty="0"/>
              <a:t>T.A.R. Sicilia Catania, Sez. IV, 04/10/2024, n. 3260: </a:t>
            </a:r>
            <a:r>
              <a:rPr lang="it-IT" i="1" dirty="0"/>
              <a:t>Ed invero, premesso che l'art. 15, comma 1, cod. proc. amm. prevede che il difetto di competenza </a:t>
            </a:r>
            <a:r>
              <a:rPr lang="it-IT" i="1" u="sng" dirty="0"/>
              <a:t>è rilevato d'ufficio finché la causa non è decisa in primo grado</a:t>
            </a:r>
            <a:r>
              <a:rPr lang="it-IT" i="1" dirty="0"/>
              <a:t>, la pronuncia di incompetenza assume la forma di ordinanza quando viene resa in sede di decisione sulla domanda cautelare ex art. 15, comma 2, cod. proc. amm. o nella camera di consiglio fissata per la pronuncia immediata sulla questione di competenza, ai sensi dell'art. 15, comma 3, cod. proc. amm. (il comma 4 dell'art. 15 cod. proc. amm. dispone difatti che sulla questione della sola competenza "il giudice provvede con ordinanza, nei casi di cui ai commi 2 e 3"); da ciò si deduce che negli altri casi, ovverosia quando deve essere dichiarata - come nell'ipotesi di specie - all'esito del giudizio di merito, la pronuncia d'incompetenza territoriale deve essere adottata con sentenza (cfr., ex plurimis, T.A.R. Sardegna, sez. I, 2 luglio 2024, n. 515; T.A.R. Lazio, Roma, sez. V stralcio, 4 giugno 2024, n. 11381; T.A.R. Campania, Napoli, sez. VII, 31 maggio 2024, n. 3508; T.A.R. Basilicata, sez. I, 13 novembre 2023, n. 656; T.A.R. Sicilia, Palermo, sez. I, 6 giugno 2022, n. 1824; T.A.R. Molise, sez. I, 10 novembre 2020, n. 310).</a:t>
            </a:r>
          </a:p>
          <a:p>
            <a:pPr algn="just"/>
            <a:r>
              <a:rPr lang="it-IT" i="1" dirty="0"/>
              <a:t>Ed invero, il chiaro dettato della norma che limita l'adozione della decisione di incompetenza con forma di ordinanza a casi tipici ben determinati, comporta necessariamente, per argomento a contrario, la necessità di utilizzare la forma ordinariamente usata per le decisioni conclusive del giudizio dinanzi a un determinato organo giudicante, ovverosia quella della sentenza (cfr. T.A.R. Veneto, sez. I, 18 giugno 2019, n. 726 ed ivi precedenti giurisprudenziali).</a:t>
            </a:r>
          </a:p>
        </p:txBody>
      </p:sp>
    </p:spTree>
    <p:extLst>
      <p:ext uri="{BB962C8B-B14F-4D97-AF65-F5344CB8AC3E}">
        <p14:creationId xmlns:p14="http://schemas.microsoft.com/office/powerpoint/2010/main" val="15311208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6F6CD-5ADF-2A22-3067-BF90B805288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960B049-888F-6B35-E6EF-EE4CDA5846C8}"/>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39809F04-6E34-2B07-DA5F-5B94157531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467D0F3E-C622-0B52-A2A6-96FC980C998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F3A56FEF-D617-9E7D-52C9-F942761CA63F}"/>
              </a:ext>
            </a:extLst>
          </p:cNvPr>
          <p:cNvSpPr txBox="1"/>
          <p:nvPr/>
        </p:nvSpPr>
        <p:spPr>
          <a:xfrm>
            <a:off x="550342" y="1013449"/>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Le eccezioni di giurisdizione e competenza posso sempre proporle?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4C750280-F790-8727-0055-78E0032F54E7}"/>
              </a:ext>
            </a:extLst>
          </p:cNvPr>
          <p:cNvSpPr txBox="1"/>
          <p:nvPr/>
        </p:nvSpPr>
        <p:spPr>
          <a:xfrm>
            <a:off x="243537" y="2084566"/>
            <a:ext cx="11508672" cy="4524315"/>
          </a:xfrm>
          <a:prstGeom prst="rect">
            <a:avLst/>
          </a:prstGeom>
          <a:noFill/>
        </p:spPr>
        <p:txBody>
          <a:bodyPr wrap="square" rtlCol="0">
            <a:spAutoFit/>
          </a:bodyPr>
          <a:lstStyle/>
          <a:p>
            <a:pPr algn="just"/>
            <a:r>
              <a:rPr lang="it-IT" sz="1600" b="1" dirty="0"/>
              <a:t>Cass. civ., Sez. Unite, 28/11/2024, n. 30605: </a:t>
            </a:r>
            <a:r>
              <a:rPr lang="it-IT" sz="1600" i="1" dirty="0"/>
              <a:t>A fronte della pronuncia del giudice ordinario declinatoria della giurisdizione il giudice amministrativo, nei casi in cui la causa venga tempestivamente riassunta, può ricorrere allo strumento processuale previsto dall'art. 11, comma 3, c.p.a. e può sollevare conflitto "alla prima udienza". È, quindi, necessario che si sia in presenza di una stessa domanda, riproposta dinanzi al giudice ad </a:t>
            </a:r>
            <a:r>
              <a:rPr lang="it-IT" sz="1600" i="1" dirty="0" err="1"/>
              <a:t>quem</a:t>
            </a:r>
            <a:r>
              <a:rPr lang="it-IT" sz="1600" i="1" dirty="0"/>
              <a:t>, che si configuri una prosecuzione del processo nel quale la prima pronuncia sulla giurisdizione è stata resa, che il conflitto venga tempestivamente sollevato, sicché, in difetto di dette condizioni, il giudice amministrativo deve limitarsi a statuire sulla giurisdizione ex art. 9 c.p.a., non ostandovi la precedente statuizione di declinatoria della giurisdizione (Cass. S.U. 23 luglio 2019 n. 19893; Cass. S.U. 28 ottobre 2015 n. 21951; Cass. S.U. 18 dicembre 2014 n. 26655). Quest'ultima disposizione prevede che il difetto di giurisdizione può essere rilevato anche d'ufficio nel giudizio di primo grado mentre "nei giudizi di impugnazione è rilevato se dedotto con specifico motivo avverso il capo della pronuncia impugnata che, in modo implicito o esplicito, ha statuito sulla giurisdizione.» Nel dettare la disciplina del processo amministrativo, dunque, il legislatore ha nella sostanza recepito l'orientamento, ormai consolidato, espresso dalle Sezioni Unite a partire da Cass. S.U. 9 ottobre 2008 n. 24883, secondo cui il giudice può rilevare anche d'ufficio il difetto di giurisdizione solo fino a quando sul punto non si sia formato il giudicato, esplicito o implicito. Quest'ultimo si forma in caso di decisione nel merito, con esclusione delle sole pronunce che non contengano statuizioni implicanti l'affermazione della giurisdizione, come nel caso in cui l'unico tema dibattuto sia stato quello relativo all'ammissibilità della domanda o quando dalla motivazione della sentenza risulti che l'evidenza di una soluzione abbia assorbito ogni altra valutazione (ad es., per manifesta infondatezza della pretesa) ed abbia indotto il giudice a decidere il merito per </a:t>
            </a:r>
            <a:r>
              <a:rPr lang="it-IT" sz="1600" i="1" dirty="0" err="1"/>
              <a:t>saltum</a:t>
            </a:r>
            <a:r>
              <a:rPr lang="it-IT" sz="1600" i="1" dirty="0"/>
              <a:t>, non rispettando la progressione logica stabilita dal legislatore per la trattazione delle questioni di rito rispetto a quelle di merito (cfr. fra le tante più recenti Cass. S.U. 22 settembre 2023 n. 27160; Cass. S.U. 27 giugno 2023 n. 18389 ed i richiami ivi contenuti).</a:t>
            </a:r>
          </a:p>
        </p:txBody>
      </p:sp>
    </p:spTree>
    <p:extLst>
      <p:ext uri="{BB962C8B-B14F-4D97-AF65-F5344CB8AC3E}">
        <p14:creationId xmlns:p14="http://schemas.microsoft.com/office/powerpoint/2010/main" val="21163407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DE5C1D-11B1-3EBF-D62C-5EB7FD55358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50E81E0-29D0-7CE6-37F2-2FC3AFB37C7F}"/>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138278E4-70B6-ECC6-8D01-0C0BC24A62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9DB38B25-3884-50AE-3EBF-6523ACDBACC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BB839F9B-2C4F-30ED-291C-807346BA777C}"/>
              </a:ext>
            </a:extLst>
          </p:cNvPr>
          <p:cNvSpPr txBox="1"/>
          <p:nvPr/>
        </p:nvSpPr>
        <p:spPr>
          <a:xfrm>
            <a:off x="550342" y="1013449"/>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Le eccezioni di giurisdizione e competenza posso sempre proporle?</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552BF822-3D9B-AD17-E862-96FF07704566}"/>
              </a:ext>
            </a:extLst>
          </p:cNvPr>
          <p:cNvSpPr txBox="1"/>
          <p:nvPr/>
        </p:nvSpPr>
        <p:spPr>
          <a:xfrm>
            <a:off x="400767" y="2084566"/>
            <a:ext cx="11508672" cy="4062651"/>
          </a:xfrm>
          <a:prstGeom prst="rect">
            <a:avLst/>
          </a:prstGeom>
          <a:noFill/>
        </p:spPr>
        <p:txBody>
          <a:bodyPr wrap="square" rtlCol="0">
            <a:spAutoFit/>
          </a:bodyPr>
          <a:lstStyle/>
          <a:p>
            <a:pPr algn="just"/>
            <a:r>
              <a:rPr lang="it-IT" sz="2000" b="1" dirty="0"/>
              <a:t>Cons. Stato, Sez. II, 05/09/2024, n. 7445</a:t>
            </a:r>
          </a:p>
          <a:p>
            <a:pPr algn="just"/>
            <a:r>
              <a:rPr lang="it-IT" sz="2000" i="1" dirty="0"/>
              <a:t>Poiché il Giudice di primo grado ha respinto il ricorso nel merito, la sentenza impugnata sottintende, necessariamente, una decisione affermativa sulla sussistenza della giurisdizione amministrativa.</a:t>
            </a:r>
          </a:p>
          <a:p>
            <a:pPr algn="just"/>
            <a:r>
              <a:rPr lang="it-IT" sz="2000" i="1" dirty="0"/>
              <a:t>Pertanto, la questione di giurisdizione non poteva essere proposta nel presente grado del giudizio in via di eccezione, né può esservi rilevata di ufficio, ostandovi la norma contenuta nell'art. 9 c.p.a. per cui il difetto di giurisdizione "nei giudizi di impugnazione è rilevato se dedotto con specifico motivo avverso il capo della pronuncia impugnata che, in modo implicito o esplicito, ha statuito sulla giurisdizione".</a:t>
            </a:r>
          </a:p>
          <a:p>
            <a:pPr algn="just"/>
            <a:r>
              <a:rPr lang="it-IT" sz="2000" i="1" dirty="0"/>
              <a:t>Il Ministero, come detto nell'esposizione in fatto, con l'atto notificato il 5 febbraio 2024 ha inteso proporre appello incidentale avverso la suddetta statuizione implicita, ma, poiché la connessa istanza di rimessione in termini è stata poc'anzi respinta, tale appello è inammissibile.</a:t>
            </a:r>
          </a:p>
          <a:p>
            <a:pPr algn="just"/>
            <a:r>
              <a:rPr lang="it-IT" sz="2000" i="1" dirty="0"/>
              <a:t>Di conseguenza, l'affermazione della sussistenza della giurisdizione amministrativa che si ricava dalla sentenza di primo grado risulta ormai coperta dal giudicato.</a:t>
            </a:r>
          </a:p>
          <a:p>
            <a:pPr algn="just"/>
            <a:endParaRPr lang="it-IT" b="1" dirty="0"/>
          </a:p>
        </p:txBody>
      </p:sp>
    </p:spTree>
    <p:extLst>
      <p:ext uri="{BB962C8B-B14F-4D97-AF65-F5344CB8AC3E}">
        <p14:creationId xmlns:p14="http://schemas.microsoft.com/office/powerpoint/2010/main" val="13772923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77CFB-BBE2-76D6-B886-B590BEEA8D0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1529455-8027-D689-C03A-6AB5171231C7}"/>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3C9A6588-9CFA-85EC-0CF8-DBF357D2EC3F}"/>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EE39152A-AC1E-FF24-041F-89E8A330CD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19010A5E-F695-2149-8442-009EE6472549}"/>
              </a:ext>
            </a:extLst>
          </p:cNvPr>
          <p:cNvSpPr txBox="1"/>
          <p:nvPr/>
        </p:nvSpPr>
        <p:spPr>
          <a:xfrm>
            <a:off x="1611330" y="2761839"/>
            <a:ext cx="8969340" cy="190821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lang="it-IT" sz="3000" i="1" cap="all" dirty="0">
                <a:solidFill>
                  <a:prstClr val="black"/>
                </a:solidFill>
                <a:latin typeface="Calibri"/>
              </a:rPr>
              <a:t>L’atto di intervento e i controinteressati -</a:t>
            </a:r>
          </a:p>
          <a:p>
            <a:pPr lvl="0" algn="ctr">
              <a:defRPr/>
            </a:pPr>
            <a:r>
              <a:rPr lang="it-IT" sz="3000" i="1" cap="all" dirty="0">
                <a:solidFill>
                  <a:prstClr val="black"/>
                </a:solidFill>
                <a:latin typeface="Calibri"/>
              </a:rPr>
              <a:t>Breve richiamo all’opposizione di terzo</a:t>
            </a:r>
          </a:p>
          <a:p>
            <a:pPr lvl="0" algn="ctr">
              <a:defRPr/>
            </a:pPr>
            <a:endParaRPr kumimoji="0" lang="it-IT" sz="3000" b="1"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04856A15-83C8-9D0A-7276-A1BC5F7B47C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E48D454E-954E-F796-95BA-DC66330978BF}"/>
              </a:ext>
            </a:extLst>
          </p:cNvPr>
          <p:cNvSpPr txBox="1"/>
          <p:nvPr/>
        </p:nvSpPr>
        <p:spPr>
          <a:xfrm>
            <a:off x="3087216" y="644117"/>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38573739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743445-8163-FE33-24A6-5547CE17AF2F}"/>
              </a:ext>
            </a:extLst>
          </p:cNvPr>
          <p:cNvSpPr>
            <a:spLocks noGrp="1"/>
          </p:cNvSpPr>
          <p:nvPr>
            <p:ph type="title"/>
          </p:nvPr>
        </p:nvSpPr>
        <p:spPr/>
        <p:txBody>
          <a:bodyPr>
            <a:normAutofit fontScale="90000"/>
          </a:bodyPr>
          <a:lstStyle/>
          <a:p>
            <a:pPr algn="ctr"/>
            <a:r>
              <a:rPr lang="it-IT" dirty="0"/>
              <a:t>I rimedi messi a disposizione del </a:t>
            </a:r>
            <a:r>
              <a:rPr lang="it-IT" dirty="0" err="1"/>
              <a:t>c.p.a</a:t>
            </a:r>
            <a:r>
              <a:rPr lang="it-IT" dirty="0"/>
              <a:t>. al controinteressato a cui non sia stato notificato il ricorso</a:t>
            </a:r>
          </a:p>
        </p:txBody>
      </p:sp>
      <p:sp>
        <p:nvSpPr>
          <p:cNvPr id="3" name="Segnaposto contenuto 2">
            <a:extLst>
              <a:ext uri="{FF2B5EF4-FFF2-40B4-BE49-F238E27FC236}">
                <a16:creationId xmlns:a16="http://schemas.microsoft.com/office/drawing/2014/main" id="{9D1B78ED-4CF6-7AD3-F354-35AAE6CC9D96}"/>
              </a:ext>
            </a:extLst>
          </p:cNvPr>
          <p:cNvSpPr>
            <a:spLocks noGrp="1"/>
          </p:cNvSpPr>
          <p:nvPr>
            <p:ph idx="1"/>
          </p:nvPr>
        </p:nvSpPr>
        <p:spPr>
          <a:xfrm>
            <a:off x="416137" y="1983130"/>
            <a:ext cx="11394864" cy="4452394"/>
          </a:xfrm>
        </p:spPr>
        <p:txBody>
          <a:bodyPr/>
          <a:lstStyle/>
          <a:p>
            <a:pPr marL="0" indent="0" algn="just">
              <a:buNone/>
            </a:pPr>
            <a:endParaRPr lang="it-IT" dirty="0"/>
          </a:p>
          <a:p>
            <a:pPr marL="0" indent="0" algn="just">
              <a:buNone/>
            </a:pPr>
            <a:r>
              <a:rPr lang="it-IT" dirty="0"/>
              <a:t>Ai sensi dell’art. 28, comma 1, </a:t>
            </a:r>
            <a:r>
              <a:rPr lang="it-IT" dirty="0" err="1"/>
              <a:t>c.p.a</a:t>
            </a:r>
            <a:r>
              <a:rPr lang="it-IT" dirty="0"/>
              <a:t>.: «</a:t>
            </a:r>
            <a:r>
              <a:rPr lang="it-IT" i="1" dirty="0"/>
              <a:t>se il giudizio non è stato promosso contro alcuna delle parti nei cui confronti la sentenza deve essere pronunciata, queste possono intervenirvi, senza pregiudizio del diritto di difesa</a:t>
            </a:r>
            <a:r>
              <a:rPr lang="it-IT" dirty="0"/>
              <a:t>»</a:t>
            </a:r>
            <a:r>
              <a:rPr lang="it-IT" i="1" dirty="0"/>
              <a:t>. </a:t>
            </a:r>
            <a:r>
              <a:rPr lang="it-IT" dirty="0"/>
              <a:t>È l’ipotesi del contraddittore necessario, il solo a poter proporre appello ai sensi dell’art. 102 </a:t>
            </a:r>
            <a:r>
              <a:rPr lang="it-IT" dirty="0" err="1"/>
              <a:t>c.p.a</a:t>
            </a:r>
            <a:r>
              <a:rPr lang="it-IT" dirty="0"/>
              <a:t>.</a:t>
            </a:r>
          </a:p>
          <a:p>
            <a:pPr marL="0" indent="0" algn="just">
              <a:buNone/>
            </a:pPr>
            <a:r>
              <a:rPr lang="it-IT" dirty="0"/>
              <a:t>Il caso disciplinato dal comma 1 è quello dell’intervento volontario litisconsortile ad </a:t>
            </a:r>
            <a:r>
              <a:rPr lang="it-IT" dirty="0" err="1"/>
              <a:t>oppenendum</a:t>
            </a:r>
            <a:endParaRPr lang="it-IT" dirty="0"/>
          </a:p>
        </p:txBody>
      </p:sp>
      <p:sp>
        <p:nvSpPr>
          <p:cNvPr id="4" name="Segnaposto numero diapositiva 3">
            <a:extLst>
              <a:ext uri="{FF2B5EF4-FFF2-40B4-BE49-F238E27FC236}">
                <a16:creationId xmlns:a16="http://schemas.microsoft.com/office/drawing/2014/main" id="{A39128E5-DEF3-F933-E438-BF927DB2443A}"/>
              </a:ext>
            </a:extLst>
          </p:cNvPr>
          <p:cNvSpPr>
            <a:spLocks noGrp="1"/>
          </p:cNvSpPr>
          <p:nvPr>
            <p:ph type="sldNum" sz="quarter" idx="12"/>
          </p:nvPr>
        </p:nvSpPr>
        <p:spPr/>
        <p:txBody>
          <a:bodyPr/>
          <a:lstStyle/>
          <a:p>
            <a:fld id="{5FD889E0-CAB2-4699-909D-B9A88D47ACBE}" type="slidenum">
              <a:rPr lang="en-US" smtClean="0"/>
              <a:t>69</a:t>
            </a:fld>
            <a:endParaRPr lang="en-US" dirty="0"/>
          </a:p>
        </p:txBody>
      </p:sp>
    </p:spTree>
    <p:extLst>
      <p:ext uri="{BB962C8B-B14F-4D97-AF65-F5344CB8AC3E}">
        <p14:creationId xmlns:p14="http://schemas.microsoft.com/office/powerpoint/2010/main" val="1925738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F72DB-AC5D-4CC0-DC19-D0D5CF87BF8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C88731B-F73F-C226-A9E6-A78C9CE75285}"/>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57192C10-51AD-DEEE-93D8-C664A71F3E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153E901B-9E5C-A527-2E23-412B9FFE95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A453A7DC-46CA-304C-F41E-834115B12402}"/>
              </a:ext>
            </a:extLst>
          </p:cNvPr>
          <p:cNvSpPr txBox="1"/>
          <p:nvPr/>
        </p:nvSpPr>
        <p:spPr>
          <a:xfrm>
            <a:off x="550342" y="1054156"/>
            <a:ext cx="11091316" cy="584775"/>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Chi difende le amministrazioni resistenti?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5ED20C8F-F193-51D4-DF94-64260BC80651}"/>
              </a:ext>
            </a:extLst>
          </p:cNvPr>
          <p:cNvSpPr txBox="1"/>
          <p:nvPr/>
        </p:nvSpPr>
        <p:spPr>
          <a:xfrm>
            <a:off x="463193" y="2425237"/>
            <a:ext cx="11377129" cy="2677656"/>
          </a:xfrm>
          <a:prstGeom prst="rect">
            <a:avLst/>
          </a:prstGeom>
          <a:noFill/>
        </p:spPr>
        <p:txBody>
          <a:bodyPr wrap="square" rtlCol="0">
            <a:spAutoFit/>
          </a:bodyPr>
          <a:lstStyle/>
          <a:p>
            <a:pPr marL="457200" indent="-457200" algn="just">
              <a:buFontTx/>
              <a:buChar char="-"/>
            </a:pPr>
            <a:r>
              <a:rPr lang="it-IT" sz="2800" i="1" dirty="0"/>
              <a:t>L’Avvocatura dello Stato (distrettuale o generale a seconda dei casi) se sono amministrazioni statali o se le amministrazioni hanno all’uopo delegato l’Avvocatura dello Stato R.D. 1611/1933</a:t>
            </a:r>
          </a:p>
          <a:p>
            <a:pPr marL="457200" indent="-457200" algn="just">
              <a:buFontTx/>
              <a:buChar char="-"/>
            </a:pPr>
            <a:r>
              <a:rPr lang="it-IT" sz="2800" i="1" dirty="0"/>
              <a:t>L’Avvocatura (es. civica, provinciale, regionale ecc.) dell’ente pubblico</a:t>
            </a:r>
          </a:p>
          <a:p>
            <a:pPr marL="457200" indent="-457200" algn="just">
              <a:buFontTx/>
              <a:buChar char="-"/>
            </a:pPr>
            <a:r>
              <a:rPr lang="it-IT" sz="2800" i="1" dirty="0"/>
              <a:t>Gli avvocati del libero foro, previa selezione trasparente e imparziale alla luce dei preventivi presentati e del curriculum professionale</a:t>
            </a:r>
          </a:p>
        </p:txBody>
      </p:sp>
    </p:spTree>
    <p:extLst>
      <p:ext uri="{BB962C8B-B14F-4D97-AF65-F5344CB8AC3E}">
        <p14:creationId xmlns:p14="http://schemas.microsoft.com/office/powerpoint/2010/main" val="8950232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127F00-2528-6B44-BA72-CF21B36D2490}"/>
              </a:ext>
            </a:extLst>
          </p:cNvPr>
          <p:cNvSpPr>
            <a:spLocks noGrp="1"/>
          </p:cNvSpPr>
          <p:nvPr>
            <p:ph type="title"/>
          </p:nvPr>
        </p:nvSpPr>
        <p:spPr/>
        <p:txBody>
          <a:bodyPr/>
          <a:lstStyle/>
          <a:p>
            <a:pPr algn="ctr"/>
            <a:r>
              <a:rPr lang="it-IT" dirty="0"/>
              <a:t>Ancora, sull’art. 28</a:t>
            </a:r>
          </a:p>
        </p:txBody>
      </p:sp>
      <p:sp>
        <p:nvSpPr>
          <p:cNvPr id="3" name="Segnaposto contenuto 2">
            <a:extLst>
              <a:ext uri="{FF2B5EF4-FFF2-40B4-BE49-F238E27FC236}">
                <a16:creationId xmlns:a16="http://schemas.microsoft.com/office/drawing/2014/main" id="{0BB63224-39AA-104D-549F-7072C44678CE}"/>
              </a:ext>
            </a:extLst>
          </p:cNvPr>
          <p:cNvSpPr>
            <a:spLocks noGrp="1"/>
          </p:cNvSpPr>
          <p:nvPr>
            <p:ph idx="1"/>
          </p:nvPr>
        </p:nvSpPr>
        <p:spPr>
          <a:xfrm>
            <a:off x="392988" y="2017854"/>
            <a:ext cx="11418013" cy="4348222"/>
          </a:xfrm>
        </p:spPr>
        <p:txBody>
          <a:bodyPr>
            <a:normAutofit fontScale="92500"/>
          </a:bodyPr>
          <a:lstStyle/>
          <a:p>
            <a:pPr marL="0" indent="0" algn="just">
              <a:buNone/>
            </a:pPr>
            <a:r>
              <a:rPr lang="it-IT" dirty="0"/>
              <a:t>L’ipotesi dell’intervento da parte di chi vi abbia interesse è, invece, disciplinata dal secondo comma dell’art. 28: «</a:t>
            </a:r>
            <a:r>
              <a:rPr lang="it-IT" i="1" dirty="0"/>
              <a:t>chiunque non sia parte del giudizio e non sia decaduto dall'esercizio delle relative azioni, ma vi abbia interesse, può intervenire accettando lo stato e il grado in cui il giudizio si trova</a:t>
            </a:r>
            <a:r>
              <a:rPr lang="it-IT" dirty="0"/>
              <a:t>»</a:t>
            </a:r>
          </a:p>
          <a:p>
            <a:pPr marL="0" indent="0" algn="just">
              <a:buNone/>
            </a:pPr>
            <a:r>
              <a:rPr lang="it-IT" dirty="0"/>
              <a:t>Sul punto esistono differenti orientamenti tra chi ammette l’intervento di chi è portatore di interesse di mero fatto da chi lo nega: TAR Lazio, sentenza n. 7532/2024 “</a:t>
            </a:r>
            <a:r>
              <a:rPr lang="it-IT" i="1" dirty="0"/>
              <a:t>anche se non è leso direttamente dal provvedimento impugnato deve sussistere un nesso sostanziale con l’interesse del ricorrente</a:t>
            </a:r>
            <a:r>
              <a:rPr lang="it-IT" dirty="0"/>
              <a:t>” </a:t>
            </a:r>
          </a:p>
          <a:p>
            <a:pPr marL="0" indent="0" algn="just">
              <a:buNone/>
            </a:pPr>
            <a:r>
              <a:rPr lang="it-IT" dirty="0"/>
              <a:t>Il terzo e ultimo comma dell’art. 28 disciplina infine l’intervento per ordine del giudice, per distinguerlo dall’intervento c.d. spontaneo o volontario: «</a:t>
            </a:r>
            <a:r>
              <a:rPr lang="it-IT" i="1" dirty="0"/>
              <a:t>Il giudice, anche su istanza di parte, quando ritiene opportuno che il processo si svolga nei confronti di un terzo, ne ordina l'intervento</a:t>
            </a:r>
            <a:r>
              <a:rPr lang="it-IT" dirty="0"/>
              <a:t>»</a:t>
            </a:r>
          </a:p>
        </p:txBody>
      </p:sp>
      <p:sp>
        <p:nvSpPr>
          <p:cNvPr id="4" name="Segnaposto numero diapositiva 3">
            <a:extLst>
              <a:ext uri="{FF2B5EF4-FFF2-40B4-BE49-F238E27FC236}">
                <a16:creationId xmlns:a16="http://schemas.microsoft.com/office/drawing/2014/main" id="{BFEC32AA-E016-446D-FA32-99741900DD66}"/>
              </a:ext>
            </a:extLst>
          </p:cNvPr>
          <p:cNvSpPr>
            <a:spLocks noGrp="1"/>
          </p:cNvSpPr>
          <p:nvPr>
            <p:ph type="sldNum" sz="quarter" idx="12"/>
          </p:nvPr>
        </p:nvSpPr>
        <p:spPr/>
        <p:txBody>
          <a:bodyPr/>
          <a:lstStyle/>
          <a:p>
            <a:fld id="{5FD889E0-CAB2-4699-909D-B9A88D47ACBE}" type="slidenum">
              <a:rPr lang="en-US" smtClean="0"/>
              <a:t>70</a:t>
            </a:fld>
            <a:endParaRPr lang="en-US" dirty="0"/>
          </a:p>
        </p:txBody>
      </p:sp>
    </p:spTree>
    <p:extLst>
      <p:ext uri="{BB962C8B-B14F-4D97-AF65-F5344CB8AC3E}">
        <p14:creationId xmlns:p14="http://schemas.microsoft.com/office/powerpoint/2010/main" val="23422394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05351A-AF0F-6F27-C318-4FCD2BEE3A11}"/>
              </a:ext>
            </a:extLst>
          </p:cNvPr>
          <p:cNvSpPr>
            <a:spLocks noGrp="1"/>
          </p:cNvSpPr>
          <p:nvPr>
            <p:ph type="title"/>
          </p:nvPr>
        </p:nvSpPr>
        <p:spPr/>
        <p:txBody>
          <a:bodyPr/>
          <a:lstStyle/>
          <a:p>
            <a:pPr algn="ctr"/>
            <a:r>
              <a:rPr lang="it-IT" dirty="0"/>
              <a:t>Art. 50 e 51 del </a:t>
            </a:r>
            <a:r>
              <a:rPr lang="it-IT" dirty="0" err="1"/>
              <a:t>c.p.a</a:t>
            </a:r>
            <a:r>
              <a:rPr lang="it-IT" dirty="0"/>
              <a:t>.</a:t>
            </a:r>
          </a:p>
        </p:txBody>
      </p:sp>
      <p:sp>
        <p:nvSpPr>
          <p:cNvPr id="3" name="Segnaposto contenuto 2">
            <a:extLst>
              <a:ext uri="{FF2B5EF4-FFF2-40B4-BE49-F238E27FC236}">
                <a16:creationId xmlns:a16="http://schemas.microsoft.com/office/drawing/2014/main" id="{4621CDED-BA4D-41F1-7FAA-0FEED1C560DE}"/>
              </a:ext>
            </a:extLst>
          </p:cNvPr>
          <p:cNvSpPr>
            <a:spLocks noGrp="1"/>
          </p:cNvSpPr>
          <p:nvPr>
            <p:ph idx="1"/>
          </p:nvPr>
        </p:nvSpPr>
        <p:spPr>
          <a:xfrm>
            <a:off x="404562" y="1948406"/>
            <a:ext cx="11406439" cy="4591290"/>
          </a:xfrm>
        </p:spPr>
        <p:txBody>
          <a:bodyPr>
            <a:normAutofit/>
          </a:bodyPr>
          <a:lstStyle/>
          <a:p>
            <a:pPr marL="0" indent="0">
              <a:buNone/>
            </a:pPr>
            <a:r>
              <a:rPr lang="it-IT" sz="1800" dirty="0"/>
              <a:t>Il </a:t>
            </a:r>
            <a:r>
              <a:rPr lang="it-IT" sz="1800" dirty="0" err="1"/>
              <a:t>c.p.a</a:t>
            </a:r>
            <a:r>
              <a:rPr lang="it-IT" sz="1800" dirty="0"/>
              <a:t>., su un piano strettamente procedurale, stabilisce che:</a:t>
            </a:r>
          </a:p>
          <a:p>
            <a:pPr marL="0" indent="0">
              <a:buNone/>
            </a:pPr>
            <a:r>
              <a:rPr lang="it-IT" sz="1800" dirty="0"/>
              <a:t>a) l’atto di intervento è proposto al giudice davanti al quale pende la controversia principale;</a:t>
            </a:r>
          </a:p>
          <a:p>
            <a:pPr marL="0" indent="0">
              <a:buNone/>
            </a:pPr>
            <a:r>
              <a:rPr lang="it-IT" sz="1800" dirty="0"/>
              <a:t>b) l’atto deve contenere l’indicazione delle generalità dell'interveniente, le ragioni su cui si fonda, con la produzione dei documenti giustificativi, e deve essere sottoscritto ai sensi dell'articolo 40, comma 1, lettera d) (art. 50, comma 1);</a:t>
            </a:r>
          </a:p>
          <a:p>
            <a:pPr marL="0" indent="0">
              <a:buNone/>
            </a:pPr>
            <a:r>
              <a:rPr lang="it-IT" sz="1800" dirty="0"/>
              <a:t>c) l’intervento è notificato a tutte le altre parti, costituite e non, nel giudizio principale e in caso di parti già costituite si procede ai sensi dell’art. 170 c.p.c. (art. 50, comma 2)</a:t>
            </a:r>
          </a:p>
          <a:p>
            <a:pPr marL="0" indent="0">
              <a:buNone/>
            </a:pPr>
            <a:r>
              <a:rPr lang="it-IT" sz="1800" dirty="0"/>
              <a:t>e) l’intervento del contraddittore necessario pretermesso (art. 28, comma 1) non incontra limiti temporali, salvo il limite logico del passaggio della causa in decisione;</a:t>
            </a:r>
          </a:p>
          <a:p>
            <a:pPr marL="0" indent="0">
              <a:buNone/>
            </a:pPr>
            <a:r>
              <a:rPr lang="it-IT" sz="1800" dirty="0" err="1"/>
              <a:t>f</a:t>
            </a:r>
            <a:r>
              <a:rPr lang="it-IT" sz="1800" dirty="0"/>
              <a:t>) l’intervento ad </a:t>
            </a:r>
            <a:r>
              <a:rPr lang="it-IT" sz="1800" dirty="0" err="1"/>
              <a:t>adiuvandum</a:t>
            </a:r>
            <a:r>
              <a:rPr lang="it-IT" sz="1800" dirty="0"/>
              <a:t> deve avvenire in tempo utile per consentire il rispetto del termine ultimo di deposito che è fino a 30 giorni prima dell’udienza</a:t>
            </a:r>
          </a:p>
          <a:p>
            <a:pPr marL="0" indent="0">
              <a:buNone/>
            </a:pPr>
            <a:endParaRPr lang="it-IT" dirty="0"/>
          </a:p>
        </p:txBody>
      </p:sp>
      <p:sp>
        <p:nvSpPr>
          <p:cNvPr id="4" name="Segnaposto numero diapositiva 3">
            <a:extLst>
              <a:ext uri="{FF2B5EF4-FFF2-40B4-BE49-F238E27FC236}">
                <a16:creationId xmlns:a16="http://schemas.microsoft.com/office/drawing/2014/main" id="{861871DC-EC66-E4DB-45C6-1572CBFFCEFD}"/>
              </a:ext>
            </a:extLst>
          </p:cNvPr>
          <p:cNvSpPr>
            <a:spLocks noGrp="1"/>
          </p:cNvSpPr>
          <p:nvPr>
            <p:ph type="sldNum" sz="quarter" idx="12"/>
          </p:nvPr>
        </p:nvSpPr>
        <p:spPr/>
        <p:txBody>
          <a:bodyPr/>
          <a:lstStyle/>
          <a:p>
            <a:fld id="{5FD889E0-CAB2-4699-909D-B9A88D47ACBE}" type="slidenum">
              <a:rPr lang="en-US" smtClean="0"/>
              <a:t>71</a:t>
            </a:fld>
            <a:endParaRPr lang="en-US" dirty="0"/>
          </a:p>
        </p:txBody>
      </p:sp>
    </p:spTree>
    <p:extLst>
      <p:ext uri="{BB962C8B-B14F-4D97-AF65-F5344CB8AC3E}">
        <p14:creationId xmlns:p14="http://schemas.microsoft.com/office/powerpoint/2010/main" val="14116232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2A193B-38DC-19B5-7581-BC6EDBE3AFB2}"/>
              </a:ext>
            </a:extLst>
          </p:cNvPr>
          <p:cNvSpPr>
            <a:spLocks noGrp="1"/>
          </p:cNvSpPr>
          <p:nvPr>
            <p:ph type="title"/>
          </p:nvPr>
        </p:nvSpPr>
        <p:spPr/>
        <p:txBody>
          <a:bodyPr/>
          <a:lstStyle/>
          <a:p>
            <a:pPr algn="ctr"/>
            <a:r>
              <a:rPr lang="it-IT" dirty="0"/>
              <a:t>Poteri connessi all’intervento</a:t>
            </a:r>
          </a:p>
        </p:txBody>
      </p:sp>
      <p:sp>
        <p:nvSpPr>
          <p:cNvPr id="3" name="Segnaposto contenuto 2">
            <a:extLst>
              <a:ext uri="{FF2B5EF4-FFF2-40B4-BE49-F238E27FC236}">
                <a16:creationId xmlns:a16="http://schemas.microsoft.com/office/drawing/2014/main" id="{21334120-757C-EB72-4934-351683F4B696}"/>
              </a:ext>
            </a:extLst>
          </p:cNvPr>
          <p:cNvSpPr>
            <a:spLocks noGrp="1"/>
          </p:cNvSpPr>
          <p:nvPr>
            <p:ph idx="1"/>
          </p:nvPr>
        </p:nvSpPr>
        <p:spPr>
          <a:xfrm>
            <a:off x="378885" y="1913682"/>
            <a:ext cx="11432116" cy="4475543"/>
          </a:xfrm>
        </p:spPr>
        <p:txBody>
          <a:bodyPr>
            <a:normAutofit fontScale="85000" lnSpcReduction="10000"/>
          </a:bodyPr>
          <a:lstStyle/>
          <a:p>
            <a:pPr marL="0" indent="0" algn="just">
              <a:buNone/>
            </a:pPr>
            <a:r>
              <a:rPr lang="it-IT" dirty="0"/>
              <a:t>Un potere connesso all’intervento, anzi che precede l’intervento, è quello di accedere al fascicolo telematico per valutare l’interesse ad intervenire, cfr.  Consiglio di Stato A.</a:t>
            </a:r>
            <a:r>
              <a:rPr lang="it-IT" dirty="0" err="1"/>
              <a:t>P</a:t>
            </a:r>
            <a:r>
              <a:rPr lang="it-IT" dirty="0"/>
              <a:t>.,sentenza  12/04/2024, n.5 </a:t>
            </a:r>
          </a:p>
          <a:p>
            <a:pPr marL="0" indent="0" algn="just">
              <a:buNone/>
            </a:pPr>
            <a:r>
              <a:rPr lang="it-IT" dirty="0"/>
              <a:t>L'art. 17, comma 3, del decreto del Presidente del Consiglio di Stato del 28 luglio 2021, che consente l'accesso al fascicolo digitale, previa autorizzazione del giudice, a coloro che intendano intervenire volontariamente nel processo, non si pone in contrasto con la disciplina primaria, non alterando i presupposti e le condizioni dell'istituto processuale dell'intervento, i quali restano disciplinati dagli articoli 28,50,51,97,102, comma 2, 109, comma 2, </a:t>
            </a:r>
            <a:r>
              <a:rPr lang="it-IT" dirty="0" err="1"/>
              <a:t>c.p.a</a:t>
            </a:r>
            <a:r>
              <a:rPr lang="it-IT" dirty="0"/>
              <a:t>.; la facoltà di accesso al fascicolo, infatti, è funzionale al diritto di difesa, perché consentire al terzo unicamente la possibilità di intervenire "al buio" - oltre che non rispondere a canoni deflattivi e di ordinato svolgimento del contenzioso - si tradurrebbe in una ingiustificata ed eccessiva restrizione del diritto di difesa di chi aspira a conoscere gli atti di un processo in cui non è stato evocato. Inoltre, la norma in questione non viola la disciplina in materia di protezione dei dati personali, atteso che, in base al diritto dell'Unione europea, il divieto di trattamento non opera se "è necessario per accertare, esercitare o difendere un diritto in sede giudiziaria o ogniqualvolta le autorità giurisdizionali esercitino le loro funzioni giurisdizionali".</a:t>
            </a:r>
          </a:p>
        </p:txBody>
      </p:sp>
      <p:sp>
        <p:nvSpPr>
          <p:cNvPr id="4" name="Segnaposto numero diapositiva 3">
            <a:extLst>
              <a:ext uri="{FF2B5EF4-FFF2-40B4-BE49-F238E27FC236}">
                <a16:creationId xmlns:a16="http://schemas.microsoft.com/office/drawing/2014/main" id="{81A955B7-5F84-CF43-3DF3-B67588CF0834}"/>
              </a:ext>
            </a:extLst>
          </p:cNvPr>
          <p:cNvSpPr>
            <a:spLocks noGrp="1"/>
          </p:cNvSpPr>
          <p:nvPr>
            <p:ph type="sldNum" sz="quarter" idx="12"/>
          </p:nvPr>
        </p:nvSpPr>
        <p:spPr/>
        <p:txBody>
          <a:bodyPr/>
          <a:lstStyle/>
          <a:p>
            <a:fld id="{5FD889E0-CAB2-4699-909D-B9A88D47ACBE}" type="slidenum">
              <a:rPr lang="en-US" smtClean="0"/>
              <a:t>72</a:t>
            </a:fld>
            <a:endParaRPr lang="en-US" dirty="0"/>
          </a:p>
        </p:txBody>
      </p:sp>
    </p:spTree>
    <p:extLst>
      <p:ext uri="{BB962C8B-B14F-4D97-AF65-F5344CB8AC3E}">
        <p14:creationId xmlns:p14="http://schemas.microsoft.com/office/powerpoint/2010/main" val="42785884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8A73AA-4902-E5B7-CE80-97105E249BD9}"/>
              </a:ext>
            </a:extLst>
          </p:cNvPr>
          <p:cNvSpPr>
            <a:spLocks noGrp="1"/>
          </p:cNvSpPr>
          <p:nvPr>
            <p:ph type="title"/>
          </p:nvPr>
        </p:nvSpPr>
        <p:spPr/>
        <p:txBody>
          <a:bodyPr>
            <a:normAutofit fontScale="90000"/>
          </a:bodyPr>
          <a:lstStyle/>
          <a:p>
            <a:pPr algn="ctr"/>
            <a:r>
              <a:rPr lang="it-IT" dirty="0"/>
              <a:t>Breve richiamo all’</a:t>
            </a:r>
            <a:r>
              <a:rPr lang="it-IT" dirty="0" err="1"/>
              <a:t>oppisizione</a:t>
            </a:r>
            <a:r>
              <a:rPr lang="it-IT" dirty="0"/>
              <a:t> di terzo in relazione alla figura del controinteressato</a:t>
            </a:r>
          </a:p>
        </p:txBody>
      </p:sp>
      <p:sp>
        <p:nvSpPr>
          <p:cNvPr id="3" name="Segnaposto contenuto 2">
            <a:extLst>
              <a:ext uri="{FF2B5EF4-FFF2-40B4-BE49-F238E27FC236}">
                <a16:creationId xmlns:a16="http://schemas.microsoft.com/office/drawing/2014/main" id="{C3634EB9-65A4-2672-D50D-79E9B667C5CD}"/>
              </a:ext>
            </a:extLst>
          </p:cNvPr>
          <p:cNvSpPr>
            <a:spLocks noGrp="1"/>
          </p:cNvSpPr>
          <p:nvPr>
            <p:ph idx="1"/>
          </p:nvPr>
        </p:nvSpPr>
        <p:spPr>
          <a:xfrm>
            <a:off x="378886" y="2133601"/>
            <a:ext cx="11432115" cy="4220900"/>
          </a:xfrm>
        </p:spPr>
        <p:txBody>
          <a:bodyPr>
            <a:normAutofit fontScale="92500" lnSpcReduction="10000"/>
          </a:bodyPr>
          <a:lstStyle/>
          <a:p>
            <a:pPr marL="0" indent="0">
              <a:buNone/>
            </a:pPr>
            <a:r>
              <a:rPr lang="it-IT" dirty="0"/>
              <a:t>L’opposizione di terzo è disciplinata agli art. 108 e 109 del </a:t>
            </a:r>
            <a:r>
              <a:rPr lang="it-IT" dirty="0" err="1"/>
              <a:t>c.p.a</a:t>
            </a:r>
            <a:r>
              <a:rPr lang="it-IT" dirty="0"/>
              <a:t>.</a:t>
            </a:r>
          </a:p>
          <a:p>
            <a:pPr marL="0" indent="0">
              <a:buNone/>
            </a:pPr>
            <a:r>
              <a:rPr lang="it-IT" dirty="0"/>
              <a:t>Art. 108, comma 1 «</a:t>
            </a:r>
            <a:r>
              <a:rPr lang="it-IT" i="1" dirty="0"/>
              <a:t>Un terzo può fare opposizione contro una sentenza del tribunale amministrativo regionale o del Consiglio di Stato pronunciata tra altri soggetti, ancorché passata in giudicato, quando pregiudica i suoi diritti o interessi legittimi</a:t>
            </a:r>
            <a:r>
              <a:rPr lang="it-IT" dirty="0"/>
              <a:t>»</a:t>
            </a:r>
          </a:p>
          <a:p>
            <a:pPr marL="0" indent="0">
              <a:buNone/>
            </a:pPr>
            <a:r>
              <a:rPr lang="it-IT" dirty="0"/>
              <a:t>109 </a:t>
            </a:r>
            <a:r>
              <a:rPr lang="it-IT" dirty="0" err="1"/>
              <a:t>cpa</a:t>
            </a:r>
            <a:r>
              <a:rPr lang="it-IT" dirty="0"/>
              <a:t> 1. «</a:t>
            </a:r>
            <a:r>
              <a:rPr lang="it-IT" i="1" dirty="0"/>
              <a:t>L'opposizione di terzo è proposta davanti al giudice che ha pronunciato la sentenza impugnata, salvo il caso di cui al comma 2</a:t>
            </a:r>
            <a:r>
              <a:rPr lang="it-IT" dirty="0"/>
              <a:t>.</a:t>
            </a:r>
          </a:p>
          <a:p>
            <a:pPr marL="0" indent="0">
              <a:buNone/>
            </a:pPr>
            <a:r>
              <a:rPr lang="it-IT" dirty="0"/>
              <a:t>2. «</a:t>
            </a:r>
            <a:r>
              <a:rPr lang="it-IT" i="1" dirty="0"/>
              <a:t>Se è proposto appello contro la sentenza di primo grado, il terzo deve introdurre la domanda di cui all'articolo 108 intervenendo nel giudizio di appello. Se l'opposizione di terzo è già stata proposta al giudice di primo grado, questo la dichiara improcedibile e, se l'opponente non vi ha ancora provveduto, fissa un termine per l'intervento nel giudizio di appello, ai sensi del periodo precedente</a:t>
            </a:r>
            <a:r>
              <a:rPr lang="it-IT" dirty="0"/>
              <a:t>»</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5BBFB74B-3721-E73C-859B-3A18FB2B8AB6}"/>
              </a:ext>
            </a:extLst>
          </p:cNvPr>
          <p:cNvSpPr>
            <a:spLocks noGrp="1"/>
          </p:cNvSpPr>
          <p:nvPr>
            <p:ph type="sldNum" sz="quarter" idx="12"/>
          </p:nvPr>
        </p:nvSpPr>
        <p:spPr/>
        <p:txBody>
          <a:bodyPr/>
          <a:lstStyle/>
          <a:p>
            <a:fld id="{5FD889E0-CAB2-4699-909D-B9A88D47ACBE}" type="slidenum">
              <a:rPr lang="en-US" smtClean="0"/>
              <a:t>73</a:t>
            </a:fld>
            <a:endParaRPr lang="en-US" dirty="0"/>
          </a:p>
        </p:txBody>
      </p:sp>
    </p:spTree>
    <p:extLst>
      <p:ext uri="{BB962C8B-B14F-4D97-AF65-F5344CB8AC3E}">
        <p14:creationId xmlns:p14="http://schemas.microsoft.com/office/powerpoint/2010/main" val="14033977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61C1C6-99F8-A561-C081-B4D2B1C75C44}"/>
              </a:ext>
            </a:extLst>
          </p:cNvPr>
          <p:cNvSpPr>
            <a:spLocks noGrp="1"/>
          </p:cNvSpPr>
          <p:nvPr>
            <p:ph type="title"/>
          </p:nvPr>
        </p:nvSpPr>
        <p:spPr/>
        <p:txBody>
          <a:bodyPr/>
          <a:lstStyle/>
          <a:p>
            <a:pPr algn="ctr"/>
            <a:r>
              <a:rPr lang="it-IT" dirty="0"/>
              <a:t>Tar Campania, sentenza n. 895/2024</a:t>
            </a:r>
          </a:p>
        </p:txBody>
      </p:sp>
      <p:sp>
        <p:nvSpPr>
          <p:cNvPr id="3" name="Segnaposto contenuto 2">
            <a:extLst>
              <a:ext uri="{FF2B5EF4-FFF2-40B4-BE49-F238E27FC236}">
                <a16:creationId xmlns:a16="http://schemas.microsoft.com/office/drawing/2014/main" id="{26572F88-19E0-8F60-BCF1-04FDFF11C7A9}"/>
              </a:ext>
            </a:extLst>
          </p:cNvPr>
          <p:cNvSpPr>
            <a:spLocks noGrp="1"/>
          </p:cNvSpPr>
          <p:nvPr>
            <p:ph idx="1"/>
          </p:nvPr>
        </p:nvSpPr>
        <p:spPr>
          <a:xfrm>
            <a:off x="378885" y="1983130"/>
            <a:ext cx="11432116" cy="4244488"/>
          </a:xfrm>
        </p:spPr>
        <p:txBody>
          <a:bodyPr>
            <a:normAutofit fontScale="85000" lnSpcReduction="10000"/>
          </a:bodyPr>
          <a:lstStyle/>
          <a:p>
            <a:pPr marL="0" indent="0" algn="just">
              <a:buNone/>
            </a:pPr>
            <a:r>
              <a:rPr lang="it-IT" i="1" dirty="0"/>
              <a:t>La legittimazione a proporre opposizione di terzo nei confronti di una sentenza del giudice amministrativo resa inter </a:t>
            </a:r>
            <a:r>
              <a:rPr lang="it-IT" i="1" dirty="0" err="1"/>
              <a:t>alios</a:t>
            </a:r>
            <a:r>
              <a:rPr lang="it-IT" i="1" dirty="0"/>
              <a:t> </a:t>
            </a:r>
            <a:r>
              <a:rPr lang="it-IT" b="1" i="1" u="sng" dirty="0"/>
              <a:t>va riconosciuta al controinteressato pretermesso </a:t>
            </a:r>
            <a:r>
              <a:rPr lang="it-IT" i="1" dirty="0"/>
              <a:t>— che si identifica nel titolare di una situazione soggettiva autonoma e incompatibile con quella accertata nella sentenza e rispetto a quella riferibile alla parte risultata vittoriosa per effetto della pronunzia opposta —, </a:t>
            </a:r>
            <a:r>
              <a:rPr lang="it-IT" b="1" i="1" dirty="0"/>
              <a:t>nonché a quelli occulti </a:t>
            </a:r>
            <a:r>
              <a:rPr lang="it-IT" i="1" dirty="0"/>
              <a:t>(perché non facilmente identificabili) </a:t>
            </a:r>
            <a:r>
              <a:rPr lang="it-IT" b="1" i="1" u="sng" dirty="0"/>
              <a:t>o sopravvenuti </a:t>
            </a:r>
            <a:r>
              <a:rPr lang="it-IT" i="1" dirty="0"/>
              <a:t>(i.e. beneficiari di un atto consequenziale, quando una sentenza abbia annullato un provvedimento presupposto all'esito di un giudizio cui siano rimasti estranei), non intervenuti nel processo, allorquando tale assenza non sia dipesa da una loro decisione, ma sia conseguenza di un'omissione dovuta alla controparte, alla mancata attivazione dei poteri di integrazione del contraddittorio del giudice o a vizi del procedimento amministrativo a monte, per mancanza di una corretta individuazione o di una espressa evocazione nella formalità degli atti. Si deve, per opposto ordine di ragioni, escludere la legittimazione attiva all'opposizione di terzo ordinaria di coloro la cui situazione giuridica sia collegata da un rapporto di dipendenza o di derivazione con quella di altri soggetti parti in causa; allo stesso modo va esclusa la legittimazione ad agire dei soggetti interessati solo di riflesso: rispetto a tali categorie difetta, infatti, il requisito dell'autonomia della posizione soggettiva stessa</a:t>
            </a:r>
            <a:r>
              <a:rPr lang="it-IT" dirty="0"/>
              <a:t>. </a:t>
            </a:r>
          </a:p>
        </p:txBody>
      </p:sp>
      <p:sp>
        <p:nvSpPr>
          <p:cNvPr id="4" name="Segnaposto numero diapositiva 3">
            <a:extLst>
              <a:ext uri="{FF2B5EF4-FFF2-40B4-BE49-F238E27FC236}">
                <a16:creationId xmlns:a16="http://schemas.microsoft.com/office/drawing/2014/main" id="{E7941BBB-0CA3-E04C-AB41-539FE68E3D34}"/>
              </a:ext>
            </a:extLst>
          </p:cNvPr>
          <p:cNvSpPr>
            <a:spLocks noGrp="1"/>
          </p:cNvSpPr>
          <p:nvPr>
            <p:ph type="sldNum" sz="quarter" idx="12"/>
          </p:nvPr>
        </p:nvSpPr>
        <p:spPr/>
        <p:txBody>
          <a:bodyPr/>
          <a:lstStyle/>
          <a:p>
            <a:fld id="{5FD889E0-CAB2-4699-909D-B9A88D47ACBE}" type="slidenum">
              <a:rPr lang="en-US" smtClean="0"/>
              <a:t>74</a:t>
            </a:fld>
            <a:endParaRPr lang="en-US" dirty="0"/>
          </a:p>
        </p:txBody>
      </p:sp>
    </p:spTree>
    <p:extLst>
      <p:ext uri="{BB962C8B-B14F-4D97-AF65-F5344CB8AC3E}">
        <p14:creationId xmlns:p14="http://schemas.microsoft.com/office/powerpoint/2010/main" val="3015312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9DAEF-B2FC-904D-2729-4F3A153F725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3F0C98D-0D17-5719-B20D-527DDEB4C4EC}"/>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sp>
        <p:nvSpPr>
          <p:cNvPr id="3" name="Sottotitolo 2">
            <a:extLst>
              <a:ext uri="{FF2B5EF4-FFF2-40B4-BE49-F238E27FC236}">
                <a16:creationId xmlns:a16="http://schemas.microsoft.com/office/drawing/2014/main" id="{97650CF6-D0FC-5A13-D07C-B52DEC508A43}"/>
              </a:ext>
            </a:extLst>
          </p:cNvPr>
          <p:cNvSpPr>
            <a:spLocks noGrp="1"/>
          </p:cNvSpPr>
          <p:nvPr>
            <p:ph type="subTitle" idx="1"/>
          </p:nvPr>
        </p:nvSpPr>
        <p:spPr>
          <a:xfrm>
            <a:off x="2093385" y="1598224"/>
            <a:ext cx="7754112" cy="484632"/>
          </a:xfrm>
        </p:spPr>
        <p:txBody>
          <a:bodyPr>
            <a:normAutofit/>
          </a:bodyPr>
          <a:lstStyle/>
          <a:p>
            <a:pPr algn="ctr"/>
            <a:r>
              <a:rPr lang="it-IT" sz="1600" dirty="0"/>
              <a:t>21 ottobre2024</a:t>
            </a:r>
          </a:p>
        </p:txBody>
      </p:sp>
      <p:pic>
        <p:nvPicPr>
          <p:cNvPr id="5" name="Immagine 4" descr="logo.png">
            <a:extLst>
              <a:ext uri="{FF2B5EF4-FFF2-40B4-BE49-F238E27FC236}">
                <a16:creationId xmlns:a16="http://schemas.microsoft.com/office/drawing/2014/main" id="{71238754-F30A-7F3B-3104-932D5B5689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7497" y="5258823"/>
            <a:ext cx="1853723" cy="722952"/>
          </a:xfrm>
          <a:prstGeom prst="rect">
            <a:avLst/>
          </a:prstGeom>
        </p:spPr>
      </p:pic>
      <p:sp>
        <p:nvSpPr>
          <p:cNvPr id="7" name="CasellaDiTesto 6">
            <a:extLst>
              <a:ext uri="{FF2B5EF4-FFF2-40B4-BE49-F238E27FC236}">
                <a16:creationId xmlns:a16="http://schemas.microsoft.com/office/drawing/2014/main" id="{F6CD6020-8B1E-B929-E0D0-B0F369953845}"/>
              </a:ext>
            </a:extLst>
          </p:cNvPr>
          <p:cNvSpPr txBox="1"/>
          <p:nvPr/>
        </p:nvSpPr>
        <p:spPr>
          <a:xfrm>
            <a:off x="1611330" y="2761839"/>
            <a:ext cx="8969340" cy="190821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1" u="none" strike="noStrike" kern="1200" cap="none" spc="0" normalizeH="0" baseline="0" noProof="0" dirty="0">
              <a:ln>
                <a:noFill/>
              </a:ln>
              <a:solidFill>
                <a:prstClr val="black"/>
              </a:solidFill>
              <a:effectLst/>
              <a:uLnTx/>
              <a:uFillTx/>
              <a:latin typeface="Calibri"/>
              <a:ea typeface="+mn-ea"/>
              <a:cs typeface="+mn-cs"/>
            </a:endParaRPr>
          </a:p>
          <a:p>
            <a:pPr lvl="0" algn="ctr">
              <a:defRPr/>
            </a:pPr>
            <a:r>
              <a:rPr lang="it-IT" sz="3000" i="1" cap="all" dirty="0">
                <a:solidFill>
                  <a:prstClr val="black"/>
                </a:solidFill>
                <a:latin typeface="Calibri"/>
              </a:rPr>
              <a:t>Breve richiamo al ricorso incidentale</a:t>
            </a:r>
          </a:p>
          <a:p>
            <a:pPr lvl="0" algn="ctr">
              <a:defRPr/>
            </a:pPr>
            <a:r>
              <a:rPr lang="it-IT" sz="3000" i="1" cap="all" dirty="0">
                <a:solidFill>
                  <a:prstClr val="black"/>
                </a:solidFill>
                <a:latin typeface="Calibri"/>
              </a:rPr>
              <a:t>E Alla domanda riconvenzionale</a:t>
            </a:r>
          </a:p>
          <a:p>
            <a:pPr lvl="0" algn="ctr">
              <a:defRPr/>
            </a:pPr>
            <a:endParaRPr kumimoji="0" lang="it-IT" sz="3000" b="1" i="1" u="none" strike="noStrike" kern="1200" cap="none" spc="0" normalizeH="0" baseline="0" noProof="0" dirty="0">
              <a:ln>
                <a:noFill/>
              </a:ln>
              <a:solidFill>
                <a:prstClr val="black"/>
              </a:solidFill>
              <a:effectLst/>
              <a:uLnTx/>
              <a:uFillTx/>
              <a:latin typeface="Calibri"/>
              <a:ea typeface="+mn-ea"/>
              <a:cs typeface="+mn-cs"/>
            </a:endParaRPr>
          </a:p>
        </p:txBody>
      </p:sp>
      <p:sp>
        <p:nvSpPr>
          <p:cNvPr id="8" name="Segnaposto numero diapositiva 7">
            <a:extLst>
              <a:ext uri="{FF2B5EF4-FFF2-40B4-BE49-F238E27FC236}">
                <a16:creationId xmlns:a16="http://schemas.microsoft.com/office/drawing/2014/main" id="{D0C7A285-5E6E-5964-874B-38A780CC837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71DF7B85-2920-6C90-53B0-7F2BA314F2C0}"/>
              </a:ext>
            </a:extLst>
          </p:cNvPr>
          <p:cNvSpPr txBox="1"/>
          <p:nvPr/>
        </p:nvSpPr>
        <p:spPr>
          <a:xfrm>
            <a:off x="3087216" y="644117"/>
            <a:ext cx="5766450" cy="954107"/>
          </a:xfrm>
          <a:prstGeom prst="rect">
            <a:avLst/>
          </a:prstGeom>
          <a:noFill/>
        </p:spPr>
        <p:txBody>
          <a:bodyPr wrap="none" rtlCol="0">
            <a:spAutoFit/>
          </a:bodyPr>
          <a:lstStyle/>
          <a:p>
            <a:pPr algn="ctr"/>
            <a:r>
              <a:rPr lang="it-IT" sz="2800" cap="all" dirty="0">
                <a:solidFill>
                  <a:schemeClr val="bg1"/>
                </a:solidFill>
              </a:rPr>
              <a:t>MASTER PROCESSO AMMINISTRATIVO</a:t>
            </a:r>
          </a:p>
          <a:p>
            <a:pPr algn="ctr"/>
            <a:r>
              <a:rPr lang="it-IT" sz="2800" cap="all" dirty="0">
                <a:solidFill>
                  <a:schemeClr val="bg1"/>
                </a:solidFill>
              </a:rPr>
              <a:t>SCUOLA SPECIALIZZAZIONE UNAA</a:t>
            </a:r>
            <a:endParaRPr lang="it-IT" sz="2400" cap="all" dirty="0">
              <a:solidFill>
                <a:schemeClr val="bg1"/>
              </a:solidFill>
            </a:endParaRPr>
          </a:p>
        </p:txBody>
      </p:sp>
    </p:spTree>
    <p:extLst>
      <p:ext uri="{BB962C8B-B14F-4D97-AF65-F5344CB8AC3E}">
        <p14:creationId xmlns:p14="http://schemas.microsoft.com/office/powerpoint/2010/main" val="1726863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998C8-3C31-BCF9-1BA0-3D63195E0767}"/>
              </a:ext>
            </a:extLst>
          </p:cNvPr>
          <p:cNvSpPr>
            <a:spLocks noGrp="1"/>
          </p:cNvSpPr>
          <p:nvPr>
            <p:ph type="title"/>
          </p:nvPr>
        </p:nvSpPr>
        <p:spPr/>
        <p:txBody>
          <a:bodyPr/>
          <a:lstStyle/>
          <a:p>
            <a:pPr algn="ctr"/>
            <a:r>
              <a:rPr lang="it-IT" dirty="0"/>
              <a:t>Un breve richiamo alla disciplina</a:t>
            </a:r>
          </a:p>
        </p:txBody>
      </p:sp>
      <p:sp>
        <p:nvSpPr>
          <p:cNvPr id="3" name="Segnaposto contenuto 2">
            <a:extLst>
              <a:ext uri="{FF2B5EF4-FFF2-40B4-BE49-F238E27FC236}">
                <a16:creationId xmlns:a16="http://schemas.microsoft.com/office/drawing/2014/main" id="{673D322E-CBB1-D8A1-27D5-FA1F446D3397}"/>
              </a:ext>
            </a:extLst>
          </p:cNvPr>
          <p:cNvSpPr>
            <a:spLocks noGrp="1"/>
          </p:cNvSpPr>
          <p:nvPr>
            <p:ph idx="1"/>
          </p:nvPr>
        </p:nvSpPr>
        <p:spPr>
          <a:xfrm>
            <a:off x="404562" y="1994705"/>
            <a:ext cx="11406439" cy="4452394"/>
          </a:xfrm>
        </p:spPr>
        <p:txBody>
          <a:bodyPr>
            <a:normAutofit fontScale="70000" lnSpcReduction="20000"/>
          </a:bodyPr>
          <a:lstStyle/>
          <a:p>
            <a:pPr marL="0" indent="0" algn="just">
              <a:buNone/>
            </a:pPr>
            <a:r>
              <a:rPr lang="it-IT" dirty="0"/>
              <a:t>Art. 42 del </a:t>
            </a:r>
            <a:r>
              <a:rPr lang="it-IT" dirty="0" err="1"/>
              <a:t>c.p.a</a:t>
            </a:r>
            <a:r>
              <a:rPr lang="it-IT" dirty="0"/>
              <a:t>. </a:t>
            </a:r>
            <a:r>
              <a:rPr lang="it-IT" i="1" dirty="0"/>
              <a:t>1. Le parti resistenti e i controinteressati possono proporre domande il cui interesse sorge in dipendenza della domanda proposta in via principale, a mezzo di ricorso incidentale. Il ricorso si propone nel termine di sessanta giorni decorrente dalla ricevuta notificazione del ricorso principale. Per i soggetti intervenuti il termine decorre dall'effettiva conoscenza della proposizione del ricorso principale.</a:t>
            </a:r>
          </a:p>
          <a:p>
            <a:pPr marL="0" indent="0" algn="just">
              <a:buNone/>
            </a:pPr>
            <a:r>
              <a:rPr lang="it-IT" i="1" dirty="0"/>
              <a:t>2. Il ricorso incidentale, notificato ai sensi dell'articolo 41 alle controparti personalmente o, se costituite, ai sensi dell'articolo 170 del codice di procedura civile, ha i contenuti di cui all'articolo 40 ed è depositato nei termini e secondo le modalità previste dall'articolo 45.</a:t>
            </a:r>
          </a:p>
          <a:p>
            <a:pPr marL="0" indent="0" algn="just">
              <a:buNone/>
            </a:pPr>
            <a:r>
              <a:rPr lang="it-IT" i="1" dirty="0"/>
              <a:t>3. Le altre parti possono presentare memorie e produrre documenti nei termini e secondo le modalità previsti dall'articolo 46.</a:t>
            </a:r>
          </a:p>
          <a:p>
            <a:pPr marL="0" indent="0" algn="just">
              <a:buNone/>
            </a:pPr>
            <a:r>
              <a:rPr lang="it-IT" i="1" dirty="0"/>
              <a:t>4. La cognizione del ricorso incidentale è attribuita al giudice competente per quello principale, salvo che la domanda introdotta con il ricorso incidentale sia devoluta alla competenza del Tribunale amministrativo regionale del Lazio, sede di Roma, ovvero alla competenza funzionale di un tribunale amministrativo regionale, ai sensi dell'articolo 14; in tal caso la competenza a conoscere dell'intero giudizio spetta al Tribunale amministrativo regionale del Lazio, sede di Roma, ovvero al tribunale amministrativo regionale avente competenza funzionale ai sensi dell'articolo 14.</a:t>
            </a:r>
          </a:p>
          <a:p>
            <a:pPr marL="0" indent="0" algn="just">
              <a:buNone/>
            </a:pPr>
            <a:r>
              <a:rPr lang="it-IT" i="1" dirty="0"/>
              <a:t>5. Nelle controversie in cui si faccia questione di diritti soggettivi le domande riconvenzionali dipendenti da titoli già dedotti in giudizio sono proposte nei termini e con le modalità di cui al presente articolo</a:t>
            </a:r>
          </a:p>
        </p:txBody>
      </p:sp>
      <p:sp>
        <p:nvSpPr>
          <p:cNvPr id="4" name="Segnaposto numero diapositiva 3">
            <a:extLst>
              <a:ext uri="{FF2B5EF4-FFF2-40B4-BE49-F238E27FC236}">
                <a16:creationId xmlns:a16="http://schemas.microsoft.com/office/drawing/2014/main" id="{F582CA26-8EDD-BE29-946D-A912FA027308}"/>
              </a:ext>
            </a:extLst>
          </p:cNvPr>
          <p:cNvSpPr>
            <a:spLocks noGrp="1"/>
          </p:cNvSpPr>
          <p:nvPr>
            <p:ph type="sldNum" sz="quarter" idx="12"/>
          </p:nvPr>
        </p:nvSpPr>
        <p:spPr/>
        <p:txBody>
          <a:bodyPr/>
          <a:lstStyle/>
          <a:p>
            <a:fld id="{5FD889E0-CAB2-4699-909D-B9A88D47ACBE}" type="slidenum">
              <a:rPr lang="en-US" smtClean="0"/>
              <a:t>76</a:t>
            </a:fld>
            <a:endParaRPr lang="en-US" dirty="0"/>
          </a:p>
        </p:txBody>
      </p:sp>
    </p:spTree>
    <p:extLst>
      <p:ext uri="{BB962C8B-B14F-4D97-AF65-F5344CB8AC3E}">
        <p14:creationId xmlns:p14="http://schemas.microsoft.com/office/powerpoint/2010/main" val="18250656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B0B57-B2A3-6E58-5D24-5BAE8AB6A57A}"/>
              </a:ext>
            </a:extLst>
          </p:cNvPr>
          <p:cNvSpPr>
            <a:spLocks noGrp="1"/>
          </p:cNvSpPr>
          <p:nvPr>
            <p:ph type="title"/>
          </p:nvPr>
        </p:nvSpPr>
        <p:spPr/>
        <p:txBody>
          <a:bodyPr/>
          <a:lstStyle/>
          <a:p>
            <a:pPr algn="ctr"/>
            <a:r>
              <a:rPr lang="it-IT" dirty="0"/>
              <a:t>Un recente intervento del TAR Bolzano n. 76/2024</a:t>
            </a:r>
          </a:p>
        </p:txBody>
      </p:sp>
      <p:sp>
        <p:nvSpPr>
          <p:cNvPr id="3" name="Segnaposto contenuto 2">
            <a:extLst>
              <a:ext uri="{FF2B5EF4-FFF2-40B4-BE49-F238E27FC236}">
                <a16:creationId xmlns:a16="http://schemas.microsoft.com/office/drawing/2014/main" id="{A201D2E0-F8CA-CFE4-9EC4-2090FBED6009}"/>
              </a:ext>
            </a:extLst>
          </p:cNvPr>
          <p:cNvSpPr>
            <a:spLocks noGrp="1"/>
          </p:cNvSpPr>
          <p:nvPr>
            <p:ph idx="1"/>
          </p:nvPr>
        </p:nvSpPr>
        <p:spPr>
          <a:xfrm>
            <a:off x="378885" y="1867383"/>
            <a:ext cx="11432116" cy="4823270"/>
          </a:xfrm>
        </p:spPr>
        <p:txBody>
          <a:bodyPr>
            <a:noAutofit/>
          </a:bodyPr>
          <a:lstStyle/>
          <a:p>
            <a:pPr marL="0" indent="0">
              <a:buNone/>
            </a:pPr>
            <a:r>
              <a:rPr lang="it-IT" sz="1500" dirty="0"/>
              <a:t>La sentenza richiamata in rubrica richiama il più recente indirizzo giurisprudenziale sull’ordine di trattazione del ricorso incidentale escludente e del ricorso principale:</a:t>
            </a:r>
          </a:p>
          <a:p>
            <a:pPr marL="0" indent="0">
              <a:buNone/>
            </a:pPr>
            <a:r>
              <a:rPr lang="it-IT" sz="1500" i="1" dirty="0"/>
              <a:t>21. Sull’ordine di trattazione del ricorso incidentale cd. “escludente” e del ricorso principale, giova accennare brevemente come la questione abbia impegnato a lungo i giudici nazionali e la stessa Corte Europea di Giustizia, che - come noto - si pronunciata con la sentenza 5 settembre 2019, in causa C- 333/18, nella quale ha rilevato che, quando a seguito di una procedura ad evidenza pubblica, due offerenti presentano ricorsi tesi alla reciproca esclusione, ciascuno di essi ha interesse ad ottenere l'aggiudicazione dell'appalto. Da un lato, infatti, l'esclusione di un offerente può far sì che l'altro ottenga l'appalto direttamente nell'ambito della stessa procedura; d'altro lato, in caso di esclusione di tutti i concorrenti ed avvio di una nuova procedura ciascuno degli offerenti potrebbe parteciparvi e quindi ottenere indirettamente l'appalto.</a:t>
            </a:r>
          </a:p>
          <a:p>
            <a:pPr marL="0" indent="0">
              <a:buNone/>
            </a:pPr>
            <a:r>
              <a:rPr lang="it-IT" sz="1500" i="1" dirty="0"/>
              <a:t>Pertanto - prosegue la Corte - la regola “secondo cui gli interessi perseguiti nell'ambito di ricorsi intesi alla reciproca esclusione sono considerati in linea di principio equivalenti, si traduce, per i giudici investiti di tali ricorsi, nell'obbligo di non dichiarare irricevibile il ricorso per esclusione principale in applicazione delle norme procedurali nazionali che prevedono l'esame prioritario del ricorso incidentale proposto da un altro offerente”. Ha, inoltre, soggiunto la Corte che “il numero di partecipanti alla procedura di aggiudicazione dell'appalto pubblico di cui trattasi, come pure il numero di partecipanti che hanno presentato ricorsi nonché la divergenza dei motivi dai medesimi dedotti, non sono rilevanti”.</a:t>
            </a:r>
          </a:p>
          <a:p>
            <a:pPr marL="0" indent="0">
              <a:buNone/>
            </a:pPr>
            <a:r>
              <a:rPr lang="it-IT" sz="1500" i="1" dirty="0"/>
              <a:t>21.1. All’indirizzo segnato dalla Corte di Giustizia si è conformata la giurisprudenza nazionale, per la quale l'accoglimento del gravame incidentale non determina ex se l'improcedibilità di quello principale, continuando a esistere, in capo al ricorrente principale, la titolarità dell'interesse legittimo strumentale all'eventuale rinnovazione della gara, anche nel caso in cui alla stessa abbiano partecipato altre imprese, sia pure estranee al processo. </a:t>
            </a:r>
            <a:r>
              <a:rPr lang="it-IT" sz="1500" dirty="0"/>
              <a:t>PROSEGUE NELLA SUCCESSIVA SLIDE</a:t>
            </a:r>
          </a:p>
        </p:txBody>
      </p:sp>
      <p:sp>
        <p:nvSpPr>
          <p:cNvPr id="4" name="Segnaposto numero diapositiva 3">
            <a:extLst>
              <a:ext uri="{FF2B5EF4-FFF2-40B4-BE49-F238E27FC236}">
                <a16:creationId xmlns:a16="http://schemas.microsoft.com/office/drawing/2014/main" id="{88804BDD-F661-4E0B-A026-390663EA0C8F}"/>
              </a:ext>
            </a:extLst>
          </p:cNvPr>
          <p:cNvSpPr>
            <a:spLocks noGrp="1"/>
          </p:cNvSpPr>
          <p:nvPr>
            <p:ph type="sldNum" sz="quarter" idx="12"/>
          </p:nvPr>
        </p:nvSpPr>
        <p:spPr/>
        <p:txBody>
          <a:bodyPr/>
          <a:lstStyle/>
          <a:p>
            <a:fld id="{5FD889E0-CAB2-4699-909D-B9A88D47ACBE}" type="slidenum">
              <a:rPr lang="en-US" smtClean="0"/>
              <a:t>77</a:t>
            </a:fld>
            <a:endParaRPr lang="en-US" dirty="0"/>
          </a:p>
        </p:txBody>
      </p:sp>
    </p:spTree>
    <p:extLst>
      <p:ext uri="{BB962C8B-B14F-4D97-AF65-F5344CB8AC3E}">
        <p14:creationId xmlns:p14="http://schemas.microsoft.com/office/powerpoint/2010/main" val="17061043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CF31E7-708B-E764-A87A-4AB596B09FC2}"/>
              </a:ext>
            </a:extLst>
          </p:cNvPr>
          <p:cNvSpPr>
            <a:spLocks noGrp="1"/>
          </p:cNvSpPr>
          <p:nvPr>
            <p:ph type="title"/>
          </p:nvPr>
        </p:nvSpPr>
        <p:spPr/>
        <p:txBody>
          <a:bodyPr/>
          <a:lstStyle/>
          <a:p>
            <a:pPr algn="ctr"/>
            <a:r>
              <a:rPr lang="it-IT" dirty="0"/>
              <a:t>TAR Bolzano n. 76/2024</a:t>
            </a:r>
          </a:p>
        </p:txBody>
      </p:sp>
      <p:sp>
        <p:nvSpPr>
          <p:cNvPr id="3" name="Segnaposto contenuto 2">
            <a:extLst>
              <a:ext uri="{FF2B5EF4-FFF2-40B4-BE49-F238E27FC236}">
                <a16:creationId xmlns:a16="http://schemas.microsoft.com/office/drawing/2014/main" id="{71C4BF19-A7FC-1E84-8B59-DE7A4586A580}"/>
              </a:ext>
            </a:extLst>
          </p:cNvPr>
          <p:cNvSpPr>
            <a:spLocks noGrp="1"/>
          </p:cNvSpPr>
          <p:nvPr>
            <p:ph idx="1"/>
          </p:nvPr>
        </p:nvSpPr>
        <p:spPr>
          <a:xfrm>
            <a:off x="378885" y="1971555"/>
            <a:ext cx="11323120" cy="4533417"/>
          </a:xfrm>
        </p:spPr>
        <p:txBody>
          <a:bodyPr>
            <a:normAutofit/>
          </a:bodyPr>
          <a:lstStyle/>
          <a:p>
            <a:pPr marL="0" indent="0">
              <a:buNone/>
            </a:pPr>
            <a:r>
              <a:rPr lang="it-IT" sz="1500" i="1" dirty="0"/>
              <a:t>21.2. Questa impostazione ha comportato il rovesciamento del rapporto di priorità logica tra ricorso principale e ricorso incidentale rispetto a quanto ritenuto dalla giurisprudenza prevalente, anteriore alla richiamata pronuncia del Giudice europeo, nel senso che il ricorso principale deve essere esaminato per primo, potendo la sua eventuale infondatezza determinare l'improcedibilità de ricorso incidentale (C.d.S., sez. V, sentenza n. 1536/2022; T.A.R. Milano, sez. I, sentenza n. 1071/2023; C.d.S., sez. IV, sentenza n. 4431/2020).</a:t>
            </a:r>
          </a:p>
          <a:p>
            <a:pPr marL="0" indent="0">
              <a:buNone/>
            </a:pPr>
            <a:r>
              <a:rPr lang="it-IT" sz="1500" i="1" dirty="0"/>
              <a:t>21.3. Richiamati i principi impostisi in materia di ordine di trattazione dei ricorsi, occorre evidenziare, con riguardo al caso che ne occupa, come sia l’impugnativa principale che quella incidentale si connotano per la formulazione, tra le varie, di alcune censure escludenti. Sono tali, ad esempio, quelle prospettate dalle ricorrenti con riguardo al preteso conflitto d’interessi e alla lamentata omissione dell’obbligo dichiarativo che scaturisce dall’art. 80, comma 5, lett. c)-bis, del D. Lgs. n. 50/2016, e, per quanto riguarda il raggruppamento controinteressato e ricorrente incidentale, quelle che attengono all’incompletezza dell’offerta del raggruppamento avversario e al difetto di titolo di alcune figure professionali in essa indicate come persone chiave.</a:t>
            </a:r>
          </a:p>
          <a:p>
            <a:pPr marL="0" indent="0">
              <a:buNone/>
            </a:pPr>
            <a:r>
              <a:rPr lang="it-IT" sz="1500" i="1" dirty="0"/>
              <a:t>21.4. Non può esservi, dunque, dubbio alcuno sul fatto che, a fronte della portata escludente di talune tra le censure che le parti, reciprocamente, si scagliano contro, l’ordine di trattazione dei gravami debba seguire le indicazioni della giurisprudenza appena ricordata.</a:t>
            </a:r>
          </a:p>
          <a:p>
            <a:pPr marL="0" indent="0">
              <a:buNone/>
            </a:pPr>
            <a:r>
              <a:rPr lang="it-IT" sz="1500" i="1" dirty="0"/>
              <a:t>21.5. Posta, dunque, la necessità di esaminare sia il ricorso introduttivo sia il ricorso incidentale, il Collegio si accinge a scrutinare per primi il ricorso principale e i successivi motivi aggiunti, ciò in quanto la loro eventuale infondatezza determinerebbe l’improcedibilità del ricorso incidentale, laddove l’eventuale fondatezza del ricorso incidentale non potrebbe, invece, in ogni caso comportare l’improcedibilità del ricorso principale</a:t>
            </a:r>
          </a:p>
        </p:txBody>
      </p:sp>
      <p:sp>
        <p:nvSpPr>
          <p:cNvPr id="4" name="Segnaposto numero diapositiva 3">
            <a:extLst>
              <a:ext uri="{FF2B5EF4-FFF2-40B4-BE49-F238E27FC236}">
                <a16:creationId xmlns:a16="http://schemas.microsoft.com/office/drawing/2014/main" id="{E08B0217-045C-9554-30F4-EF69A3777809}"/>
              </a:ext>
            </a:extLst>
          </p:cNvPr>
          <p:cNvSpPr>
            <a:spLocks noGrp="1"/>
          </p:cNvSpPr>
          <p:nvPr>
            <p:ph type="sldNum" sz="quarter" idx="12"/>
          </p:nvPr>
        </p:nvSpPr>
        <p:spPr/>
        <p:txBody>
          <a:bodyPr/>
          <a:lstStyle/>
          <a:p>
            <a:fld id="{5FD889E0-CAB2-4699-909D-B9A88D47ACBE}" type="slidenum">
              <a:rPr lang="en-US" smtClean="0"/>
              <a:t>78</a:t>
            </a:fld>
            <a:endParaRPr lang="en-US" dirty="0"/>
          </a:p>
        </p:txBody>
      </p:sp>
    </p:spTree>
    <p:extLst>
      <p:ext uri="{BB962C8B-B14F-4D97-AF65-F5344CB8AC3E}">
        <p14:creationId xmlns:p14="http://schemas.microsoft.com/office/powerpoint/2010/main" val="25457217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3863F-F9F5-AA00-C339-FEF6735A8B59}"/>
              </a:ext>
            </a:extLst>
          </p:cNvPr>
          <p:cNvSpPr>
            <a:spLocks noGrp="1"/>
          </p:cNvSpPr>
          <p:nvPr>
            <p:ph type="title"/>
          </p:nvPr>
        </p:nvSpPr>
        <p:spPr/>
        <p:txBody>
          <a:bodyPr>
            <a:normAutofit fontScale="90000"/>
          </a:bodyPr>
          <a:lstStyle/>
          <a:p>
            <a:pPr algn="ctr"/>
            <a:r>
              <a:rPr lang="it-IT" dirty="0"/>
              <a:t>Ricorso incidentale in materia di appalti </a:t>
            </a:r>
            <a:br>
              <a:rPr lang="it-IT" dirty="0"/>
            </a:br>
            <a:r>
              <a:rPr lang="it-IT" dirty="0"/>
              <a:t>e l’art. 125 </a:t>
            </a:r>
            <a:r>
              <a:rPr lang="it-IT" dirty="0" err="1"/>
              <a:t>c.p.a</a:t>
            </a:r>
            <a:r>
              <a:rPr lang="it-IT" dirty="0"/>
              <a:t>.-</a:t>
            </a:r>
          </a:p>
        </p:txBody>
      </p:sp>
      <p:sp>
        <p:nvSpPr>
          <p:cNvPr id="3" name="Segnaposto contenuto 2">
            <a:extLst>
              <a:ext uri="{FF2B5EF4-FFF2-40B4-BE49-F238E27FC236}">
                <a16:creationId xmlns:a16="http://schemas.microsoft.com/office/drawing/2014/main" id="{BC7D83EC-4DCF-4325-F680-7CB9A170D2C6}"/>
              </a:ext>
            </a:extLst>
          </p:cNvPr>
          <p:cNvSpPr>
            <a:spLocks noGrp="1"/>
          </p:cNvSpPr>
          <p:nvPr>
            <p:ph idx="1"/>
          </p:nvPr>
        </p:nvSpPr>
        <p:spPr>
          <a:xfrm>
            <a:off x="416137" y="1855809"/>
            <a:ext cx="11394864" cy="4753335"/>
          </a:xfrm>
        </p:spPr>
        <p:txBody>
          <a:bodyPr>
            <a:normAutofit fontScale="77500" lnSpcReduction="20000"/>
          </a:bodyPr>
          <a:lstStyle/>
          <a:p>
            <a:pPr marL="0" indent="0">
              <a:buNone/>
            </a:pPr>
            <a:r>
              <a:rPr lang="it-IT" dirty="0"/>
              <a:t>Caso tratto da una recente sentenza della Sezione V del Consiglio di Stato, n. 6738/2024:</a:t>
            </a:r>
          </a:p>
          <a:p>
            <a:pPr marL="0" indent="0" algn="just">
              <a:buNone/>
            </a:pPr>
            <a:r>
              <a:rPr lang="it-IT" i="1" dirty="0"/>
              <a:t>«… va dichiarato inammissibile, per originario difetto di interesse, l’appello incidentale proposto dal …omissis …, che, nella qualità di raggruppamento aggiudicatario, ha stipulato il contratto di appalto in data 23 novembre 2022 e che, per l’effetto, sta realizzando l’opera.</a:t>
            </a:r>
          </a:p>
          <a:p>
            <a:pPr marL="0" indent="0" algn="just">
              <a:buNone/>
            </a:pPr>
            <a:r>
              <a:rPr lang="it-IT" i="1" dirty="0"/>
              <a:t>In tale situazione, già acquisita al momento di presentare il proprio mezzo di impugnazione, l’operatore non coltiva alcun interesse a dolersi né del mancato accesso alla versione integrale dell’offerta di … (come si lamenta nel primo motivo dell’appello incidentale), né delle parti della sentenza del TAR che hanno accolto le prospettazioni del raggruppamento rivale … (come si deduce nel secondo e nel terzo motivo dell’appello incidentale), né tantomeno della mancata disamina del proprio ricorso incidentale in primo grado, dichiarato inammissibile dal TAR (come si deduce nel quarto motivo), che mirava all’esclusione di …. Come correttamente ritenuto dal primo Giudice, infatti, nella presente fattispecie vengono in rilievo i limiti ex lege alla pronuncia giurisdizionale prescritti dall’art. 125, comma 3, cod. proc. </a:t>
            </a:r>
            <a:r>
              <a:rPr lang="it-IT" i="1" dirty="0" err="1"/>
              <a:t>amm</a:t>
            </a:r>
            <a:r>
              <a:rPr lang="it-IT" i="1" dirty="0"/>
              <a:t>., richiamato dall’art. 48, comma 4, del decreto-legge n. 77 del 2021, convertito in legge n. 108 del 2021: si tratta di appalto PNRR per il quale un’eventuale pronuncia di annullamento dell’affidamento non potrebbe comportare la caducazione del contratto già stipulato, dovendosi dare prevalenza all’interesse pubblico alla prosecuzione dei lavori già in corso di svolgimento, mentre l’eventuale risarcimento del danno per equivalente riguarderebbe solo i rapporti tra la stazione appaltante e l’impresa illegittimamente pretermessa, senza dunque coinvolgere l’operatore aggiudicatario»</a:t>
            </a:r>
          </a:p>
        </p:txBody>
      </p:sp>
      <p:sp>
        <p:nvSpPr>
          <p:cNvPr id="4" name="Segnaposto numero diapositiva 3">
            <a:extLst>
              <a:ext uri="{FF2B5EF4-FFF2-40B4-BE49-F238E27FC236}">
                <a16:creationId xmlns:a16="http://schemas.microsoft.com/office/drawing/2014/main" id="{04200047-5214-DCED-E9BB-F3B1D3F2F701}"/>
              </a:ext>
            </a:extLst>
          </p:cNvPr>
          <p:cNvSpPr>
            <a:spLocks noGrp="1"/>
          </p:cNvSpPr>
          <p:nvPr>
            <p:ph type="sldNum" sz="quarter" idx="12"/>
          </p:nvPr>
        </p:nvSpPr>
        <p:spPr/>
        <p:txBody>
          <a:bodyPr/>
          <a:lstStyle/>
          <a:p>
            <a:fld id="{5FD889E0-CAB2-4699-909D-B9A88D47ACBE}" type="slidenum">
              <a:rPr lang="en-US" smtClean="0"/>
              <a:t>79</a:t>
            </a:fld>
            <a:endParaRPr lang="en-US" dirty="0"/>
          </a:p>
        </p:txBody>
      </p:sp>
    </p:spTree>
    <p:extLst>
      <p:ext uri="{BB962C8B-B14F-4D97-AF65-F5344CB8AC3E}">
        <p14:creationId xmlns:p14="http://schemas.microsoft.com/office/powerpoint/2010/main" val="91904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DB7EF-B3BB-B891-2B1F-1EB2251C813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A2A12C4-146C-7A17-0106-0E8400327D62}"/>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FC8244B4-A1CE-1E8E-B03C-7FB4813EAE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BF818D70-1917-B7F7-CF52-9EBDD09DC29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3DD5F344-0B27-A0DF-70AF-BF928A19BA33}"/>
              </a:ext>
            </a:extLst>
          </p:cNvPr>
          <p:cNvSpPr txBox="1"/>
          <p:nvPr/>
        </p:nvSpPr>
        <p:spPr>
          <a:xfrm>
            <a:off x="404377" y="771211"/>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Come si costituiscono in </a:t>
            </a:r>
            <a:r>
              <a:rPr lang="it-IT" sz="3200" i="1" dirty="0">
                <a:solidFill>
                  <a:schemeClr val="bg1"/>
                </a:solidFill>
              </a:rPr>
              <a:t>giudizio le amministrazioni resistenti e </a:t>
            </a:r>
            <a:r>
              <a:rPr kumimoji="0" lang="it-IT" sz="3200" b="0" i="1" u="none" strike="noStrike" kern="1200" cap="none" spc="0" normalizeH="0" baseline="0" noProof="0" dirty="0">
                <a:ln>
                  <a:noFill/>
                </a:ln>
                <a:solidFill>
                  <a:schemeClr val="bg1"/>
                </a:solidFill>
                <a:effectLst/>
                <a:uLnTx/>
                <a:uFillTx/>
                <a:latin typeface="Calibri"/>
                <a:ea typeface="+mn-ea"/>
                <a:cs typeface="+mn-cs"/>
              </a:rPr>
              <a:t>in che termini?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767A8C38-21F9-BA61-30AB-5E0C31F03A6E}"/>
              </a:ext>
            </a:extLst>
          </p:cNvPr>
          <p:cNvSpPr txBox="1"/>
          <p:nvPr/>
        </p:nvSpPr>
        <p:spPr>
          <a:xfrm>
            <a:off x="404377" y="2092533"/>
            <a:ext cx="11377129" cy="4585871"/>
          </a:xfrm>
          <a:prstGeom prst="rect">
            <a:avLst/>
          </a:prstGeom>
          <a:noFill/>
        </p:spPr>
        <p:txBody>
          <a:bodyPr wrap="square" rtlCol="0">
            <a:spAutoFit/>
          </a:bodyPr>
          <a:lstStyle/>
          <a:p>
            <a:pPr algn="just"/>
            <a:r>
              <a:rPr lang="it-IT" sz="2400" i="1" dirty="0"/>
              <a:t>Le amministrazioni resistenti si costituiscono in giudizio tramite il loro difensore di fiducia. Nel caso dell’Avvocatura dello Stato la rappresentanza processuale è ex lege (salvo le ipotesi di delega). Nel caso delle altre amministrazioni, la costituzione in giudizio segue a delibera a stare in giudizio approvata dall’ente stesso.</a:t>
            </a:r>
          </a:p>
          <a:p>
            <a:pPr algn="just"/>
            <a:r>
              <a:rPr lang="it-IT" sz="2400" i="1" dirty="0"/>
              <a:t>Ai sensi dell’art. 46 c.p.a. «Nel termine di sessanta giorni dal perfezionamento nei propri confronti della notificazione del ricorso, </a:t>
            </a:r>
            <a:r>
              <a:rPr lang="it-IT" sz="2400" i="1" u="sng" dirty="0"/>
              <a:t>le parti intimate possono costituirsi</a:t>
            </a:r>
            <a:r>
              <a:rPr lang="it-IT" sz="2400" i="1" dirty="0"/>
              <a:t>, presentare memorie, fare istanze, indicare i mezzi di prova di cui intendono valersi e produrre documenti.</a:t>
            </a:r>
          </a:p>
          <a:p>
            <a:pPr algn="just"/>
            <a:r>
              <a:rPr lang="it-IT" sz="2400" i="1" dirty="0"/>
              <a:t>L'amministrazione, nel termine di cui al comma 1, </a:t>
            </a:r>
            <a:r>
              <a:rPr lang="it-IT" sz="2400" i="1" u="sng" dirty="0"/>
              <a:t>deve produrre l'eventuale provvedimento impugnato, nonché gli atti e i documenti in base ai quali l'atto è stato emanato, quelli in esso citati e quelli che l'amministrazione ritiene utili al giudizio.</a:t>
            </a:r>
            <a:r>
              <a:rPr lang="it-IT" sz="2400" i="1" dirty="0"/>
              <a:t>»</a:t>
            </a:r>
          </a:p>
          <a:p>
            <a:pPr algn="just"/>
            <a:endParaRPr lang="it-IT" sz="2800" i="1" dirty="0"/>
          </a:p>
        </p:txBody>
      </p:sp>
    </p:spTree>
    <p:extLst>
      <p:ext uri="{BB962C8B-B14F-4D97-AF65-F5344CB8AC3E}">
        <p14:creationId xmlns:p14="http://schemas.microsoft.com/office/powerpoint/2010/main" val="4293552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8D066-8AE8-DE97-26FA-82934D5B15A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C39280D-AEA1-C0F5-F548-9CE059220B12}"/>
              </a:ext>
            </a:extLst>
          </p:cNvPr>
          <p:cNvSpPr>
            <a:spLocks noGrp="1"/>
          </p:cNvSpPr>
          <p:nvPr>
            <p:ph type="ctrTitle"/>
          </p:nvPr>
        </p:nvSpPr>
        <p:spPr>
          <a:xfrm>
            <a:off x="2093385" y="1054156"/>
            <a:ext cx="7808976" cy="1088136"/>
          </a:xfrm>
        </p:spPr>
        <p:txBody>
          <a:bodyPr>
            <a:noAutofit/>
          </a:bodyPr>
          <a:lstStyle/>
          <a:p>
            <a:pPr algn="ctr">
              <a:lnSpc>
                <a:spcPct val="100000"/>
              </a:lnSpc>
            </a:pPr>
            <a:br>
              <a:rPr lang="it-IT" sz="3600" dirty="0"/>
            </a:br>
            <a:br>
              <a:rPr lang="it-IT" sz="3600" dirty="0"/>
            </a:br>
            <a:br>
              <a:rPr lang="it-IT" sz="3600" dirty="0"/>
            </a:br>
            <a:br>
              <a:rPr lang="it-IT" sz="3600" dirty="0"/>
            </a:br>
            <a:br>
              <a:rPr lang="it-IT" sz="3600" dirty="0"/>
            </a:br>
            <a:br>
              <a:rPr lang="it-IT" sz="3600" dirty="0"/>
            </a:br>
            <a:endParaRPr lang="it-IT" sz="3600" i="1" dirty="0"/>
          </a:p>
        </p:txBody>
      </p:sp>
      <p:pic>
        <p:nvPicPr>
          <p:cNvPr id="5" name="Immagine 4" descr="logo.png">
            <a:extLst>
              <a:ext uri="{FF2B5EF4-FFF2-40B4-BE49-F238E27FC236}">
                <a16:creationId xmlns:a16="http://schemas.microsoft.com/office/drawing/2014/main" id="{695554EA-8300-0952-7089-39526A005C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599" y="5889200"/>
            <a:ext cx="1853723" cy="722952"/>
          </a:xfrm>
          <a:prstGeom prst="rect">
            <a:avLst/>
          </a:prstGeom>
        </p:spPr>
      </p:pic>
      <p:sp>
        <p:nvSpPr>
          <p:cNvPr id="8" name="Segnaposto numero diapositiva 7">
            <a:extLst>
              <a:ext uri="{FF2B5EF4-FFF2-40B4-BE49-F238E27FC236}">
                <a16:creationId xmlns:a16="http://schemas.microsoft.com/office/drawing/2014/main" id="{82D1813D-ECDF-4E5F-7178-5C1487421CA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400" b="1" i="0" u="none" strike="noStrike" kern="1200" cap="none" spc="0" normalizeH="0" baseline="0" noProof="0">
                <a:ln>
                  <a:noFill/>
                </a:ln>
                <a:solidFill>
                  <a:prstClr val="black">
                    <a:lumMod val="85000"/>
                    <a:lumOff val="1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400" b="1"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CasellaDiTesto 3">
            <a:extLst>
              <a:ext uri="{FF2B5EF4-FFF2-40B4-BE49-F238E27FC236}">
                <a16:creationId xmlns:a16="http://schemas.microsoft.com/office/drawing/2014/main" id="{00B8CE48-F117-EBEE-EBCE-A6A00DEDF02D}"/>
              </a:ext>
            </a:extLst>
          </p:cNvPr>
          <p:cNvSpPr txBox="1"/>
          <p:nvPr/>
        </p:nvSpPr>
        <p:spPr>
          <a:xfrm>
            <a:off x="404377" y="771211"/>
            <a:ext cx="11091316" cy="1077218"/>
          </a:xfrm>
          <a:prstGeom prst="rect">
            <a:avLst/>
          </a:prstGeom>
          <a:noFill/>
        </p:spPr>
        <p:txBody>
          <a:bodyPr wrap="square" rtlCol="0">
            <a:spAutoFit/>
          </a:bodyPr>
          <a:lstStyle/>
          <a:p>
            <a:pPr algn="ctr">
              <a:defRPr/>
            </a:pPr>
            <a:r>
              <a:rPr kumimoji="0" lang="it-IT" sz="3200" b="0" i="1" u="none" strike="noStrike" kern="1200" cap="none" spc="0" normalizeH="0" baseline="0" noProof="0" dirty="0">
                <a:ln>
                  <a:noFill/>
                </a:ln>
                <a:solidFill>
                  <a:schemeClr val="bg1"/>
                </a:solidFill>
                <a:effectLst/>
                <a:uLnTx/>
                <a:uFillTx/>
                <a:latin typeface="Calibri"/>
                <a:ea typeface="+mn-ea"/>
                <a:cs typeface="+mn-cs"/>
              </a:rPr>
              <a:t>Come si costituiscono in </a:t>
            </a:r>
            <a:r>
              <a:rPr lang="it-IT" sz="3200" i="1" dirty="0">
                <a:solidFill>
                  <a:schemeClr val="bg1"/>
                </a:solidFill>
              </a:rPr>
              <a:t>giudizio le amministrazioni resistenti e </a:t>
            </a:r>
            <a:r>
              <a:rPr kumimoji="0" lang="it-IT" sz="3200" b="0" i="1" u="none" strike="noStrike" kern="1200" cap="none" spc="0" normalizeH="0" baseline="0" noProof="0" dirty="0">
                <a:ln>
                  <a:noFill/>
                </a:ln>
                <a:solidFill>
                  <a:schemeClr val="bg1"/>
                </a:solidFill>
                <a:effectLst/>
                <a:uLnTx/>
                <a:uFillTx/>
                <a:latin typeface="Calibri"/>
                <a:ea typeface="+mn-ea"/>
                <a:cs typeface="+mn-cs"/>
              </a:rPr>
              <a:t>in che termini?</a:t>
            </a:r>
            <a:endParaRPr lang="it-IT" sz="3200" i="1" dirty="0">
              <a:solidFill>
                <a:schemeClr val="bg1"/>
              </a:solidFill>
              <a:latin typeface="Calibri"/>
            </a:endParaRPr>
          </a:p>
        </p:txBody>
      </p:sp>
      <p:sp>
        <p:nvSpPr>
          <p:cNvPr id="12" name="CasellaDiTesto 11">
            <a:extLst>
              <a:ext uri="{FF2B5EF4-FFF2-40B4-BE49-F238E27FC236}">
                <a16:creationId xmlns:a16="http://schemas.microsoft.com/office/drawing/2014/main" id="{AB39E32A-40D9-B279-DEAC-4A6EF2220440}"/>
              </a:ext>
            </a:extLst>
          </p:cNvPr>
          <p:cNvSpPr txBox="1"/>
          <p:nvPr/>
        </p:nvSpPr>
        <p:spPr>
          <a:xfrm>
            <a:off x="404377" y="2092533"/>
            <a:ext cx="11377129" cy="4585871"/>
          </a:xfrm>
          <a:prstGeom prst="rect">
            <a:avLst/>
          </a:prstGeom>
          <a:noFill/>
        </p:spPr>
        <p:txBody>
          <a:bodyPr wrap="square" rtlCol="0">
            <a:spAutoFit/>
          </a:bodyPr>
          <a:lstStyle/>
          <a:p>
            <a:pPr algn="just"/>
            <a:r>
              <a:rPr lang="it-IT" sz="2400" i="1" dirty="0"/>
              <a:t>Le amministrazioni resistenti si costituiscono in giudizio tramite il loro difensore di fiducia. Nel caso dell’Avvocatura dello Stato la rappresentanza processuale è ex lege (salvo le ipotesi di delega). Nel caso delle altre amministrazioni, la costituzione in giudizio segue a delibera a stare in giudizio approvata dall’ente stesso.</a:t>
            </a:r>
          </a:p>
          <a:p>
            <a:pPr algn="just"/>
            <a:r>
              <a:rPr lang="it-IT" sz="2400" i="1" dirty="0"/>
              <a:t>Ai sensi dell’art. 46 c.p.a. «Nel termine di sessanta giorni dal perfezionamento nei propri confronti della notificazione del ricorso, </a:t>
            </a:r>
            <a:r>
              <a:rPr lang="it-IT" sz="2400" i="1" u="sng" dirty="0"/>
              <a:t>le parti intimate possono costituirsi</a:t>
            </a:r>
            <a:r>
              <a:rPr lang="it-IT" sz="2400" i="1" dirty="0"/>
              <a:t>, presentare memorie, fare istanze, indicare i mezzi di prova di cui intendono valersi e produrre documenti.</a:t>
            </a:r>
          </a:p>
          <a:p>
            <a:pPr algn="just"/>
            <a:r>
              <a:rPr lang="it-IT" sz="2400" i="1" dirty="0"/>
              <a:t>L'amministrazione, nel termine di cui al comma 1, </a:t>
            </a:r>
            <a:r>
              <a:rPr lang="it-IT" sz="2400" i="1" u="sng" dirty="0"/>
              <a:t>deve produrre l'eventuale provvedimento impugnato, nonché gli atti e i documenti in base ai quali l'atto è stato emanato, quelli in esso citati e quelli che l'amministrazione ritiene utili al giudizio.</a:t>
            </a:r>
            <a:r>
              <a:rPr lang="it-IT" sz="2400" i="1" dirty="0"/>
              <a:t>»</a:t>
            </a:r>
          </a:p>
          <a:p>
            <a:pPr algn="just"/>
            <a:endParaRPr lang="it-IT" sz="2800" i="1" dirty="0"/>
          </a:p>
        </p:txBody>
      </p:sp>
    </p:spTree>
    <p:extLst>
      <p:ext uri="{BB962C8B-B14F-4D97-AF65-F5344CB8AC3E}">
        <p14:creationId xmlns:p14="http://schemas.microsoft.com/office/powerpoint/2010/main" val="651763251"/>
      </p:ext>
    </p:extLst>
  </p:cSld>
  <p:clrMapOvr>
    <a:masterClrMapping/>
  </p:clrMapOvr>
</p:sld>
</file>

<file path=ppt/theme/theme1.xml><?xml version="1.0" encoding="utf-8"?>
<a:theme xmlns:a="http://schemas.openxmlformats.org/drawingml/2006/main" name="Multicolore">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4765</TotalTime>
  <Words>14662</Words>
  <Application>Microsoft Macintosh PowerPoint</Application>
  <PresentationFormat>Widescreen</PresentationFormat>
  <Paragraphs>476</Paragraphs>
  <Slides>79</Slides>
  <Notes>32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79</vt:i4>
      </vt:variant>
    </vt:vector>
  </HeadingPairs>
  <TitlesOfParts>
    <vt:vector size="85" baseType="lpstr">
      <vt:lpstr>Calibri</vt:lpstr>
      <vt:lpstr>Corbel</vt:lpstr>
      <vt:lpstr>Garamond</vt:lpstr>
      <vt:lpstr>Times New Roman</vt:lpstr>
      <vt:lpstr>Wingdings</vt:lpstr>
      <vt:lpstr>Multicolore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Il controinteressato nel c.p.a.: art. 41, comma 2, c.p.a.</vt:lpstr>
      <vt:lpstr>Definizione </vt:lpstr>
      <vt:lpstr>I due elementi per identificare il controinteressato</vt:lpstr>
      <vt:lpstr>L’interesse concreto ed attuale ed Il vantaggio immediato e diretto del controinteressato</vt:lpstr>
      <vt:lpstr>L’interesse di mero fatto  e il vantaggio immediato e diretto</vt:lpstr>
      <vt:lpstr>Controinteressato sopravvenuto  e controinteressato occulto</vt:lpstr>
      <vt:lpstr>Casistica:  Il controinteressato nell’azione avverso il silenzio</vt:lpstr>
      <vt:lpstr>Casistica giurisprudenziale sul controinteressato  </vt:lpstr>
      <vt:lpstr>Casistica giurisprudenziale: controinteressati  e azioni sull’accesso</vt:lpstr>
      <vt:lpstr>Controinteressato nei giudizi sugli appalti </vt:lpstr>
      <vt:lpstr>Controinteressato nei giudizi sugli appalti </vt:lpstr>
      <vt:lpstr>Controinteressato nei giudizi sugli appalti </vt:lpstr>
      <vt:lpstr>Controinteressati nei concorsi pubblici</vt:lpstr>
      <vt:lpstr>Ulteriore casistica: i giudizi elettorali</vt:lpstr>
      <vt:lpstr>Controinteressato nell’ipotesi di violenza domestica</vt:lpstr>
      <vt:lpstr>Cointeressati e controinteressati</vt:lpstr>
      <vt:lpstr>      </vt:lpstr>
      <vt:lpstr>      </vt:lpstr>
      <vt:lpstr>      </vt:lpstr>
      <vt:lpstr>      </vt:lpstr>
      <vt:lpstr>I mezzi difensivi messi a disposizione dei controinteressati</vt:lpstr>
      <vt:lpstr>I termini per presentare memorie e proporre ricorso incidentale</vt:lpstr>
      <vt:lpstr>L’opposizione al ricorso straordinario</vt:lpstr>
      <vt:lpstr>Art. 10, D.lgs. n. 1199/1971</vt:lpstr>
      <vt:lpstr>Art. 48 c.p.a.</vt:lpstr>
      <vt:lpstr>La notifica dell’atto di opposizione</vt:lpstr>
      <vt:lpstr>Le tesi sul termine per proporre opposizione</vt:lpstr>
      <vt:lpstr>Casistica giurisprudenziale varia</vt:lpstr>
      <vt:lpstr>Opposizione del solo controinteressato  o anche del cointeressato?</vt:lpstr>
      <vt:lpstr>Ancora, sui poteri riconosciuti al cointeressato</vt:lpstr>
      <vt:lpstr>L’ipotesi in cui il controinteressato non abbia proposto opposizione</vt:lpstr>
      <vt:lpstr>L’art. 10 chiarito dalla giurisprudenza</vt:lpstr>
      <vt:lpstr>L’eccezione alla preclusione dell’art. 10</vt:lpstr>
      <vt:lpstr>Adunanza Plenaria n. 11/2024</vt:lpstr>
      <vt:lpstr>      </vt:lpstr>
      <vt:lpstr>      </vt:lpstr>
      <vt:lpstr>      </vt:lpstr>
      <vt:lpstr>      </vt:lpstr>
      <vt:lpstr>      </vt:lpstr>
      <vt:lpstr>      </vt:lpstr>
      <vt:lpstr>      </vt:lpstr>
      <vt:lpstr>      </vt:lpstr>
      <vt:lpstr>      </vt:lpstr>
      <vt:lpstr>      </vt:lpstr>
      <vt:lpstr>      </vt:lpstr>
      <vt:lpstr>      </vt:lpstr>
      <vt:lpstr>      </vt:lpstr>
      <vt:lpstr>      </vt:lpstr>
      <vt:lpstr>      </vt:lpstr>
      <vt:lpstr>      </vt:lpstr>
      <vt:lpstr>I rimedi messi a disposizione del c.p.a. al controinteressato a cui non sia stato notificato il ricorso</vt:lpstr>
      <vt:lpstr>Ancora, sull’art. 28</vt:lpstr>
      <vt:lpstr>Art. 50 e 51 del c.p.a.</vt:lpstr>
      <vt:lpstr>Poteri connessi all’intervento</vt:lpstr>
      <vt:lpstr>Breve richiamo all’oppisizione di terzo in relazione alla figura del controinteressato</vt:lpstr>
      <vt:lpstr>Tar Campania, sentenza n. 895/2024</vt:lpstr>
      <vt:lpstr>      </vt:lpstr>
      <vt:lpstr>Un breve richiamo alla disciplina</vt:lpstr>
      <vt:lpstr>Un recente intervento del TAR Bolzano n. 76/2024</vt:lpstr>
      <vt:lpstr>TAR Bolzano n. 76/2024</vt:lpstr>
      <vt:lpstr>Ricorso incidentale in materia di appalti  e l’art. 125 c.p.a.-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Microsoft Office User</dc:creator>
  <cp:lastModifiedBy>Microsoft Office User</cp:lastModifiedBy>
  <cp:revision>378</cp:revision>
  <cp:lastPrinted>2023-07-19T18:35:07Z</cp:lastPrinted>
  <dcterms:created xsi:type="dcterms:W3CDTF">2021-11-05T16:27:36Z</dcterms:created>
  <dcterms:modified xsi:type="dcterms:W3CDTF">2024-12-18T16:05:21Z</dcterms:modified>
</cp:coreProperties>
</file>